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4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308" r:id="rId4"/>
    <p:sldId id="344" r:id="rId5"/>
    <p:sldId id="311" r:id="rId6"/>
    <p:sldId id="312" r:id="rId7"/>
    <p:sldId id="347" r:id="rId8"/>
    <p:sldId id="313" r:id="rId9"/>
    <p:sldId id="375" r:id="rId10"/>
    <p:sldId id="343" r:id="rId11"/>
    <p:sldId id="303" r:id="rId12"/>
    <p:sldId id="265" r:id="rId13"/>
    <p:sldId id="309" r:id="rId14"/>
    <p:sldId id="342" r:id="rId15"/>
    <p:sldId id="383" r:id="rId16"/>
    <p:sldId id="306" r:id="rId17"/>
    <p:sldId id="345" r:id="rId18"/>
    <p:sldId id="351" r:id="rId19"/>
    <p:sldId id="352" r:id="rId20"/>
    <p:sldId id="349" r:id="rId21"/>
    <p:sldId id="376" r:id="rId22"/>
    <p:sldId id="353" r:id="rId23"/>
    <p:sldId id="354" r:id="rId24"/>
    <p:sldId id="374" r:id="rId25"/>
    <p:sldId id="332" r:id="rId26"/>
    <p:sldId id="333" r:id="rId27"/>
    <p:sldId id="334" r:id="rId28"/>
    <p:sldId id="362" r:id="rId29"/>
    <p:sldId id="363" r:id="rId30"/>
    <p:sldId id="355" r:id="rId31"/>
    <p:sldId id="356" r:id="rId32"/>
    <p:sldId id="305" r:id="rId33"/>
    <p:sldId id="359" r:id="rId34"/>
    <p:sldId id="360" r:id="rId35"/>
    <p:sldId id="300" r:id="rId36"/>
    <p:sldId id="282" r:id="rId37"/>
    <p:sldId id="366" r:id="rId38"/>
    <p:sldId id="369" r:id="rId39"/>
    <p:sldId id="367" r:id="rId40"/>
    <p:sldId id="368" r:id="rId41"/>
    <p:sldId id="296" r:id="rId42"/>
    <p:sldId id="290" r:id="rId43"/>
    <p:sldId id="29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jburling@gmail.com" initials="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2"/>
    <p:restoredTop sz="93997"/>
  </p:normalViewPr>
  <p:slideViewPr>
    <p:cSldViewPr snapToGrid="0" snapToObjects="1">
      <p:cViewPr>
        <p:scale>
          <a:sx n="83" d="100"/>
          <a:sy n="83" d="100"/>
        </p:scale>
        <p:origin x="-78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6A086-90AF-EF4D-84C8-EE4872D6961D}" type="doc">
      <dgm:prSet loTypeId="urn:microsoft.com/office/officeart/2005/8/layout/process1" loCatId="" qsTypeId="urn:microsoft.com/office/officeart/2005/8/quickstyle/3D1" qsCatId="3D" csTypeId="urn:microsoft.com/office/officeart/2005/8/colors/accent1_2" csCatId="accent1" phldr="1"/>
      <dgm:spPr/>
    </dgm:pt>
    <dgm:pt modelId="{4339B63A-0ED2-5D49-BDE4-5FFE221BAEF4}">
      <dgm:prSet phldrT="[Text]"/>
      <dgm:spPr/>
      <dgm:t>
        <a:bodyPr/>
        <a:lstStyle/>
        <a:p>
          <a:r>
            <a:rPr lang="en-US" dirty="0" smtClean="0"/>
            <a:t>Diagnosis</a:t>
          </a:r>
          <a:endParaRPr lang="en-US" dirty="0"/>
        </a:p>
      </dgm:t>
    </dgm:pt>
    <dgm:pt modelId="{62C13A9F-1C2D-764A-A79B-1E8012722B97}" type="parTrans" cxnId="{F8A35126-7182-7649-A602-22EA27BE57A9}">
      <dgm:prSet/>
      <dgm:spPr/>
      <dgm:t>
        <a:bodyPr/>
        <a:lstStyle/>
        <a:p>
          <a:endParaRPr lang="en-US"/>
        </a:p>
      </dgm:t>
    </dgm:pt>
    <dgm:pt modelId="{3801090B-DF10-0C4B-AA70-94BC612D7467}" type="sibTrans" cxnId="{F8A35126-7182-7649-A602-22EA27BE57A9}">
      <dgm:prSet/>
      <dgm:spPr/>
      <dgm:t>
        <a:bodyPr/>
        <a:lstStyle/>
        <a:p>
          <a:endParaRPr lang="en-US"/>
        </a:p>
      </dgm:t>
    </dgm:pt>
    <dgm:pt modelId="{6CC0D5FA-7CA0-F447-A6C2-559A8A4F6CB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Living</a:t>
          </a:r>
          <a:endParaRPr lang="en-US" dirty="0"/>
        </a:p>
      </dgm:t>
    </dgm:pt>
    <dgm:pt modelId="{A8498D99-0FFC-754C-85A4-1440856C103F}" type="parTrans" cxnId="{8854212B-A110-CA4B-A1A7-AF319431A7AC}">
      <dgm:prSet/>
      <dgm:spPr/>
      <dgm:t>
        <a:bodyPr/>
        <a:lstStyle/>
        <a:p>
          <a:endParaRPr lang="en-US"/>
        </a:p>
      </dgm:t>
    </dgm:pt>
    <dgm:pt modelId="{1EA234DE-D6D1-D94A-B72E-856980274435}" type="sibTrans" cxnId="{8854212B-A110-CA4B-A1A7-AF319431A7AC}">
      <dgm:prSet/>
      <dgm:spPr/>
      <dgm:t>
        <a:bodyPr/>
        <a:lstStyle/>
        <a:p>
          <a:endParaRPr lang="en-US"/>
        </a:p>
      </dgm:t>
    </dgm:pt>
    <dgm:pt modelId="{5C624CCA-82B4-A742-B602-4C4EB7F24F0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Dying</a:t>
          </a:r>
          <a:endParaRPr lang="en-US" dirty="0"/>
        </a:p>
      </dgm:t>
    </dgm:pt>
    <dgm:pt modelId="{946BD139-4DDC-B042-A6F6-2431DA2124D0}" type="parTrans" cxnId="{AF3CA11F-2F23-2D4C-B67A-0B7BE56DB962}">
      <dgm:prSet/>
      <dgm:spPr/>
      <dgm:t>
        <a:bodyPr/>
        <a:lstStyle/>
        <a:p>
          <a:endParaRPr lang="en-US"/>
        </a:p>
      </dgm:t>
    </dgm:pt>
    <dgm:pt modelId="{719B16A9-43A4-5746-91F7-D568A86CD9F8}" type="sibTrans" cxnId="{AF3CA11F-2F23-2D4C-B67A-0B7BE56DB962}">
      <dgm:prSet/>
      <dgm:spPr/>
      <dgm:t>
        <a:bodyPr/>
        <a:lstStyle/>
        <a:p>
          <a:endParaRPr lang="en-US"/>
        </a:p>
      </dgm:t>
    </dgm:pt>
    <dgm:pt modelId="{CCBAFBAB-08BC-F848-9EB2-1496907B86B8}" type="pres">
      <dgm:prSet presAssocID="{37C6A086-90AF-EF4D-84C8-EE4872D6961D}" presName="Name0" presStyleCnt="0">
        <dgm:presLayoutVars>
          <dgm:dir/>
          <dgm:resizeHandles val="exact"/>
        </dgm:presLayoutVars>
      </dgm:prSet>
      <dgm:spPr/>
    </dgm:pt>
    <dgm:pt modelId="{6F069814-8BED-CC44-B096-1E8354FBE195}" type="pres">
      <dgm:prSet presAssocID="{4339B63A-0ED2-5D49-BDE4-5FFE221BAEF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80988-5BCA-3447-924F-857664F53A4F}" type="pres">
      <dgm:prSet presAssocID="{3801090B-DF10-0C4B-AA70-94BC612D746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83F3522-ED65-E744-BC96-3B3B4D2344CD}" type="pres">
      <dgm:prSet presAssocID="{3801090B-DF10-0C4B-AA70-94BC612D746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A29FE9C-2DE7-4242-BDD8-762540F565FE}" type="pres">
      <dgm:prSet presAssocID="{6CC0D5FA-7CA0-F447-A6C2-559A8A4F6C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26EEC-1895-9249-A593-428C8DCDE5B9}" type="pres">
      <dgm:prSet presAssocID="{1EA234DE-D6D1-D94A-B72E-85698027443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A750A9F-A9D4-864D-9CC8-F61300B432B5}" type="pres">
      <dgm:prSet presAssocID="{1EA234DE-D6D1-D94A-B72E-85698027443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F79D3F3-321C-BC47-81F2-402B4E0255FC}" type="pres">
      <dgm:prSet presAssocID="{5C624CCA-82B4-A742-B602-4C4EB7F24F0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E862B9-4864-AC48-8401-2DD383CBB932}" type="presOf" srcId="{4339B63A-0ED2-5D49-BDE4-5FFE221BAEF4}" destId="{6F069814-8BED-CC44-B096-1E8354FBE195}" srcOrd="0" destOrd="0" presId="urn:microsoft.com/office/officeart/2005/8/layout/process1"/>
    <dgm:cxn modelId="{8854212B-A110-CA4B-A1A7-AF319431A7AC}" srcId="{37C6A086-90AF-EF4D-84C8-EE4872D6961D}" destId="{6CC0D5FA-7CA0-F447-A6C2-559A8A4F6CB6}" srcOrd="1" destOrd="0" parTransId="{A8498D99-0FFC-754C-85A4-1440856C103F}" sibTransId="{1EA234DE-D6D1-D94A-B72E-856980274435}"/>
    <dgm:cxn modelId="{87032848-D886-3A45-A3F9-D1DD65ABDAD3}" type="presOf" srcId="{6CC0D5FA-7CA0-F447-A6C2-559A8A4F6CB6}" destId="{3A29FE9C-2DE7-4242-BDD8-762540F565FE}" srcOrd="0" destOrd="0" presId="urn:microsoft.com/office/officeart/2005/8/layout/process1"/>
    <dgm:cxn modelId="{206F622B-20D0-CF43-82B6-EB83C9F14139}" type="presOf" srcId="{3801090B-DF10-0C4B-AA70-94BC612D7467}" destId="{E83F3522-ED65-E744-BC96-3B3B4D2344CD}" srcOrd="1" destOrd="0" presId="urn:microsoft.com/office/officeart/2005/8/layout/process1"/>
    <dgm:cxn modelId="{DF1F7473-92F2-3245-8CC6-20E3F140476C}" type="presOf" srcId="{5C624CCA-82B4-A742-B602-4C4EB7F24F07}" destId="{4F79D3F3-321C-BC47-81F2-402B4E0255FC}" srcOrd="0" destOrd="0" presId="urn:microsoft.com/office/officeart/2005/8/layout/process1"/>
    <dgm:cxn modelId="{C8F31F0C-9FA5-604B-B1B8-B2DEE2D4BAD9}" type="presOf" srcId="{1EA234DE-D6D1-D94A-B72E-856980274435}" destId="{5A750A9F-A9D4-864D-9CC8-F61300B432B5}" srcOrd="1" destOrd="0" presId="urn:microsoft.com/office/officeart/2005/8/layout/process1"/>
    <dgm:cxn modelId="{AF3CA11F-2F23-2D4C-B67A-0B7BE56DB962}" srcId="{37C6A086-90AF-EF4D-84C8-EE4872D6961D}" destId="{5C624CCA-82B4-A742-B602-4C4EB7F24F07}" srcOrd="2" destOrd="0" parTransId="{946BD139-4DDC-B042-A6F6-2431DA2124D0}" sibTransId="{719B16A9-43A4-5746-91F7-D568A86CD9F8}"/>
    <dgm:cxn modelId="{8066FE0A-A973-9840-BA71-466DA3E9BECD}" type="presOf" srcId="{1EA234DE-D6D1-D94A-B72E-856980274435}" destId="{15C26EEC-1895-9249-A593-428C8DCDE5B9}" srcOrd="0" destOrd="0" presId="urn:microsoft.com/office/officeart/2005/8/layout/process1"/>
    <dgm:cxn modelId="{DA9B3E9F-1EDF-3248-957E-10B9AAEBF74C}" type="presOf" srcId="{3801090B-DF10-0C4B-AA70-94BC612D7467}" destId="{9A080988-5BCA-3447-924F-857664F53A4F}" srcOrd="0" destOrd="0" presId="urn:microsoft.com/office/officeart/2005/8/layout/process1"/>
    <dgm:cxn modelId="{1BFB3883-6CD6-6845-A695-43EFD1383020}" type="presOf" srcId="{37C6A086-90AF-EF4D-84C8-EE4872D6961D}" destId="{CCBAFBAB-08BC-F848-9EB2-1496907B86B8}" srcOrd="0" destOrd="0" presId="urn:microsoft.com/office/officeart/2005/8/layout/process1"/>
    <dgm:cxn modelId="{F8A35126-7182-7649-A602-22EA27BE57A9}" srcId="{37C6A086-90AF-EF4D-84C8-EE4872D6961D}" destId="{4339B63A-0ED2-5D49-BDE4-5FFE221BAEF4}" srcOrd="0" destOrd="0" parTransId="{62C13A9F-1C2D-764A-A79B-1E8012722B97}" sibTransId="{3801090B-DF10-0C4B-AA70-94BC612D7467}"/>
    <dgm:cxn modelId="{7AAD1C9E-BC29-CC4B-9DE8-41E4CAEAEDE9}" type="presParOf" srcId="{CCBAFBAB-08BC-F848-9EB2-1496907B86B8}" destId="{6F069814-8BED-CC44-B096-1E8354FBE195}" srcOrd="0" destOrd="0" presId="urn:microsoft.com/office/officeart/2005/8/layout/process1"/>
    <dgm:cxn modelId="{5267675A-427E-9647-A09D-5D8000CDCA83}" type="presParOf" srcId="{CCBAFBAB-08BC-F848-9EB2-1496907B86B8}" destId="{9A080988-5BCA-3447-924F-857664F53A4F}" srcOrd="1" destOrd="0" presId="urn:microsoft.com/office/officeart/2005/8/layout/process1"/>
    <dgm:cxn modelId="{A49EF484-3F11-0044-AEA5-38B0296FA56E}" type="presParOf" srcId="{9A080988-5BCA-3447-924F-857664F53A4F}" destId="{E83F3522-ED65-E744-BC96-3B3B4D2344CD}" srcOrd="0" destOrd="0" presId="urn:microsoft.com/office/officeart/2005/8/layout/process1"/>
    <dgm:cxn modelId="{08504DC4-62BF-F041-B592-27989D52D95F}" type="presParOf" srcId="{CCBAFBAB-08BC-F848-9EB2-1496907B86B8}" destId="{3A29FE9C-2DE7-4242-BDD8-762540F565FE}" srcOrd="2" destOrd="0" presId="urn:microsoft.com/office/officeart/2005/8/layout/process1"/>
    <dgm:cxn modelId="{A3503CBF-478E-0B42-B66A-663201E427B4}" type="presParOf" srcId="{CCBAFBAB-08BC-F848-9EB2-1496907B86B8}" destId="{15C26EEC-1895-9249-A593-428C8DCDE5B9}" srcOrd="3" destOrd="0" presId="urn:microsoft.com/office/officeart/2005/8/layout/process1"/>
    <dgm:cxn modelId="{AF4194D7-49C9-DF45-97A9-0453E1B9FD40}" type="presParOf" srcId="{15C26EEC-1895-9249-A593-428C8DCDE5B9}" destId="{5A750A9F-A9D4-864D-9CC8-F61300B432B5}" srcOrd="0" destOrd="0" presId="urn:microsoft.com/office/officeart/2005/8/layout/process1"/>
    <dgm:cxn modelId="{964347B1-019D-FD4D-B417-644F21878847}" type="presParOf" srcId="{CCBAFBAB-08BC-F848-9EB2-1496907B86B8}" destId="{4F79D3F3-321C-BC47-81F2-402B4E0255F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1441C-C99B-C34F-A394-A72C3C56077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4312C-944C-3F4D-9D7D-D39B2175D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62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5506C-B3A2-3043-8396-BE282BE1E495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60D51-0E8C-BA4A-AA01-F57D19AB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3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Prognostication</a:t>
            </a:r>
          </a:p>
          <a:p>
            <a:r>
              <a:rPr lang="en-US"/>
              <a:t>Available treatment options</a:t>
            </a:r>
          </a:p>
          <a:p>
            <a:r>
              <a:rPr lang="en-US"/>
              <a:t>Whether life prolongation is a) what the patient wants and b) in their best interests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3574" indent="-27060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2421" indent="-21648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5389" indent="-21648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8358" indent="-21648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81326" indent="-21648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4295" indent="-21648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7263" indent="-21648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80231" indent="-21648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D019DA-D943-EF4A-94DB-165DC1CB4CD7}" type="slidenum">
              <a:rPr lang="en-GB" sz="1200"/>
              <a:pPr eaLnBrk="1" hangingPunct="1"/>
              <a:t>6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2113" y="684213"/>
            <a:ext cx="6073775" cy="34178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r"/>
            <a:fld id="{FFDDE40D-8CED-654B-A4E9-FA9AE149DFD0}" type="slidenum">
              <a:rPr lang="en-GB" altLang="x-none" sz="1200">
                <a:latin typeface="Times New Roman" charset="0"/>
                <a:ea typeface="ＭＳ Ｐゴシック" charset="-128"/>
                <a:cs typeface="ＭＳ Ｐゴシック" charset="-128"/>
              </a:rPr>
              <a:pPr algn="r"/>
              <a:t>28</a:t>
            </a:fld>
            <a:endParaRPr lang="en-GB" altLang="x-none" sz="1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375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B987AAC6-1D74-D543-B0D0-A709C321CCE6}" type="slidenum">
              <a:rPr lang="en-US" altLang="x-none"/>
              <a:pPr/>
              <a:t>33</a:t>
            </a:fld>
            <a:endParaRPr lang="en-US" altLang="x-none"/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9" tIns="45650" rIns="91299" bIns="45650" anchor="b"/>
          <a:lstStyle>
            <a:lvl1pPr defTabSz="8953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8953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8953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8953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8953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r"/>
            <a:fld id="{8DC20DE4-C9D5-BB41-96B7-5323E8FB4923}" type="slidenum">
              <a:rPr lang="en-GB" altLang="x-none" sz="1200">
                <a:latin typeface="Times" charset="0"/>
                <a:ea typeface="ＭＳ Ｐゴシック" charset="-128"/>
                <a:cs typeface="ＭＳ Ｐゴシック" charset="-128"/>
              </a:rPr>
              <a:pPr algn="r"/>
              <a:t>33</a:t>
            </a:fld>
            <a:endParaRPr lang="en-GB" altLang="x-none" sz="12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0225"/>
            <a:ext cx="5026025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9" tIns="45650" rIns="91299" bIns="456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x-none"/>
              <a:t>Ask them what constitutes a good death……….</a:t>
            </a:r>
          </a:p>
        </p:txBody>
      </p:sp>
    </p:spTree>
    <p:extLst>
      <p:ext uri="{BB962C8B-B14F-4D97-AF65-F5344CB8AC3E}">
        <p14:creationId xmlns:p14="http://schemas.microsoft.com/office/powerpoint/2010/main" val="91327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 New Roman" pitchFamily="18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8BCBAF7-5696-4AE9-A71E-6F4838D64FB3}" type="slidenum">
              <a:rPr lang="en-GB" smtClean="0">
                <a:latin typeface="Times New Roman" pitchFamily="18" charset="0"/>
                <a:ea typeface="ＭＳ Ｐゴシック"/>
                <a:cs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2590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0AE6-C784-A142-AC48-435DA69AE83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935-0BBF-BA43-A58E-E5B376476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0AE6-C784-A142-AC48-435DA69AE83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935-0BBF-BA43-A58E-E5B376476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0AE6-C784-A142-AC48-435DA69AE83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935-0BBF-BA43-A58E-E5B376476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0AE6-C784-A142-AC48-435DA69AE83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935-0BBF-BA43-A58E-E5B376476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0AE6-C784-A142-AC48-435DA69AE83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935-0BBF-BA43-A58E-E5B376476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0AE6-C784-A142-AC48-435DA69AE83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935-0BBF-BA43-A58E-E5B376476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0AE6-C784-A142-AC48-435DA69AE83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935-0BBF-BA43-A58E-E5B376476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0AE6-C784-A142-AC48-435DA69AE83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935-0BBF-BA43-A58E-E5B376476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0AE6-C784-A142-AC48-435DA69AE83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935-0BBF-BA43-A58E-E5B376476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0AE6-C784-A142-AC48-435DA69AE83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935-0BBF-BA43-A58E-E5B376476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0AE6-C784-A142-AC48-435DA69AE83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935-0BBF-BA43-A58E-E5B376476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0AE6-C784-A142-AC48-435DA69AE83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6935-0BBF-BA43-A58E-E5B376476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Fiona.lisney@nhs.ne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22140"/>
            <a:ext cx="6044540" cy="2563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Identifying those  at risk of dying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602038"/>
            <a:ext cx="6044540" cy="1655762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err="1" smtClean="0"/>
              <a:t>Dr</a:t>
            </a:r>
            <a:r>
              <a:rPr lang="en-US" sz="3100" dirty="0" smtClean="0"/>
              <a:t> Fiona </a:t>
            </a:r>
            <a:r>
              <a:rPr lang="en-US" sz="3100" dirty="0" err="1" smtClean="0"/>
              <a:t>Lisney</a:t>
            </a:r>
            <a:endParaRPr lang="en-US" sz="3100" dirty="0" smtClean="0"/>
          </a:p>
          <a:p>
            <a:r>
              <a:rPr lang="en-US" dirty="0" smtClean="0"/>
              <a:t>Consultant in Palliative Medicine</a:t>
            </a:r>
          </a:p>
          <a:p>
            <a:r>
              <a:rPr lang="en-US" dirty="0" smtClean="0"/>
              <a:t>Frimley Health NHS Foundation Trust</a:t>
            </a:r>
          </a:p>
          <a:p>
            <a:r>
              <a:rPr lang="en-US" dirty="0" smtClean="0"/>
              <a:t>01753 634879</a:t>
            </a:r>
          </a:p>
          <a:p>
            <a:r>
              <a:rPr lang="en-US" dirty="0" err="1" smtClean="0"/>
              <a:t>Fiona.lisney@nhs.net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1" y="0"/>
            <a:ext cx="6147460" cy="71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2 areas of concern: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805049"/>
            <a:ext cx="11970327" cy="484513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Under treatment &amp; harm reflected in premature, avoidable deaths</a:t>
            </a:r>
          </a:p>
          <a:p>
            <a:pPr marL="457200" lvl="1" indent="0">
              <a:buNone/>
            </a:pP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Poor identification of inevitable dying and consequent over treatment and harm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	</a:t>
            </a:r>
            <a:r>
              <a:rPr lang="en-US" sz="3600" b="1" dirty="0">
                <a:solidFill>
                  <a:srgbClr val="FF0000"/>
                </a:solidFill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	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         </a:t>
            </a:r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972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387475"/>
          </a:xfrm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Hospital – the reality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06488"/>
            <a:ext cx="9144000" cy="5751512"/>
          </a:xfrm>
        </p:spPr>
        <p:txBody>
          <a:bodyPr rtlCol="0">
            <a:normAutofit fontScale="55000" lnSpcReduction="20000"/>
          </a:bodyPr>
          <a:lstStyle/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Those in the last year have 3.5 Hospital admissions </a:t>
            </a:r>
          </a:p>
          <a:p>
            <a:pPr lvl="3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Lyons and Verne 2011 </a:t>
            </a:r>
          </a:p>
          <a:p>
            <a:pPr lvl="3"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in 3 DGH inpatients will die within a year </a:t>
            </a:r>
          </a:p>
          <a:p>
            <a:pPr lvl="3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Clark et al, Palliative Medicine 2014/National audit office 2008 </a:t>
            </a:r>
          </a:p>
          <a:p>
            <a:pPr lvl="3"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Increases to 1 in 2 for the socio economically deprived extreme elderly (&gt;85 </a:t>
            </a:r>
            <a:r>
              <a:rPr lang="en-US" sz="5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yrs</a:t>
            </a: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admitted to medical wards via A&amp;E </a:t>
            </a:r>
          </a:p>
          <a:p>
            <a:pPr lvl="3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(Clark et al, Palliative Medicine 2014) </a:t>
            </a:r>
          </a:p>
          <a:p>
            <a:pPr lvl="3"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in 10 adult inpatients in a DGH will die during the admission </a:t>
            </a:r>
          </a:p>
          <a:p>
            <a:pPr lvl="3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(Clark et al, Palliative Medicine 2014)</a:t>
            </a:r>
          </a:p>
          <a:p>
            <a:pPr marL="1371600" lvl="3" indent="0"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54% in hospital deaths follow an admission of ≥8 days.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en-US" sz="4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86%  follow an emergency admission, the LOS is 27/7</a:t>
            </a:r>
          </a:p>
        </p:txBody>
      </p:sp>
    </p:spTree>
    <p:extLst>
      <p:ext uri="{BB962C8B-B14F-4D97-AF65-F5344CB8AC3E}">
        <p14:creationId xmlns:p14="http://schemas.microsoft.com/office/powerpoint/2010/main" val="95887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Hospital </a:t>
            </a:r>
            <a:r>
              <a:rPr lang="mr-IN" b="1" dirty="0" smtClean="0">
                <a:solidFill>
                  <a:srgbClr val="C00000"/>
                </a:solidFill>
                <a:latin typeface="+mn-lt"/>
              </a:rPr>
              <a:t>–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‘system designed for others’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5197497"/>
          </a:xfrm>
        </p:spPr>
        <p:txBody>
          <a:bodyPr>
            <a:normAutofit/>
          </a:bodyPr>
          <a:lstStyle/>
          <a:p>
            <a:r>
              <a:rPr lang="en-US" dirty="0" smtClean="0"/>
              <a:t>Survival focus</a:t>
            </a:r>
          </a:p>
          <a:p>
            <a:r>
              <a:rPr lang="en-US" dirty="0" smtClean="0"/>
              <a:t>Large volumes</a:t>
            </a:r>
          </a:p>
          <a:p>
            <a:pPr lvl="1"/>
            <a:r>
              <a:rPr lang="en-US" dirty="0" smtClean="0"/>
              <a:t>Lack of </a:t>
            </a:r>
            <a:r>
              <a:rPr lang="en-US" dirty="0" err="1" smtClean="0"/>
              <a:t>individualised</a:t>
            </a:r>
            <a:r>
              <a:rPr lang="en-US" dirty="0" smtClean="0"/>
              <a:t> care</a:t>
            </a:r>
          </a:p>
          <a:p>
            <a:r>
              <a:rPr lang="en-US" dirty="0" smtClean="0"/>
              <a:t>Clinical environment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/>
              <a:t>Increasing Complexity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Older</a:t>
            </a:r>
          </a:p>
          <a:p>
            <a:pPr marL="1143000" lvl="3">
              <a:lnSpc>
                <a:spcPct val="100000"/>
              </a:lnSpc>
              <a:spcBef>
                <a:spcPts val="0"/>
              </a:spcBef>
            </a:pPr>
            <a:r>
              <a:rPr lang="en-US" sz="1900" dirty="0" smtClean="0"/>
              <a:t>10-20% of all ICU admissions &gt;75years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Sicker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50% have &gt; 3 diseases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Modern families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Cultural and religious diversity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Geographically separated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3000" dirty="0" smtClean="0"/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endParaRPr lang="en-US" sz="3000" dirty="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68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Dying without dignity 2015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0052"/>
            <a:ext cx="10515600" cy="427691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3"/>
            <a:r>
              <a:rPr lang="en-US" sz="2900" dirty="0">
                <a:solidFill>
                  <a:srgbClr val="000000"/>
                </a:solidFill>
                <a:latin typeface="Calisto MT"/>
              </a:rPr>
              <a:t>Not recognizing that people are dying or responding to their needs</a:t>
            </a:r>
          </a:p>
          <a:p>
            <a:pPr lvl="3"/>
            <a:r>
              <a:rPr lang="en-US" sz="2900" dirty="0">
                <a:solidFill>
                  <a:srgbClr val="000000"/>
                </a:solidFill>
                <a:latin typeface="Calisto MT"/>
              </a:rPr>
              <a:t>Poor symptom control</a:t>
            </a:r>
          </a:p>
          <a:p>
            <a:pPr lvl="3"/>
            <a:r>
              <a:rPr lang="en-US" sz="2900" dirty="0">
                <a:solidFill>
                  <a:srgbClr val="000000"/>
                </a:solidFill>
                <a:latin typeface="Calisto MT"/>
              </a:rPr>
              <a:t>Poor communication</a:t>
            </a:r>
          </a:p>
          <a:p>
            <a:pPr lvl="3"/>
            <a:r>
              <a:rPr lang="en-US" sz="2900" dirty="0" smtClean="0">
                <a:solidFill>
                  <a:srgbClr val="000000"/>
                </a:solidFill>
                <a:latin typeface="Calisto MT"/>
              </a:rPr>
              <a:t>Inadequate </a:t>
            </a:r>
            <a:r>
              <a:rPr lang="en-US" sz="2900" dirty="0">
                <a:solidFill>
                  <a:srgbClr val="000000"/>
                </a:solidFill>
                <a:latin typeface="Calisto MT"/>
              </a:rPr>
              <a:t>out-of-hours services</a:t>
            </a:r>
          </a:p>
          <a:p>
            <a:pPr lvl="3"/>
            <a:r>
              <a:rPr lang="en-US" sz="2900" dirty="0">
                <a:solidFill>
                  <a:srgbClr val="000000"/>
                </a:solidFill>
                <a:latin typeface="Calisto MT"/>
              </a:rPr>
              <a:t>Poor care planning</a:t>
            </a:r>
          </a:p>
          <a:p>
            <a:pPr lvl="3"/>
            <a:r>
              <a:rPr lang="en-US" sz="2900" dirty="0">
                <a:solidFill>
                  <a:srgbClr val="000000"/>
                </a:solidFill>
                <a:latin typeface="Calisto MT"/>
              </a:rPr>
              <a:t>Delays in diagnosis and referrals for treatment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458193"/>
            <a:ext cx="2028825" cy="359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27564" y="2208810"/>
            <a:ext cx="9026236" cy="1496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74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7" y="365125"/>
            <a:ext cx="11859904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Confidential enquiry into premature deaths</a:t>
            </a:r>
            <a:br>
              <a:rPr lang="en-US" b="1" dirty="0" smtClean="0">
                <a:solidFill>
                  <a:srgbClr val="C00000"/>
                </a:solidFill>
                <a:latin typeface="+mn-lt"/>
              </a:rPr>
            </a:br>
            <a:r>
              <a:rPr lang="en-US" b="1" dirty="0" smtClean="0">
                <a:solidFill>
                  <a:srgbClr val="C00000"/>
                </a:solidFill>
                <a:latin typeface="+mn-lt"/>
              </a:rPr>
              <a:t>(COIPD) 2013 in Learning disability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ommissioned </a:t>
            </a:r>
            <a:r>
              <a:rPr lang="en-US" dirty="0"/>
              <a:t>to provide evidence about contributory factors to avoidable and premature deaths in this </a:t>
            </a:r>
            <a:r>
              <a:rPr lang="en-US" dirty="0" smtClean="0"/>
              <a:t>population</a:t>
            </a:r>
          </a:p>
          <a:p>
            <a:r>
              <a:rPr lang="en-US" dirty="0" smtClean="0"/>
              <a:t>247 deaths (4years) in SW England.</a:t>
            </a:r>
          </a:p>
          <a:p>
            <a:pPr lvl="1"/>
            <a:r>
              <a:rPr lang="en-US" dirty="0" smtClean="0"/>
              <a:t>Median survival mid 60’s</a:t>
            </a:r>
          </a:p>
          <a:p>
            <a:pPr lvl="2"/>
            <a:r>
              <a:rPr lang="en-US" dirty="0" smtClean="0"/>
              <a:t>-13 </a:t>
            </a:r>
            <a:r>
              <a:rPr lang="en-US" dirty="0" err="1" smtClean="0"/>
              <a:t>yrs</a:t>
            </a:r>
            <a:r>
              <a:rPr lang="en-US" dirty="0" smtClean="0"/>
              <a:t> for men</a:t>
            </a:r>
          </a:p>
          <a:p>
            <a:pPr lvl="2"/>
            <a:r>
              <a:rPr lang="en-US" dirty="0" smtClean="0"/>
              <a:t>-20 </a:t>
            </a:r>
            <a:r>
              <a:rPr lang="en-US" dirty="0" err="1" smtClean="0"/>
              <a:t>yrs</a:t>
            </a:r>
            <a:r>
              <a:rPr lang="en-US" dirty="0" smtClean="0"/>
              <a:t> for women</a:t>
            </a:r>
          </a:p>
          <a:p>
            <a:pPr lvl="1"/>
            <a:r>
              <a:rPr lang="en-US" dirty="0" smtClean="0"/>
              <a:t>42% premature</a:t>
            </a:r>
          </a:p>
          <a:p>
            <a:pPr lvl="2"/>
            <a:r>
              <a:rPr lang="en-US" dirty="0" smtClean="0"/>
              <a:t>29% delayed diagnosis</a:t>
            </a:r>
          </a:p>
          <a:p>
            <a:pPr lvl="2"/>
            <a:r>
              <a:rPr lang="en-US" dirty="0" smtClean="0"/>
              <a:t>30% treatment problems</a:t>
            </a:r>
          </a:p>
          <a:p>
            <a:pPr lvl="2"/>
            <a:r>
              <a:rPr lang="en-US" dirty="0" smtClean="0"/>
              <a:t>Lack of care coordination</a:t>
            </a:r>
          </a:p>
          <a:p>
            <a:pPr lvl="2"/>
            <a:r>
              <a:rPr lang="en-US" dirty="0" smtClean="0"/>
              <a:t>Poor identification of dying</a:t>
            </a:r>
          </a:p>
          <a:p>
            <a:pPr lvl="2"/>
            <a:r>
              <a:rPr lang="en-US" dirty="0" smtClean="0"/>
              <a:t>Poor use of MCA</a:t>
            </a:r>
          </a:p>
        </p:txBody>
      </p:sp>
      <p:sp>
        <p:nvSpPr>
          <p:cNvPr id="4" name="Oval 3"/>
          <p:cNvSpPr/>
          <p:nvPr/>
        </p:nvSpPr>
        <p:spPr>
          <a:xfrm>
            <a:off x="1140031" y="4916384"/>
            <a:ext cx="5189517" cy="10687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3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Place of death</a:t>
            </a:r>
            <a:br>
              <a:rPr lang="en-GB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en-GB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Personal/demographic features</a:t>
            </a:r>
          </a:p>
        </p:txBody>
      </p:sp>
      <p:sp>
        <p:nvSpPr>
          <p:cNvPr id="234499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0" y="2205038"/>
            <a:ext cx="9144000" cy="4349750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GB" sz="2800" b="1" dirty="0">
                <a:solidFill>
                  <a:srgbClr val="000000"/>
                </a:solidFill>
              </a:rPr>
              <a:t>Hospital</a:t>
            </a:r>
          </a:p>
          <a:p>
            <a:pPr lvl="1">
              <a:lnSpc>
                <a:spcPct val="90000"/>
              </a:lnSpc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GB" sz="2000" dirty="0">
                <a:solidFill>
                  <a:srgbClr val="000000"/>
                </a:solidFill>
              </a:rPr>
              <a:t>Older</a:t>
            </a:r>
          </a:p>
          <a:p>
            <a:pPr lvl="1">
              <a:lnSpc>
                <a:spcPct val="90000"/>
              </a:lnSpc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GB" sz="2000" dirty="0">
                <a:solidFill>
                  <a:srgbClr val="000000"/>
                </a:solidFill>
              </a:rPr>
              <a:t>Ethnic minority groups</a:t>
            </a:r>
          </a:p>
          <a:p>
            <a:pPr lvl="1">
              <a:lnSpc>
                <a:spcPct val="90000"/>
              </a:lnSpc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GB" sz="2000" dirty="0">
                <a:solidFill>
                  <a:srgbClr val="000000"/>
                </a:solidFill>
              </a:rPr>
              <a:t>Discordance between patient and family</a:t>
            </a:r>
          </a:p>
          <a:p>
            <a:pPr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GB" sz="2800" b="1" dirty="0">
                <a:solidFill>
                  <a:srgbClr val="000000"/>
                </a:solidFill>
              </a:rPr>
              <a:t>Home</a:t>
            </a:r>
          </a:p>
          <a:p>
            <a:pPr lvl="1">
              <a:lnSpc>
                <a:spcPct val="90000"/>
              </a:lnSpc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GB" sz="2000" dirty="0">
                <a:solidFill>
                  <a:srgbClr val="000000"/>
                </a:solidFill>
              </a:rPr>
              <a:t>Married</a:t>
            </a:r>
          </a:p>
          <a:p>
            <a:pPr lvl="1">
              <a:lnSpc>
                <a:spcPct val="90000"/>
              </a:lnSpc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GB" sz="2000" dirty="0">
                <a:solidFill>
                  <a:srgbClr val="000000"/>
                </a:solidFill>
              </a:rPr>
              <a:t>Further education</a:t>
            </a:r>
          </a:p>
          <a:p>
            <a:pPr lvl="1">
              <a:lnSpc>
                <a:spcPct val="90000"/>
              </a:lnSpc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GB" sz="2000" dirty="0">
                <a:solidFill>
                  <a:srgbClr val="000000"/>
                </a:solidFill>
              </a:rPr>
              <a:t>Higher household income</a:t>
            </a:r>
          </a:p>
          <a:p>
            <a:pPr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GB" sz="2800" b="1" dirty="0">
                <a:solidFill>
                  <a:srgbClr val="000000"/>
                </a:solidFill>
              </a:rPr>
              <a:t>Care home</a:t>
            </a:r>
          </a:p>
          <a:p>
            <a:pPr lvl="1">
              <a:lnSpc>
                <a:spcPct val="90000"/>
              </a:lnSpc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GB" sz="2000" dirty="0">
                <a:solidFill>
                  <a:srgbClr val="000000"/>
                </a:solidFill>
              </a:rPr>
              <a:t>Living alone</a:t>
            </a:r>
          </a:p>
          <a:p>
            <a:pPr lvl="1">
              <a:lnSpc>
                <a:spcPct val="90000"/>
              </a:lnSpc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70934" y="2333767"/>
            <a:ext cx="5063066" cy="1610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Place of death</a:t>
            </a:r>
            <a:br>
              <a:rPr lang="en-GB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en-GB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Disease related factors</a:t>
            </a:r>
          </a:p>
        </p:txBody>
      </p:sp>
      <p:sp>
        <p:nvSpPr>
          <p:cNvPr id="24578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0" y="2133600"/>
            <a:ext cx="9144000" cy="3965575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solidFill>
                  <a:srgbClr val="000000"/>
                </a:solidFill>
                <a:latin typeface="Calisto MT"/>
              </a:rPr>
              <a:t>Hospital</a:t>
            </a:r>
          </a:p>
          <a:p>
            <a:pPr lvl="1" eaLnBrk="1" hangingPunct="1"/>
            <a:r>
              <a:rPr lang="en-GB" sz="2400" dirty="0">
                <a:solidFill>
                  <a:srgbClr val="000000"/>
                </a:solidFill>
                <a:latin typeface="Calisto MT"/>
              </a:rPr>
              <a:t>Higher levels of co-morbidity</a:t>
            </a:r>
          </a:p>
          <a:p>
            <a:pPr lvl="1" eaLnBrk="1" hangingPunct="1"/>
            <a:r>
              <a:rPr lang="en-GB" sz="2400" dirty="0">
                <a:solidFill>
                  <a:srgbClr val="000000"/>
                </a:solidFill>
                <a:latin typeface="Calisto MT"/>
              </a:rPr>
              <a:t>Uncertain prognostication</a:t>
            </a:r>
          </a:p>
          <a:p>
            <a:pPr eaLnBrk="1" hangingPunct="1"/>
            <a:r>
              <a:rPr lang="en-GB" b="1" dirty="0" smtClean="0">
                <a:solidFill>
                  <a:srgbClr val="000000"/>
                </a:solidFill>
                <a:latin typeface="Calisto MT"/>
              </a:rPr>
              <a:t>Home</a:t>
            </a:r>
          </a:p>
          <a:p>
            <a:pPr lvl="1" eaLnBrk="1" hangingPunct="1"/>
            <a:r>
              <a:rPr lang="en-GB" sz="2400" dirty="0">
                <a:solidFill>
                  <a:srgbClr val="000000"/>
                </a:solidFill>
                <a:latin typeface="Calisto MT"/>
              </a:rPr>
              <a:t>Longer disease trajectory </a:t>
            </a:r>
          </a:p>
          <a:p>
            <a:pPr eaLnBrk="1" hangingPunct="1"/>
            <a:r>
              <a:rPr lang="en-GB" b="1" dirty="0" smtClean="0">
                <a:solidFill>
                  <a:srgbClr val="000000"/>
                </a:solidFill>
                <a:latin typeface="Calisto MT"/>
              </a:rPr>
              <a:t>Care Home</a:t>
            </a:r>
          </a:p>
          <a:p>
            <a:pPr lvl="1" eaLnBrk="1" hangingPunct="1"/>
            <a:r>
              <a:rPr lang="en-GB" sz="2400" dirty="0">
                <a:solidFill>
                  <a:srgbClr val="000000"/>
                </a:solidFill>
                <a:latin typeface="Calisto MT"/>
              </a:rPr>
              <a:t>Older</a:t>
            </a:r>
          </a:p>
          <a:p>
            <a:pPr lvl="1" eaLnBrk="1" hangingPunct="1"/>
            <a:r>
              <a:rPr lang="en-GB" sz="2400" dirty="0">
                <a:solidFill>
                  <a:srgbClr val="000000"/>
                </a:solidFill>
                <a:latin typeface="Calisto MT"/>
              </a:rPr>
              <a:t>Dementia/cognitive impairment</a:t>
            </a:r>
          </a:p>
        </p:txBody>
      </p:sp>
      <p:sp>
        <p:nvSpPr>
          <p:cNvPr id="3" name="Oval 2"/>
          <p:cNvSpPr/>
          <p:nvPr/>
        </p:nvSpPr>
        <p:spPr>
          <a:xfrm>
            <a:off x="220133" y="2455333"/>
            <a:ext cx="4673599" cy="1049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Growing concern re over treatment &amp;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harm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1947"/>
            <a:ext cx="10515600" cy="350501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ICE </a:t>
            </a:r>
            <a:r>
              <a:rPr lang="mr-IN" b="1" dirty="0">
                <a:solidFill>
                  <a:srgbClr val="C00000"/>
                </a:solidFill>
              </a:rPr>
              <a:t>–</a:t>
            </a:r>
            <a:r>
              <a:rPr lang="en-US" b="1" dirty="0">
                <a:solidFill>
                  <a:srgbClr val="C00000"/>
                </a:solidFill>
              </a:rPr>
              <a:t> CUB 2 </a:t>
            </a:r>
            <a:r>
              <a:rPr lang="en-US" b="1" dirty="0" smtClean="0">
                <a:solidFill>
                  <a:srgbClr val="C00000"/>
                </a:solidFill>
              </a:rPr>
              <a:t>study</a:t>
            </a:r>
          </a:p>
          <a:p>
            <a:pPr lvl="1"/>
            <a:r>
              <a:rPr lang="en-US" sz="3000" dirty="0" smtClean="0"/>
              <a:t>3036 &gt;75years</a:t>
            </a:r>
          </a:p>
          <a:p>
            <a:pPr lvl="1"/>
            <a:r>
              <a:rPr lang="en-US" sz="3000" dirty="0" smtClean="0"/>
              <a:t>Lowered threshold for ICU admission </a:t>
            </a:r>
          </a:p>
          <a:p>
            <a:pPr lvl="2"/>
            <a:r>
              <a:rPr lang="en-US" sz="2200" dirty="0" smtClean="0"/>
              <a:t>Doubled ICU admission</a:t>
            </a:r>
          </a:p>
          <a:p>
            <a:pPr lvl="1"/>
            <a:endParaRPr lang="en-US" dirty="0" smtClean="0"/>
          </a:p>
          <a:p>
            <a:pPr lvl="1"/>
            <a:r>
              <a:rPr lang="en-US" sz="3000" dirty="0" smtClean="0"/>
              <a:t>No Benefit, and potential harm</a:t>
            </a:r>
          </a:p>
          <a:p>
            <a:pPr lvl="2"/>
            <a:r>
              <a:rPr lang="en-US" sz="2200" dirty="0" smtClean="0"/>
              <a:t>Higher (or equal) 6/12 mortality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8"/>
            <a:r>
              <a:rPr lang="en-US" sz="2000" i="1" dirty="0">
                <a:solidFill>
                  <a:srgbClr val="0070C0"/>
                </a:solidFill>
              </a:rPr>
              <a:t>J</a:t>
            </a:r>
            <a:r>
              <a:rPr lang="en-US" sz="2000" i="1" dirty="0" smtClean="0">
                <a:solidFill>
                  <a:srgbClr val="0070C0"/>
                </a:solidFill>
              </a:rPr>
              <a:t>AMA.2017;318(15):1450-1459</a:t>
            </a:r>
          </a:p>
          <a:p>
            <a:pPr lvl="8"/>
            <a:r>
              <a:rPr lang="en-US" sz="2000" i="1" dirty="0" smtClean="0">
                <a:solidFill>
                  <a:srgbClr val="0070C0"/>
                </a:solidFill>
              </a:rPr>
              <a:t>PLoSOne.2012;7(4):e34387</a:t>
            </a:r>
            <a:endParaRPr 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72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C00000"/>
                </a:solidFill>
                <a:latin typeface="+mn-lt"/>
              </a:rPr>
              <a:t>The importance of identification</a:t>
            </a:r>
            <a:br>
              <a:rPr lang="en-US" sz="49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4900" b="1" dirty="0" smtClean="0">
                <a:solidFill>
                  <a:srgbClr val="C00000"/>
                </a:solidFill>
                <a:latin typeface="+mn-lt"/>
              </a:rPr>
              <a:t>Last months of life in LD in UK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sz="3100" i="1" dirty="0" smtClean="0">
                <a:solidFill>
                  <a:schemeClr val="accent2"/>
                </a:solidFill>
              </a:rPr>
              <a:t>Stuart Todd - </a:t>
            </a:r>
            <a:r>
              <a:rPr lang="en-US" sz="3100" i="1" dirty="0" err="1" smtClean="0">
                <a:solidFill>
                  <a:schemeClr val="accent2"/>
                </a:solidFill>
              </a:rPr>
              <a:t>UoSW</a:t>
            </a:r>
            <a:endParaRPr lang="en-US" sz="3100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21329"/>
            <a:ext cx="10515600" cy="3255633"/>
          </a:xfrm>
        </p:spPr>
        <p:txBody>
          <a:bodyPr/>
          <a:lstStyle/>
          <a:p>
            <a:r>
              <a:rPr lang="en-US" dirty="0" smtClean="0"/>
              <a:t>32 UK LD providers </a:t>
            </a:r>
            <a:r>
              <a:rPr lang="mr-IN" dirty="0" smtClean="0"/>
              <a:t>–</a:t>
            </a:r>
            <a:r>
              <a:rPr lang="en-US" dirty="0" smtClean="0"/>
              <a:t> supporting 13,200 people with LD</a:t>
            </a:r>
          </a:p>
          <a:p>
            <a:pPr lvl="1"/>
            <a:r>
              <a:rPr lang="en-US" dirty="0" smtClean="0"/>
              <a:t>Supported living services </a:t>
            </a:r>
            <a:r>
              <a:rPr lang="mr-IN" dirty="0" smtClean="0"/>
              <a:t>–</a:t>
            </a:r>
            <a:r>
              <a:rPr lang="en-US" dirty="0" smtClean="0"/>
              <a:t> 8,596</a:t>
            </a:r>
          </a:p>
          <a:p>
            <a:pPr lvl="1"/>
            <a:r>
              <a:rPr lang="en-US" dirty="0" smtClean="0"/>
              <a:t>Residential care homes - 3,829</a:t>
            </a:r>
          </a:p>
          <a:p>
            <a:pPr lvl="1"/>
            <a:r>
              <a:rPr lang="en-US" dirty="0" smtClean="0"/>
              <a:t>LD nursing homes </a:t>
            </a:r>
            <a:r>
              <a:rPr lang="mr-IN" dirty="0" smtClean="0"/>
              <a:t>–</a:t>
            </a:r>
            <a:r>
              <a:rPr lang="en-US" dirty="0" smtClean="0"/>
              <a:t> 361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216 deaths in 18 months</a:t>
            </a:r>
          </a:p>
          <a:p>
            <a:pPr lvl="1"/>
            <a:r>
              <a:rPr lang="en-US" dirty="0" smtClean="0"/>
              <a:t>Modified Voices survey (staff)</a:t>
            </a:r>
          </a:p>
        </p:txBody>
      </p:sp>
    </p:spTree>
    <p:extLst>
      <p:ext uri="{BB962C8B-B14F-4D97-AF65-F5344CB8AC3E}">
        <p14:creationId xmlns:p14="http://schemas.microsoft.com/office/powerpoint/2010/main" val="100927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Death in usual place of residence (UPR)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0072"/>
            <a:ext cx="10515600" cy="4013859"/>
          </a:xfrm>
        </p:spPr>
        <p:txBody>
          <a:bodyPr>
            <a:normAutofit/>
          </a:bodyPr>
          <a:lstStyle/>
          <a:p>
            <a:r>
              <a:rPr lang="en-US" dirty="0" smtClean="0"/>
              <a:t>Expectedness of death</a:t>
            </a:r>
          </a:p>
          <a:p>
            <a:pPr lvl="1"/>
            <a:r>
              <a:rPr lang="en-US" dirty="0" smtClean="0"/>
              <a:t>LD population </a:t>
            </a:r>
            <a:r>
              <a:rPr lang="mr-IN" dirty="0" smtClean="0"/>
              <a:t>–</a:t>
            </a:r>
            <a:r>
              <a:rPr lang="en-US" dirty="0" smtClean="0"/>
              <a:t> 36%</a:t>
            </a:r>
          </a:p>
          <a:p>
            <a:pPr lvl="1"/>
            <a:r>
              <a:rPr lang="en-US" dirty="0" smtClean="0"/>
              <a:t>More expected with defined diagnosis (Downs - 58% vs 30%)</a:t>
            </a:r>
          </a:p>
          <a:p>
            <a:pPr lvl="1"/>
            <a:r>
              <a:rPr lang="en-US" dirty="0" smtClean="0"/>
              <a:t>No difference between care homes/sheltered living</a:t>
            </a:r>
          </a:p>
          <a:p>
            <a:endParaRPr lang="en-US" dirty="0"/>
          </a:p>
          <a:p>
            <a:r>
              <a:rPr lang="en-US" dirty="0" smtClean="0"/>
              <a:t>Expected dying and place of death</a:t>
            </a:r>
          </a:p>
          <a:p>
            <a:pPr lvl="1"/>
            <a:r>
              <a:rPr lang="en-US" dirty="0" smtClean="0"/>
              <a:t>72% UPR vs 38% other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Agenda: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5677"/>
            <a:ext cx="10515600" cy="42412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400" dirty="0" smtClean="0"/>
              <a:t>Why?</a:t>
            </a:r>
          </a:p>
          <a:p>
            <a:endParaRPr lang="en-US" sz="4400" dirty="0"/>
          </a:p>
          <a:p>
            <a:r>
              <a:rPr lang="en-US" sz="4400" dirty="0" smtClean="0"/>
              <a:t>Do we have a problem?</a:t>
            </a:r>
          </a:p>
          <a:p>
            <a:endParaRPr lang="en-US" sz="4400" dirty="0" smtClean="0"/>
          </a:p>
          <a:p>
            <a:r>
              <a:rPr lang="en-US" sz="4400" dirty="0" smtClean="0"/>
              <a:t>‘Hot tips’ for identification and prognostication</a:t>
            </a:r>
          </a:p>
        </p:txBody>
      </p:sp>
    </p:spTree>
    <p:extLst>
      <p:ext uri="{BB962C8B-B14F-4D97-AF65-F5344CB8AC3E}">
        <p14:creationId xmlns:p14="http://schemas.microsoft.com/office/powerpoint/2010/main" val="1127393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3" y="365125"/>
            <a:ext cx="11812248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Is place of death a predictor of poor experience?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7574"/>
            <a:ext cx="10515600" cy="3828136"/>
          </a:xfrm>
        </p:spPr>
        <p:txBody>
          <a:bodyPr>
            <a:normAutofit/>
          </a:bodyPr>
          <a:lstStyle/>
          <a:p>
            <a:r>
              <a:rPr lang="en-US" dirty="0" smtClean="0"/>
              <a:t>Hospitals biggest EOL provider</a:t>
            </a:r>
          </a:p>
          <a:p>
            <a:pPr lvl="1"/>
            <a:r>
              <a:rPr lang="en-US" dirty="0" smtClean="0"/>
              <a:t>47% of all deaths (20 </a:t>
            </a:r>
            <a:r>
              <a:rPr lang="mr-IN" dirty="0" smtClean="0"/>
              <a:t>–</a:t>
            </a:r>
            <a:r>
              <a:rPr lang="en-US" dirty="0" smtClean="0"/>
              <a:t> 40 adult deaths/week)</a:t>
            </a:r>
          </a:p>
          <a:p>
            <a:pPr lvl="1"/>
            <a:r>
              <a:rPr lang="en-US" dirty="0" smtClean="0"/>
              <a:t>LD 64%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National survey of bereaved people (voices) 2015</a:t>
            </a:r>
          </a:p>
          <a:p>
            <a:pPr lvl="1"/>
            <a:r>
              <a:rPr lang="en-US" dirty="0" smtClean="0"/>
              <a:t>Those dying in Hospital have the worst experience</a:t>
            </a:r>
          </a:p>
          <a:p>
            <a:pPr lvl="1"/>
            <a:r>
              <a:rPr lang="en-US" dirty="0" smtClean="0"/>
              <a:t>Compared with care homes, hospice care or care at home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83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Death in UPR has become a quality measure</a:t>
            </a:r>
            <a:r>
              <a:rPr lang="en-US" sz="4400" b="1" dirty="0" smtClean="0">
                <a:solidFill>
                  <a:srgbClr val="FF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It is strongly associated with the ‘expectedness’ of death</a:t>
            </a:r>
          </a:p>
        </p:txBody>
      </p:sp>
    </p:spTree>
    <p:extLst>
      <p:ext uri="{BB962C8B-B14F-4D97-AF65-F5344CB8AC3E}">
        <p14:creationId xmlns:p14="http://schemas.microsoft.com/office/powerpoint/2010/main" val="25866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So we need to prognosticate and identify to: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85063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3200" dirty="0" smtClean="0"/>
              <a:t>Avoid over treatment and harm</a:t>
            </a:r>
          </a:p>
          <a:p>
            <a:pPr lvl="2"/>
            <a:r>
              <a:rPr lang="en-US" sz="3200" dirty="0" smtClean="0"/>
              <a:t>Survival</a:t>
            </a:r>
          </a:p>
          <a:p>
            <a:pPr lvl="2"/>
            <a:r>
              <a:rPr lang="en-US" sz="3200" dirty="0" err="1" smtClean="0"/>
              <a:t>Minimise</a:t>
            </a:r>
            <a:r>
              <a:rPr lang="en-US" sz="3200" dirty="0" smtClean="0"/>
              <a:t> suffering</a:t>
            </a:r>
          </a:p>
          <a:p>
            <a:pPr lvl="1"/>
            <a:r>
              <a:rPr lang="en-US" sz="3200" dirty="0" smtClean="0"/>
              <a:t>Enable death in the usual  place of residence</a:t>
            </a:r>
          </a:p>
          <a:p>
            <a:pPr lvl="2"/>
            <a:r>
              <a:rPr lang="en-US" sz="3200" dirty="0" smtClean="0"/>
              <a:t>Improve patient experience</a:t>
            </a:r>
          </a:p>
          <a:p>
            <a:pPr lvl="2"/>
            <a:r>
              <a:rPr lang="en-US" sz="3200" dirty="0" smtClean="0"/>
              <a:t>cost effective use of health care resources</a:t>
            </a:r>
          </a:p>
          <a:p>
            <a:pPr lvl="1"/>
            <a:r>
              <a:rPr lang="en-US" sz="3200" dirty="0" smtClean="0"/>
              <a:t>To support bereaved relatives/</a:t>
            </a:r>
            <a:r>
              <a:rPr lang="en-US" sz="3200" dirty="0" err="1" smtClean="0"/>
              <a:t>carers</a:t>
            </a:r>
            <a:endParaRPr lang="en-US" sz="3200" dirty="0" smtClean="0"/>
          </a:p>
          <a:p>
            <a:pPr lvl="2"/>
            <a:r>
              <a:rPr lang="en-US" sz="3200" dirty="0" smtClean="0"/>
              <a:t>Communicate well</a:t>
            </a:r>
          </a:p>
          <a:p>
            <a:pPr lvl="2"/>
            <a:r>
              <a:rPr lang="en-US" sz="3200" dirty="0" smtClean="0"/>
              <a:t>To support appropriate social/religious/cultural requests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Models to identify and prognosticate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5" name="Content Placeholder 3" descr="tumblr_mazxrhwi8h1roi6xn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8" b="13908"/>
          <a:stretch>
            <a:fillRect/>
          </a:stretch>
        </p:blipFill>
        <p:spPr bwMode="auto">
          <a:xfrm>
            <a:off x="7196447" y="1582726"/>
            <a:ext cx="4797631" cy="505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898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It’s not easy </a:t>
            </a:r>
            <a:r>
              <a:rPr lang="mr-IN" b="1" dirty="0" smtClean="0">
                <a:solidFill>
                  <a:srgbClr val="C00000"/>
                </a:solidFill>
                <a:latin typeface="+mn-lt"/>
              </a:rPr>
              <a:t>…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Fear of death and systematic denial/bias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four stories we tell ourselves about death: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Elixir of life/fountain of youth</a:t>
            </a:r>
          </a:p>
          <a:p>
            <a:pPr marL="914400" lvl="2" indent="0">
              <a:buNone/>
            </a:pPr>
            <a:r>
              <a:rPr lang="en-US" dirty="0" smtClean="0"/>
              <a:t>	Stem cells/genetic engineering/immunotherapy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Resurrection</a:t>
            </a:r>
          </a:p>
          <a:p>
            <a:pPr marL="1371600" lvl="3" indent="0">
              <a:buNone/>
            </a:pPr>
            <a:r>
              <a:rPr lang="en-US" dirty="0"/>
              <a:t>	</a:t>
            </a:r>
            <a:r>
              <a:rPr lang="en-US" dirty="0" smtClean="0"/>
              <a:t>Religion/reincarnation</a:t>
            </a:r>
            <a:r>
              <a:rPr lang="en-US" dirty="0"/>
              <a:t>	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Soul/spirit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Religion/spirituality</a:t>
            </a:r>
          </a:p>
          <a:p>
            <a:pPr marL="914400" lvl="2" indent="0">
              <a:buNone/>
            </a:pPr>
            <a:r>
              <a:rPr lang="en-US" dirty="0"/>
              <a:t>	"</a:t>
            </a:r>
            <a:r>
              <a:rPr lang="en-US" dirty="0" smtClean="0"/>
              <a:t>I am more than my body”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Legacy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sz="1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</a:rPr>
              <a:t>https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</a:rPr>
              <a:t>://</a:t>
            </a:r>
            <a:r>
              <a:rPr lang="en-US" sz="1900" dirty="0" err="1">
                <a:solidFill>
                  <a:schemeClr val="accent5">
                    <a:lumMod val="75000"/>
                  </a:schemeClr>
                </a:solidFill>
              </a:rPr>
              <a:t>www.ted.com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</a:rPr>
              <a:t>/talks/stephen_cave_the_4_stories_we_tell_ourselves_about_death#t-918296</a:t>
            </a:r>
            <a:endParaRPr lang="en-US" sz="19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58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53" y="973777"/>
            <a:ext cx="11756571" cy="562923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en-US" sz="4900" b="1" dirty="0" smtClean="0">
                <a:solidFill>
                  <a:srgbClr val="C00000"/>
                </a:solidFill>
                <a:latin typeface="+mn-lt"/>
                <a:ea typeface="ＭＳ Ｐゴシック" charset="-128"/>
              </a:rPr>
              <a:t>Religion and Preferences for Life-Prolonging Care</a:t>
            </a:r>
            <a:r>
              <a:rPr lang="en-US" altLang="en-US" dirty="0" smtClean="0">
                <a:ea typeface="ＭＳ Ｐゴシック" charset="-128"/>
              </a:rPr>
              <a:t/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532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2667000"/>
            <a:ext cx="10706100" cy="3962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3200" b="1" dirty="0" smtClean="0">
                <a:ea typeface="ＭＳ Ｐゴシック" charset="-128"/>
              </a:rPr>
              <a:t>‘Religiousness’ is </a:t>
            </a:r>
            <a:r>
              <a:rPr lang="en-US" altLang="en-US" sz="3200" b="1" dirty="0">
                <a:ea typeface="ＭＳ Ｐゴシック" charset="-128"/>
              </a:rPr>
              <a:t>associated with wanting all measures to extend </a:t>
            </a:r>
            <a:r>
              <a:rPr lang="en-US" altLang="en-US" sz="3200" b="1" dirty="0" smtClean="0">
                <a:ea typeface="ＭＳ Ｐゴシック" charset="-128"/>
              </a:rPr>
              <a:t>life</a:t>
            </a:r>
          </a:p>
          <a:p>
            <a:pPr lvl="6">
              <a:spcBef>
                <a:spcPct val="0"/>
              </a:spcBef>
              <a:spcAft>
                <a:spcPts val="600"/>
              </a:spcAft>
            </a:pPr>
            <a:r>
              <a:rPr lang="en-US" altLang="en-US" b="1" i="1" dirty="0">
                <a:solidFill>
                  <a:srgbClr val="0070C0"/>
                </a:solidFill>
              </a:rPr>
              <a:t>J </a:t>
            </a:r>
            <a:r>
              <a:rPr lang="en-US" altLang="en-US" b="1" i="1" dirty="0" err="1">
                <a:solidFill>
                  <a:srgbClr val="0070C0"/>
                </a:solidFill>
              </a:rPr>
              <a:t>Clin</a:t>
            </a:r>
            <a:r>
              <a:rPr lang="en-US" altLang="en-US" b="1" i="1" dirty="0">
                <a:solidFill>
                  <a:srgbClr val="0070C0"/>
                </a:solidFill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</a:rPr>
              <a:t>Onc</a:t>
            </a:r>
            <a:r>
              <a:rPr lang="en-US" altLang="en-US" b="1" i="1" dirty="0">
                <a:solidFill>
                  <a:srgbClr val="0070C0"/>
                </a:solidFill>
              </a:rPr>
              <a:t> 2007;25:555-60</a:t>
            </a:r>
            <a:r>
              <a:rPr lang="en-US" altLang="en-US" b="1" i="1" dirty="0" smtClean="0">
                <a:solidFill>
                  <a:srgbClr val="0070C0"/>
                </a:solidFill>
              </a:rPr>
              <a:t>.</a:t>
            </a:r>
          </a:p>
          <a:p>
            <a:pPr lvl="6">
              <a:spcBef>
                <a:spcPct val="0"/>
              </a:spcBef>
              <a:spcAft>
                <a:spcPts val="600"/>
              </a:spcAft>
            </a:pPr>
            <a:r>
              <a:rPr lang="en-US" altLang="en-US" b="1" i="1" dirty="0">
                <a:solidFill>
                  <a:srgbClr val="0070C0"/>
                </a:solidFill>
              </a:rPr>
              <a:t>JAMA 2009;301:1140-7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3942"/>
          </a:xfrm>
        </p:spPr>
        <p:txBody>
          <a:bodyPr>
            <a:normAutofit/>
          </a:bodyPr>
          <a:lstStyle/>
          <a:p>
            <a:r>
              <a:rPr lang="en-US" altLang="x-none" b="1" dirty="0" smtClean="0">
                <a:solidFill>
                  <a:srgbClr val="C00000"/>
                </a:solidFill>
                <a:latin typeface="+mn-lt"/>
                <a:ea typeface="ＭＳ Ｐゴシック" charset="-128"/>
              </a:rPr>
              <a:t>Interventions for this:</a:t>
            </a:r>
            <a:r>
              <a:rPr lang="en-US" altLang="x-none" dirty="0">
                <a:solidFill>
                  <a:srgbClr val="202346"/>
                </a:solidFill>
                <a:ea typeface="ＭＳ Ｐゴシック" charset="-128"/>
              </a:rPr>
              <a:t/>
            </a:r>
            <a:br>
              <a:rPr lang="en-US" altLang="x-none" dirty="0">
                <a:solidFill>
                  <a:srgbClr val="202346"/>
                </a:solidFill>
                <a:ea typeface="ＭＳ Ｐゴシック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n-US" altLang="x-none" sz="3200" dirty="0" smtClean="0">
                <a:ea typeface="ＭＳ Ｐゴシック" charset="-128"/>
              </a:rPr>
              <a:t>Spiritual support from the clinical team </a:t>
            </a:r>
            <a:r>
              <a:rPr lang="en-US" altLang="x-none" sz="3200" dirty="0" err="1" smtClean="0">
                <a:ea typeface="ＭＳ Ｐゴシック" charset="-128"/>
              </a:rPr>
              <a:t>assoc</a:t>
            </a:r>
            <a:r>
              <a:rPr lang="en-US" altLang="x-none" sz="3200" dirty="0" smtClean="0">
                <a:ea typeface="ＭＳ Ｐゴシック" charset="-128"/>
              </a:rPr>
              <a:t> with higher QOL near death </a:t>
            </a:r>
          </a:p>
          <a:p>
            <a:pPr lvl="1"/>
            <a:r>
              <a:rPr lang="en-US" altLang="x-none" i="1" dirty="0" smtClean="0">
                <a:solidFill>
                  <a:srgbClr val="0070C0"/>
                </a:solidFill>
              </a:rPr>
              <a:t>J </a:t>
            </a:r>
            <a:r>
              <a:rPr lang="en-US" altLang="x-none" i="1" dirty="0" err="1" smtClean="0">
                <a:solidFill>
                  <a:srgbClr val="0070C0"/>
                </a:solidFill>
              </a:rPr>
              <a:t>Clin</a:t>
            </a:r>
            <a:r>
              <a:rPr lang="en-US" altLang="x-none" i="1" dirty="0" smtClean="0">
                <a:solidFill>
                  <a:srgbClr val="0070C0"/>
                </a:solidFill>
              </a:rPr>
              <a:t> </a:t>
            </a:r>
            <a:r>
              <a:rPr lang="en-US" altLang="x-none" i="1" dirty="0" err="1" smtClean="0">
                <a:solidFill>
                  <a:srgbClr val="0070C0"/>
                </a:solidFill>
              </a:rPr>
              <a:t>Onc</a:t>
            </a:r>
            <a:r>
              <a:rPr lang="en-US" altLang="x-none" i="1" dirty="0" smtClean="0">
                <a:solidFill>
                  <a:srgbClr val="0070C0"/>
                </a:solidFill>
              </a:rPr>
              <a:t> 2010;28:445-52</a:t>
            </a:r>
          </a:p>
          <a:p>
            <a:pPr lvl="1"/>
            <a:r>
              <a:rPr lang="en-US" altLang="x-none" i="1" dirty="0" smtClean="0">
                <a:solidFill>
                  <a:srgbClr val="0070C0"/>
                </a:solidFill>
              </a:rPr>
              <a:t>J Pall Med 2006;9:646-57</a:t>
            </a:r>
          </a:p>
          <a:p>
            <a:pPr lvl="1"/>
            <a:r>
              <a:rPr lang="en-US" altLang="x-none" i="1" dirty="0">
                <a:solidFill>
                  <a:srgbClr val="0070C0"/>
                </a:solidFill>
              </a:rPr>
              <a:t>J </a:t>
            </a:r>
            <a:r>
              <a:rPr lang="en-US" altLang="x-none" i="1" dirty="0" err="1">
                <a:solidFill>
                  <a:srgbClr val="0070C0"/>
                </a:solidFill>
              </a:rPr>
              <a:t>Clin</a:t>
            </a:r>
            <a:r>
              <a:rPr lang="en-US" altLang="x-none" i="1" dirty="0">
                <a:solidFill>
                  <a:srgbClr val="0070C0"/>
                </a:solidFill>
              </a:rPr>
              <a:t> </a:t>
            </a:r>
            <a:r>
              <a:rPr lang="en-US" altLang="x-none" i="1" dirty="0" err="1">
                <a:solidFill>
                  <a:srgbClr val="0070C0"/>
                </a:solidFill>
              </a:rPr>
              <a:t>Onc</a:t>
            </a:r>
            <a:r>
              <a:rPr lang="en-US" altLang="x-none" i="1" dirty="0">
                <a:solidFill>
                  <a:srgbClr val="0070C0"/>
                </a:solidFill>
              </a:rPr>
              <a:t> </a:t>
            </a:r>
            <a:r>
              <a:rPr lang="en-US" altLang="x-none" i="1" dirty="0" smtClean="0">
                <a:solidFill>
                  <a:srgbClr val="0070C0"/>
                </a:solidFill>
              </a:rPr>
              <a:t>2007;25:555-60 </a:t>
            </a:r>
            <a:endParaRPr lang="en-US" dirty="0" smtClean="0">
              <a:solidFill>
                <a:srgbClr val="202346"/>
              </a:solidFill>
            </a:endParaRPr>
          </a:p>
          <a:p>
            <a:r>
              <a:rPr lang="en-US" sz="3200" dirty="0" smtClean="0">
                <a:solidFill>
                  <a:srgbClr val="202346"/>
                </a:solidFill>
              </a:rPr>
              <a:t>Cost effective</a:t>
            </a:r>
          </a:p>
          <a:p>
            <a:pPr lvl="1"/>
            <a:r>
              <a:rPr lang="en-US" altLang="en-US" i="1" dirty="0">
                <a:solidFill>
                  <a:srgbClr val="0070C0"/>
                </a:solidFill>
              </a:rPr>
              <a:t>Cancer </a:t>
            </a:r>
            <a:r>
              <a:rPr lang="en-US" altLang="en-US" i="1" dirty="0" smtClean="0">
                <a:solidFill>
                  <a:srgbClr val="0070C0"/>
                </a:solidFill>
              </a:rPr>
              <a:t>2011;117:5383-91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202346"/>
                </a:solidFill>
              </a:rPr>
              <a:t>But</a:t>
            </a:r>
            <a:r>
              <a:rPr lang="en-US" dirty="0" smtClean="0">
                <a:solidFill>
                  <a:srgbClr val="202346"/>
                </a:solidFill>
              </a:rPr>
              <a:t> spiritual support outside the clinical team not the same</a:t>
            </a:r>
          </a:p>
          <a:p>
            <a:pPr lvl="1"/>
            <a:r>
              <a:rPr lang="en-US" altLang="en-US" i="1" dirty="0" smtClean="0">
                <a:solidFill>
                  <a:srgbClr val="0070C0"/>
                </a:solidFill>
              </a:rPr>
              <a:t>JAMA </a:t>
            </a:r>
            <a:r>
              <a:rPr lang="en-US" altLang="en-US" i="1" dirty="0">
                <a:solidFill>
                  <a:srgbClr val="0070C0"/>
                </a:solidFill>
              </a:rPr>
              <a:t>Intern Med. 2013 Jun 24;173(12):1109-17.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15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6675"/>
            <a:ext cx="120777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9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This is fascinating</a:t>
            </a:r>
            <a:r>
              <a:rPr lang="en-US" sz="49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mr-IN" sz="49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…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317500" y="1562100"/>
            <a:ext cx="11874500" cy="4564063"/>
          </a:xfrm>
          <a:noFill/>
        </p:spPr>
        <p:txBody>
          <a:bodyPr>
            <a:normAutofit lnSpcReduction="10000"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But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spiritual care is poorly incorporated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into clinical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practice: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National </a:t>
            </a:r>
            <a:r>
              <a:rPr lang="en-GB" b="1" i="1" dirty="0" smtClean="0">
                <a:solidFill>
                  <a:srgbClr val="00B0F0"/>
                </a:solidFill>
              </a:rPr>
              <a:t>End </a:t>
            </a:r>
            <a:r>
              <a:rPr lang="en-GB" b="1" i="1" dirty="0">
                <a:solidFill>
                  <a:srgbClr val="00B0F0"/>
                </a:solidFill>
              </a:rPr>
              <a:t>of Life Care Audit </a:t>
            </a:r>
            <a:r>
              <a:rPr lang="en-GB" b="1" i="1" dirty="0" smtClean="0">
                <a:solidFill>
                  <a:srgbClr val="00B0F0"/>
                </a:solidFill>
              </a:rPr>
              <a:t>– Dying </a:t>
            </a:r>
            <a:r>
              <a:rPr lang="en-GB" b="1" i="1" dirty="0">
                <a:solidFill>
                  <a:srgbClr val="00B0F0"/>
                </a:solidFill>
              </a:rPr>
              <a:t>in Hospital </a:t>
            </a:r>
            <a:r>
              <a:rPr lang="en-GB" b="1" i="1" dirty="0" smtClean="0">
                <a:solidFill>
                  <a:srgbClr val="00B0F0"/>
                </a:solidFill>
              </a:rPr>
              <a:t>2016</a:t>
            </a:r>
          </a:p>
          <a:p>
            <a:endParaRPr lang="en-GB" b="1" dirty="0"/>
          </a:p>
          <a:p>
            <a:r>
              <a:rPr lang="en-GB" dirty="0"/>
              <a:t>E</a:t>
            </a:r>
            <a:r>
              <a:rPr lang="en-GB" dirty="0" smtClean="0"/>
              <a:t>vidence </a:t>
            </a:r>
            <a:r>
              <a:rPr lang="en-GB" dirty="0"/>
              <a:t>of discussion during the last episode of care regarding the patient’s</a:t>
            </a:r>
            <a:br>
              <a:rPr lang="en-GB" dirty="0"/>
            </a:br>
            <a:r>
              <a:rPr lang="en-GB" dirty="0"/>
              <a:t>spiritual/cultural/religious/practical needs with </a:t>
            </a:r>
            <a:r>
              <a:rPr lang="en-GB" dirty="0">
                <a:solidFill>
                  <a:srgbClr val="FF0000"/>
                </a:solidFill>
              </a:rPr>
              <a:t>15% of patients </a:t>
            </a:r>
            <a:r>
              <a:rPr lang="en-GB" dirty="0"/>
              <a:t>who were capable of </a:t>
            </a:r>
            <a:r>
              <a:rPr lang="en-GB" dirty="0" smtClean="0"/>
              <a:t>participating.</a:t>
            </a:r>
          </a:p>
          <a:p>
            <a:r>
              <a:rPr lang="en-GB" dirty="0" smtClean="0"/>
              <a:t>In a further  </a:t>
            </a:r>
            <a:r>
              <a:rPr lang="en-GB" dirty="0" smtClean="0">
                <a:solidFill>
                  <a:srgbClr val="FF0000"/>
                </a:solidFill>
              </a:rPr>
              <a:t>27</a:t>
            </a:r>
            <a:r>
              <a:rPr lang="en-GB" dirty="0">
                <a:solidFill>
                  <a:srgbClr val="FF0000"/>
                </a:solidFill>
              </a:rPr>
              <a:t>% </a:t>
            </a:r>
            <a:r>
              <a:rPr lang="en-GB" dirty="0"/>
              <a:t>there had been discussion with a nominated person important to the patient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Documented in </a:t>
            </a:r>
            <a:r>
              <a:rPr lang="en-GB" dirty="0">
                <a:solidFill>
                  <a:srgbClr val="FF0000"/>
                </a:solidFill>
              </a:rPr>
              <a:t>89% </a:t>
            </a:r>
            <a:r>
              <a:rPr lang="en-GB" dirty="0"/>
              <a:t>of cases, the identified spiritual/cultural/religious/practical needs had </a:t>
            </a:r>
            <a:r>
              <a:rPr lang="en-GB" dirty="0" smtClean="0"/>
              <a:t>been met. </a:t>
            </a:r>
          </a:p>
          <a:p>
            <a:endParaRPr lang="en-GB" sz="2800" dirty="0">
              <a:solidFill>
                <a:prstClr val="black"/>
              </a:solidFill>
              <a:latin typeface="Calisto MT"/>
            </a:endParaRPr>
          </a:p>
          <a:p>
            <a:endParaRPr lang="en-US" sz="2800" dirty="0">
              <a:solidFill>
                <a:prstClr val="black"/>
              </a:solidFill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extLst/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en-GB" sz="3600" b="1" dirty="0">
                <a:latin typeface="+mj-lt"/>
              </a:rPr>
              <a:t> </a:t>
            </a:r>
            <a:r>
              <a:rPr lang="en-GB" sz="3600" b="1" dirty="0" smtClean="0">
                <a:latin typeface="+mj-lt"/>
              </a:rPr>
              <a:t> </a:t>
            </a:r>
            <a:endParaRPr lang="en-GB" sz="1000" dirty="0">
              <a:latin typeface="+mj-lt"/>
            </a:endParaRP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n-GB" sz="4800" b="1" dirty="0" smtClean="0">
                <a:solidFill>
                  <a:srgbClr val="C00000"/>
                </a:solidFill>
              </a:rPr>
              <a:t>It’s not easy for clinicians </a:t>
            </a:r>
            <a:r>
              <a:rPr lang="mr-IN" sz="4800" b="1" dirty="0" smtClean="0">
                <a:solidFill>
                  <a:srgbClr val="C00000"/>
                </a:solidFill>
              </a:rPr>
              <a:t>…</a:t>
            </a:r>
            <a:endParaRPr lang="en-GB" sz="4800" b="1" dirty="0" smtClean="0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  <a:buFontTx/>
              <a:buNone/>
              <a:defRPr/>
            </a:pPr>
            <a:endParaRPr lang="en-GB" sz="3600" dirty="0">
              <a:latin typeface="+mj-lt"/>
            </a:endParaRP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n-GB" sz="3600" b="1" dirty="0">
                <a:solidFill>
                  <a:srgbClr val="00B050"/>
                </a:solidFill>
              </a:rPr>
              <a:t>Doctors overestimate </a:t>
            </a:r>
            <a:r>
              <a:rPr lang="en-GB" sz="3600" b="1" dirty="0" smtClean="0">
                <a:solidFill>
                  <a:srgbClr val="00B050"/>
                </a:solidFill>
              </a:rPr>
              <a:t>survival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n-GB" sz="3600" dirty="0" smtClean="0"/>
              <a:t>Particularly if</a:t>
            </a:r>
            <a:r>
              <a:rPr lang="en-GB" sz="3600" dirty="0"/>
              <a:t>:</a:t>
            </a:r>
          </a:p>
          <a:p>
            <a:pPr lvl="1">
              <a:lnSpc>
                <a:spcPct val="130000"/>
              </a:lnSpc>
              <a:defRPr/>
            </a:pPr>
            <a:r>
              <a:rPr lang="en-GB" sz="3200" dirty="0" smtClean="0"/>
              <a:t>Younger </a:t>
            </a:r>
            <a:r>
              <a:rPr lang="en-GB" sz="3200" dirty="0"/>
              <a:t>patient</a:t>
            </a:r>
          </a:p>
          <a:p>
            <a:pPr lvl="1">
              <a:lnSpc>
                <a:spcPct val="130000"/>
              </a:lnSpc>
              <a:defRPr/>
            </a:pPr>
            <a:r>
              <a:rPr lang="en-GB" sz="3200" dirty="0" smtClean="0"/>
              <a:t>Female </a:t>
            </a:r>
            <a:r>
              <a:rPr lang="en-GB" sz="3200" dirty="0"/>
              <a:t>physician	</a:t>
            </a:r>
          </a:p>
          <a:p>
            <a:pPr lvl="1">
              <a:lnSpc>
                <a:spcPct val="130000"/>
              </a:lnSpc>
              <a:defRPr/>
            </a:pPr>
            <a:r>
              <a:rPr lang="en-GB" sz="3200" dirty="0" smtClean="0"/>
              <a:t>Less </a:t>
            </a:r>
            <a:r>
              <a:rPr lang="en-GB" sz="3200" dirty="0"/>
              <a:t>confident about prognosis</a:t>
            </a:r>
          </a:p>
          <a:p>
            <a:pPr lvl="1">
              <a:lnSpc>
                <a:spcPct val="130000"/>
              </a:lnSpc>
              <a:defRPr/>
            </a:pPr>
            <a:r>
              <a:rPr lang="en-GB" sz="3200" dirty="0" smtClean="0"/>
              <a:t>Most </a:t>
            </a:r>
            <a:r>
              <a:rPr lang="en-GB" sz="3200" dirty="0"/>
              <a:t>experienced physicians</a:t>
            </a:r>
            <a:r>
              <a:rPr lang="en-US" sz="3200" dirty="0"/>
              <a:t> </a:t>
            </a:r>
            <a:endParaRPr lang="en-US" sz="3200" dirty="0" smtClean="0"/>
          </a:p>
          <a:p>
            <a:pPr marL="0" indent="0">
              <a:lnSpc>
                <a:spcPct val="130000"/>
              </a:lnSpc>
              <a:buNone/>
              <a:defRPr/>
            </a:pPr>
            <a:endParaRPr lang="en-GB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GB" sz="22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</a:rPr>
              <a:t>				Lamont 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</a:rPr>
              <a:t>et al, Annals of Internal Medicine 2001; 134: 1096-1105.</a:t>
            </a:r>
          </a:p>
          <a:p>
            <a:pPr>
              <a:lnSpc>
                <a:spcPct val="130000"/>
              </a:lnSpc>
              <a:defRPr/>
            </a:pPr>
            <a:endParaRPr lang="en-US" sz="3600" dirty="0">
              <a:latin typeface="+mj-lt"/>
            </a:endParaRPr>
          </a:p>
          <a:p>
            <a:pPr marL="0" indent="0">
              <a:lnSpc>
                <a:spcPct val="130000"/>
              </a:lnSpc>
              <a:buNone/>
              <a:defRPr/>
            </a:pP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7973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6713"/>
            <a:ext cx="9144000" cy="914400"/>
          </a:xfrm>
          <a:extLst/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Prognostication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>
          <a:xfrm>
            <a:off x="0" y="1281113"/>
            <a:ext cx="10082213" cy="5576887"/>
          </a:xfrm>
        </p:spPr>
        <p:txBody>
          <a:bodyPr anchor="ctr">
            <a:normAutofit/>
          </a:bodyPr>
          <a:lstStyle/>
          <a:p>
            <a:r>
              <a:rPr lang="en-US" altLang="x-none" sz="3200" dirty="0" smtClean="0"/>
              <a:t>Nurses</a:t>
            </a:r>
            <a:endParaRPr lang="en-US" altLang="x-none" sz="3200" dirty="0"/>
          </a:p>
          <a:p>
            <a:pPr lvl="2"/>
            <a:r>
              <a:rPr lang="en-US" altLang="x-none" sz="2800" dirty="0"/>
              <a:t>No worse than doctors</a:t>
            </a:r>
          </a:p>
          <a:p>
            <a:r>
              <a:rPr lang="en-US" altLang="x-none" sz="3200" dirty="0"/>
              <a:t>MDT</a:t>
            </a:r>
          </a:p>
          <a:p>
            <a:pPr lvl="2"/>
            <a:r>
              <a:rPr lang="en-US" altLang="x-none" sz="2800" dirty="0"/>
              <a:t>Better than doctors or nurses alone</a:t>
            </a:r>
          </a:p>
          <a:p>
            <a:r>
              <a:rPr lang="en-US" altLang="x-none" sz="3200" dirty="0"/>
              <a:t>Patients </a:t>
            </a:r>
          </a:p>
          <a:p>
            <a:pPr lvl="2"/>
            <a:r>
              <a:rPr lang="en-US" altLang="x-none" sz="2800" dirty="0"/>
              <a:t>6</a:t>
            </a:r>
            <a:r>
              <a:rPr lang="en-US" altLang="x-none" sz="2800" dirty="0" smtClean="0"/>
              <a:t>1.4</a:t>
            </a:r>
            <a:r>
              <a:rPr lang="en-US" altLang="x-none" sz="2800" dirty="0"/>
              <a:t>% want to know, but nearly all are over </a:t>
            </a:r>
            <a:r>
              <a:rPr lang="en-US" altLang="x-none" sz="2800" dirty="0" smtClean="0"/>
              <a:t>optimistic</a:t>
            </a:r>
          </a:p>
          <a:p>
            <a:pPr lvl="2"/>
            <a:endParaRPr lang="en-US" altLang="x-none" sz="2800" dirty="0"/>
          </a:p>
          <a:p>
            <a:pPr marL="914400" lvl="2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			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Gwilliam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 et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 Ann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Oncol.2013 Feb;24(2):282-8</a:t>
            </a:r>
            <a:endParaRPr lang="en-US" altLang="x-none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51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53"/>
            <a:ext cx="10515600" cy="11756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9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Clinical Outcomes  </a:t>
            </a:r>
            <a:endParaRPr lang="en-US" sz="49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Oval 4"/>
          <p:cNvSpPr>
            <a:spLocks noGrp="1" noChangeArrowheads="1"/>
          </p:cNvSpPr>
          <p:nvPr>
            <p:ph idx="1"/>
          </p:nvPr>
        </p:nvSpPr>
        <p:spPr bwMode="auto"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>
            <a:normAutofit lnSpcReduction="10000"/>
          </a:bodyPr>
          <a:lstStyle/>
          <a:p>
            <a:pPr algn="ctr"/>
            <a:endParaRPr lang="en-GB" sz="3600" b="1" dirty="0"/>
          </a:p>
          <a:p>
            <a:r>
              <a:rPr lang="en-US" b="1" dirty="0"/>
              <a:t>Survival</a:t>
            </a:r>
          </a:p>
          <a:p>
            <a:r>
              <a:rPr lang="en-US" dirty="0"/>
              <a:t>Return to an acceptable functional state (PS)</a:t>
            </a:r>
          </a:p>
          <a:p>
            <a:r>
              <a:rPr lang="en-US" dirty="0" err="1"/>
              <a:t>Minimise</a:t>
            </a:r>
            <a:r>
              <a:rPr lang="en-US" dirty="0"/>
              <a:t> suffering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Cost effective/equitable use of </a:t>
            </a:r>
            <a:r>
              <a:rPr lang="en-US" dirty="0" smtClean="0"/>
              <a:t>resources</a:t>
            </a:r>
            <a:endParaRPr lang="en-GB" b="1" dirty="0"/>
          </a:p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82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65060810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824789" y="1773238"/>
            <a:ext cx="2592387" cy="41767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altLang="x-none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77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normAutofit fontScale="90000"/>
          </a:bodyPr>
          <a:lstStyle/>
          <a:p>
            <a:pPr algn="ctr" defTabSz="457200">
              <a:defRPr/>
            </a:pPr>
            <a:r>
              <a:rPr lang="en-GB" b="1" spc="-6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</a:rPr>
              <a:t/>
            </a:r>
            <a:br>
              <a:rPr lang="en-GB" b="1" spc="-6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</a:rPr>
            </a:br>
            <a:r>
              <a:rPr lang="en-GB" sz="4900" b="1" spc="-6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MS PGothic" pitchFamily="34" charset="-128"/>
              </a:rPr>
              <a:t>Dying is </a:t>
            </a:r>
            <a:r>
              <a:rPr lang="en-GB" sz="4900" b="1" spc="-6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MS PGothic" pitchFamily="34" charset="-128"/>
                <a:cs typeface="MS PGothic" charset="0"/>
              </a:rPr>
              <a:t>a long term condition</a:t>
            </a:r>
            <a:r>
              <a:rPr lang="en-GB" cap="all" spc="-60" dirty="0">
                <a:ea typeface="MS PGothic" pitchFamily="34" charset="-128"/>
              </a:rPr>
              <a:t/>
            </a:r>
            <a:br>
              <a:rPr lang="en-GB" cap="all" spc="-60" dirty="0">
                <a:ea typeface="MS PGothic" pitchFamily="34" charset="-128"/>
              </a:rPr>
            </a:br>
            <a:endParaRPr lang="en-GB" cap="all" spc="-60" dirty="0">
              <a:ea typeface="MS PGothic" pitchFamily="34" charset="-128"/>
            </a:endParaRPr>
          </a:p>
        </p:txBody>
      </p:sp>
      <p:sp>
        <p:nvSpPr>
          <p:cNvPr id="112643" name="Rectangle 3"/>
          <p:cNvSpPr>
            <a:spLocks noGrp="1"/>
          </p:cNvSpPr>
          <p:nvPr>
            <p:ph idx="4294967295"/>
          </p:nvPr>
        </p:nvSpPr>
        <p:spPr>
          <a:xfrm>
            <a:off x="0" y="1484313"/>
            <a:ext cx="9144000" cy="537368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Font typeface="Wingdings" charset="2"/>
              <a:buChar char="•"/>
            </a:pPr>
            <a:endParaRPr lang="en-GB" altLang="en-US" dirty="0">
              <a:ea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 typeface="Wingdings" charset="2"/>
              <a:buChar char="•"/>
            </a:pPr>
            <a:r>
              <a:rPr lang="en-GB" altLang="en-US" dirty="0">
                <a:ea typeface="Arial" charset="0"/>
                <a:cs typeface="Arial" charset="0"/>
              </a:rPr>
              <a:t>A summary label  </a:t>
            </a:r>
          </a:p>
          <a:p>
            <a:pPr marL="0" indent="0" algn="ctr">
              <a:lnSpc>
                <a:spcPct val="80000"/>
              </a:lnSpc>
              <a:buFont typeface="Wingdings" charset="2"/>
              <a:buChar char="•"/>
            </a:pPr>
            <a:r>
              <a:rPr lang="en-GB" altLang="en-US" dirty="0">
                <a:ea typeface="Arial" charset="0"/>
                <a:cs typeface="Arial" charset="0"/>
              </a:rPr>
              <a:t>OR</a:t>
            </a:r>
          </a:p>
          <a:p>
            <a:pPr marL="0" indent="0" algn="ctr">
              <a:lnSpc>
                <a:spcPct val="80000"/>
              </a:lnSpc>
              <a:buFont typeface="Wingdings" charset="2"/>
              <a:buChar char="•"/>
            </a:pPr>
            <a:r>
              <a:rPr lang="en-GB" altLang="en-US" dirty="0">
                <a:ea typeface="Arial" charset="0"/>
                <a:cs typeface="Arial" charset="0"/>
              </a:rPr>
              <a:t>An abnormal health state</a:t>
            </a:r>
          </a:p>
          <a:p>
            <a:pPr marL="0" indent="0" algn="ctr">
              <a:lnSpc>
                <a:spcPct val="80000"/>
              </a:lnSpc>
              <a:buFont typeface="Wingdings" charset="2"/>
              <a:buChar char="•"/>
            </a:pPr>
            <a:endParaRPr lang="en-GB" altLang="en-US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 typeface="Wingdings" charset="2"/>
              <a:buChar char="•"/>
            </a:pPr>
            <a:endParaRPr lang="en-GB" altLang="en-US" sz="210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 typeface="Wingdings" charset="2"/>
              <a:buChar char="•"/>
            </a:pPr>
            <a:endParaRPr lang="en-GB" altLang="en-US" sz="210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 typeface="Wingdings" charset="2"/>
              <a:buChar char="•"/>
            </a:pPr>
            <a:endParaRPr lang="en-GB" altLang="en-US" sz="210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marL="0" indent="0" algn="ctr">
              <a:lnSpc>
                <a:spcPct val="70000"/>
              </a:lnSpc>
              <a:buFont typeface="Wingdings" charset="2"/>
              <a:buChar char="•"/>
            </a:pPr>
            <a:endParaRPr lang="en-GB" altLang="en-US" sz="1300" dirty="0"/>
          </a:p>
          <a:p>
            <a:pPr marL="0" indent="0" algn="ctr">
              <a:lnSpc>
                <a:spcPct val="70000"/>
              </a:lnSpc>
              <a:buFont typeface="Wingdings" charset="2"/>
              <a:buChar char="•"/>
            </a:pPr>
            <a:endParaRPr lang="en-GB" altLang="en-US" dirty="0"/>
          </a:p>
          <a:p>
            <a:pPr marL="0" indent="0" algn="ctr">
              <a:lnSpc>
                <a:spcPct val="70000"/>
              </a:lnSpc>
              <a:buFont typeface="Wingdings" charset="2"/>
              <a:buChar char="•"/>
            </a:pPr>
            <a:r>
              <a:rPr lang="en-GB" altLang="en-US" dirty="0"/>
              <a:t>Disability</a:t>
            </a:r>
          </a:p>
          <a:p>
            <a:pPr marL="0" indent="0" algn="ctr">
              <a:lnSpc>
                <a:spcPct val="70000"/>
              </a:lnSpc>
              <a:buFont typeface="Wingdings" charset="2"/>
              <a:buChar char="•"/>
            </a:pPr>
            <a:r>
              <a:rPr lang="en-GB" altLang="en-US" dirty="0"/>
              <a:t>Long-term care</a:t>
            </a:r>
          </a:p>
          <a:p>
            <a:pPr marL="0" indent="0" algn="ctr">
              <a:lnSpc>
                <a:spcPct val="70000"/>
              </a:lnSpc>
              <a:buFont typeface="Wingdings" charset="2"/>
              <a:buChar char="•"/>
            </a:pPr>
            <a:r>
              <a:rPr lang="en-GB" altLang="en-US" dirty="0"/>
              <a:t>Mortality</a:t>
            </a:r>
          </a:p>
          <a:p>
            <a:pPr marL="0" indent="0">
              <a:lnSpc>
                <a:spcPct val="70000"/>
              </a:lnSpc>
              <a:buFont typeface="Wingdings" charset="2"/>
              <a:buChar char="•"/>
            </a:pPr>
            <a:endParaRPr lang="en-GB" altLang="en-US" sz="1500" dirty="0">
              <a:solidFill>
                <a:srgbClr val="FF0000"/>
              </a:solidFill>
            </a:endParaRPr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6084888" y="3152776"/>
            <a:ext cx="11112" cy="1355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32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1015663" cy="1143000"/>
          </a:xfrm>
          <a:noFill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kern="120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Increasingly </a:t>
            </a:r>
            <a:r>
              <a:rPr lang="en-US" b="1" kern="1200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complex prognostication</a:t>
            </a:r>
            <a:endParaRPr lang="en-US" b="1" kern="1200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05800" y="1684338"/>
            <a:ext cx="3886200" cy="4941887"/>
          </a:xfrm>
        </p:spPr>
        <p:txBody>
          <a:bodyPr rtlCol="0">
            <a:normAutofit fontScale="92500" lnSpcReduction="20000"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 of deaths are from LTCs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condition different trajectories are encountered.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50% of older people have 3 or more LTC</a:t>
            </a:r>
          </a:p>
          <a:p>
            <a:pPr marL="0" lvl="1" indent="0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Need </a:t>
            </a:r>
            <a:r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to think of better ways to integrate palliative care outside prognosis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nl-NL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Bausewein</a:t>
            </a:r>
            <a:r>
              <a:rPr lang="nl-NL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et al Pall </a:t>
            </a:r>
            <a:r>
              <a:rPr lang="nl-NL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Med</a:t>
            </a:r>
            <a:r>
              <a:rPr lang="nl-NL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2010; 24: 777 </a:t>
            </a:r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664" y="1684339"/>
            <a:ext cx="4243387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8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resusci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1873250"/>
            <a:ext cx="2574925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-4475163" y="6553200"/>
            <a:ext cx="88201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x-none" sz="1400" i="1">
                <a:latin typeface="Times New Roman" charset="0"/>
                <a:ea typeface="ＭＳ Ｐゴシック" charset="-128"/>
                <a:cs typeface="ＭＳ Ｐゴシック" charset="-128"/>
              </a:rPr>
              <a:t>(slide courtesy of Mark Roland)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2152651" y="5408613"/>
            <a:ext cx="2574925" cy="9144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/>
          </a:p>
          <a:p>
            <a:pPr algn="ctr" eaLnBrk="1" hangingPunct="1"/>
            <a:r>
              <a:rPr lang="en-GB" altLang="x-none" b="1"/>
              <a:t>All active treatment</a:t>
            </a: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7458075" y="5408613"/>
            <a:ext cx="2622550" cy="9271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b="1" dirty="0"/>
              <a:t>Comfort</a:t>
            </a:r>
          </a:p>
          <a:p>
            <a:pPr algn="ctr" eaLnBrk="1" hangingPunct="1">
              <a:defRPr/>
            </a:pPr>
            <a:r>
              <a:rPr lang="en-GB" b="1" dirty="0"/>
              <a:t>Measures only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5029200" y="5408614"/>
            <a:ext cx="2152650" cy="9286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x-none" b="1"/>
              <a:t>Ceilings of </a:t>
            </a:r>
          </a:p>
          <a:p>
            <a:pPr algn="ctr" eaLnBrk="1" hangingPunct="1"/>
            <a:r>
              <a:rPr lang="en-GB" altLang="x-none" b="1"/>
              <a:t>active treatment</a:t>
            </a:r>
          </a:p>
        </p:txBody>
      </p: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2152651" y="1090613"/>
            <a:ext cx="7927975" cy="0"/>
          </a:xfrm>
          <a:prstGeom prst="straightConnector1">
            <a:avLst/>
          </a:prstGeom>
          <a:noFill/>
          <a:ln w="76200">
            <a:solidFill>
              <a:srgbClr val="2342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458075" y="704851"/>
            <a:ext cx="2622550" cy="860425"/>
          </a:xfrm>
          <a:prstGeom prst="ellipse">
            <a:avLst/>
          </a:prstGeom>
          <a:solidFill>
            <a:srgbClr val="77933C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</a:rPr>
              <a:t>Dying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727575" y="704851"/>
            <a:ext cx="2730500" cy="860425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DE8F24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</a:rPr>
              <a:t>Might Die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152651" y="704851"/>
            <a:ext cx="2574925" cy="860425"/>
          </a:xfrm>
          <a:prstGeom prst="ellipse">
            <a:avLst/>
          </a:prstGeom>
          <a:solidFill>
            <a:srgbClr val="8064A2">
              <a:alpha val="50195"/>
            </a:srgbClr>
          </a:solidFill>
          <a:ln w="9525">
            <a:solidFill>
              <a:srgbClr val="DE8F24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</a:rPr>
              <a:t>Living</a:t>
            </a:r>
          </a:p>
        </p:txBody>
      </p:sp>
      <p:pic>
        <p:nvPicPr>
          <p:cNvPr id="32779" name="Content Placeholder 3" descr="tumblr_mazxrhwi8h1roi6xno1_5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8" b="13908"/>
          <a:stretch>
            <a:fillRect/>
          </a:stretch>
        </p:blipFill>
        <p:spPr bwMode="auto">
          <a:xfrm>
            <a:off x="7458075" y="1873250"/>
            <a:ext cx="262255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940135" y="1873250"/>
            <a:ext cx="2389203" cy="3398838"/>
            <a:chOff x="3033861" y="1614418"/>
            <a:chExt cx="2161877" cy="1297126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3033861" y="1614418"/>
              <a:ext cx="2161877" cy="1297126"/>
            </a:xfrm>
            <a:prstGeom prst="roundRect">
              <a:avLst>
                <a:gd name="adj" fmla="val 10000"/>
              </a:avLst>
            </a:prstGeom>
            <a:blipFill rotWithShape="0">
              <a:blip r:embed="rId5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071853" y="1652410"/>
              <a:ext cx="2085893" cy="1221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30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 dirty="0" smtClean="0">
                <a:solidFill>
                  <a:srgbClr val="C00000"/>
                </a:solidFill>
                <a:latin typeface="+mn-lt"/>
              </a:rPr>
              <a:t>Prognostication - 3 step approach</a:t>
            </a:r>
            <a:endParaRPr lang="en-US" altLang="x-none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9139"/>
            <a:ext cx="8229600" cy="4141787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None/>
            </a:pPr>
            <a:endParaRPr lang="en-GB" altLang="x-none" sz="3200" dirty="0"/>
          </a:p>
          <a:p>
            <a:pPr marL="514350" indent="-514350">
              <a:buFont typeface="+mj-lt"/>
              <a:buAutoNum type="arabicPeriod"/>
            </a:pPr>
            <a:r>
              <a:rPr lang="en-GB" altLang="x-none" sz="3200" dirty="0"/>
              <a:t>How sick is this </a:t>
            </a:r>
            <a:r>
              <a:rPr lang="en-GB" altLang="x-none" sz="3200" dirty="0" smtClean="0"/>
              <a:t>person?</a:t>
            </a:r>
          </a:p>
          <a:p>
            <a:pPr lvl="1"/>
            <a:r>
              <a:rPr lang="en-GB" altLang="x-none" dirty="0" smtClean="0"/>
              <a:t>Gut instinct - surprise question</a:t>
            </a:r>
          </a:p>
          <a:p>
            <a:pPr marL="457200" lvl="1" indent="0">
              <a:buNone/>
            </a:pPr>
            <a:endParaRPr lang="en-GB" altLang="x-none" dirty="0"/>
          </a:p>
          <a:p>
            <a:pPr marL="514350" indent="-514350">
              <a:buFont typeface="+mj-lt"/>
              <a:buAutoNum type="arabicPeriod"/>
            </a:pPr>
            <a:r>
              <a:rPr lang="en-GB" altLang="x-none" sz="3200" dirty="0" smtClean="0"/>
              <a:t>Why do I think that?</a:t>
            </a:r>
          </a:p>
          <a:p>
            <a:pPr lvl="1"/>
            <a:r>
              <a:rPr lang="en-GB" altLang="x-none" dirty="0" smtClean="0"/>
              <a:t>Evidence your guts</a:t>
            </a:r>
          </a:p>
          <a:p>
            <a:pPr lvl="1"/>
            <a:r>
              <a:rPr lang="en-GB" altLang="x-none" dirty="0" smtClean="0"/>
              <a:t>Clinical prognostic indicators</a:t>
            </a:r>
          </a:p>
          <a:p>
            <a:pPr lvl="2"/>
            <a:r>
              <a:rPr lang="en-GB" altLang="x-none" dirty="0" smtClean="0"/>
              <a:t>General</a:t>
            </a:r>
          </a:p>
          <a:p>
            <a:pPr lvl="2"/>
            <a:r>
              <a:rPr lang="en-GB" altLang="x-none" dirty="0" smtClean="0"/>
              <a:t>Disease specific</a:t>
            </a:r>
          </a:p>
          <a:p>
            <a:pPr marL="0" indent="0">
              <a:buNone/>
            </a:pPr>
            <a:endParaRPr lang="en-GB" altLang="x-none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GB" altLang="x-none" sz="3200" dirty="0" smtClean="0"/>
              <a:t>What </a:t>
            </a:r>
            <a:r>
              <a:rPr lang="en-GB" altLang="x-none" sz="3200" dirty="0"/>
              <a:t>is </a:t>
            </a:r>
            <a:r>
              <a:rPr lang="en-GB" altLang="x-none" sz="3200" dirty="0" smtClean="0"/>
              <a:t>the right thing to do?</a:t>
            </a:r>
            <a:endParaRPr lang="en-GB" altLang="x-none" sz="3200" dirty="0"/>
          </a:p>
          <a:p>
            <a:pPr marL="571500" indent="-571500"/>
            <a:endParaRPr lang="en-US" altLang="x-none" sz="3200" dirty="0"/>
          </a:p>
        </p:txBody>
      </p:sp>
    </p:spTree>
    <p:extLst>
      <p:ext uri="{BB962C8B-B14F-4D97-AF65-F5344CB8AC3E}">
        <p14:creationId xmlns:p14="http://schemas.microsoft.com/office/powerpoint/2010/main" val="1339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PICT prognostic indictors.pdf - Adobe Acrobat Reader DC">
            <a:extLst>
              <a:ext uri="{FF2B5EF4-FFF2-40B4-BE49-F238E27FC236}">
                <a16:creationId xmlns:a16="http://schemas.microsoft.com/office/drawing/2014/main" xmlns="" id="{14577153-66E1-4192-93E8-0330AA529E5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14767" r="41450"/>
          <a:stretch/>
        </p:blipFill>
        <p:spPr>
          <a:xfrm>
            <a:off x="6759575" y="155575"/>
            <a:ext cx="5432425" cy="6584950"/>
          </a:xfrm>
        </p:spPr>
      </p:pic>
      <p:pic>
        <p:nvPicPr>
          <p:cNvPr id="3" name="Picture 2" descr="GSF Prog Indic Guidance 6th Ed.pdf - Adobe Acrobat Reader DC">
            <a:extLst>
              <a:ext uri="{FF2B5EF4-FFF2-40B4-BE49-F238E27FC236}">
                <a16:creationId xmlns:a16="http://schemas.microsoft.com/office/drawing/2014/main" xmlns="" id="{67B93E65-EC80-4E8E-9BDD-912F684F6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15050" r="40550"/>
          <a:stretch/>
        </p:blipFill>
        <p:spPr>
          <a:xfrm>
            <a:off x="341194" y="116632"/>
            <a:ext cx="5268036" cy="66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b="1" dirty="0" smtClean="0">
                <a:solidFill>
                  <a:srgbClr val="C00000"/>
                </a:solidFill>
                <a:latin typeface="+mn-lt"/>
              </a:rPr>
              <a:t>Step 2 - General prognostic indicators</a:t>
            </a:r>
            <a:r>
              <a:rPr lang="en-GB" altLang="x-none" sz="3800" dirty="0" smtClean="0"/>
              <a:t/>
            </a:r>
            <a:br>
              <a:rPr lang="en-GB" altLang="x-none" sz="3800" dirty="0" smtClean="0"/>
            </a:br>
            <a:endParaRPr lang="en-GB" altLang="x-none" sz="3800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altLang="x-none" dirty="0"/>
          </a:p>
          <a:p>
            <a:r>
              <a:rPr lang="en-GB" altLang="x-none" dirty="0"/>
              <a:t>Unplanned Hospital admissions</a:t>
            </a:r>
          </a:p>
          <a:p>
            <a:r>
              <a:rPr lang="en-GB" altLang="x-none" dirty="0"/>
              <a:t>Weight loss</a:t>
            </a:r>
          </a:p>
          <a:p>
            <a:r>
              <a:rPr lang="en-GB" altLang="x-none" dirty="0" smtClean="0"/>
              <a:t>New symptoms</a:t>
            </a:r>
          </a:p>
          <a:p>
            <a:r>
              <a:rPr lang="en-GB" altLang="x-none" dirty="0" smtClean="0"/>
              <a:t>Multiple co morbidities (</a:t>
            </a:r>
            <a:r>
              <a:rPr lang="en-GB" altLang="x-none" dirty="0" err="1" smtClean="0"/>
              <a:t>eFI</a:t>
            </a:r>
            <a:r>
              <a:rPr lang="en-GB" altLang="x-none" dirty="0" smtClean="0"/>
              <a:t>)</a:t>
            </a:r>
          </a:p>
          <a:p>
            <a:r>
              <a:rPr lang="en-GB" altLang="x-none" dirty="0" smtClean="0"/>
              <a:t>Biological markers</a:t>
            </a:r>
            <a:endParaRPr lang="en-GB" altLang="x-none" dirty="0"/>
          </a:p>
          <a:p>
            <a:endParaRPr lang="en-GB" altLang="x-none" sz="5600" b="1" dirty="0" smtClean="0">
              <a:solidFill>
                <a:srgbClr val="FC0404"/>
              </a:solidFill>
            </a:endParaRPr>
          </a:p>
          <a:p>
            <a:r>
              <a:rPr lang="en-GB" altLang="x-none" sz="5600" b="1" dirty="0" smtClean="0">
                <a:solidFill>
                  <a:srgbClr val="FC0404"/>
                </a:solidFill>
              </a:rPr>
              <a:t>Deteriorating performance </a:t>
            </a:r>
            <a:r>
              <a:rPr lang="en-GB" altLang="x-none" sz="5600" b="1" dirty="0">
                <a:solidFill>
                  <a:srgbClr val="FC0404"/>
                </a:solidFill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1965234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21" name="Group 2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75557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/>
              <a:tblGrid>
                <a:gridCol w="2446866"/>
                <a:gridCol w="9745133"/>
              </a:tblGrid>
              <a:tr h="961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ECOG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Performance 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1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D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Fully active, no restriction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endParaRPr kumimoji="0" lang="en-US" altLang="x-none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D0"/>
                    </a:solidFill>
                  </a:tcPr>
                </a:tc>
              </a:tr>
              <a:tr h="1076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+mj-lt" charset="0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4E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Ambulatory and able to do light/sedentary work.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endParaRPr kumimoji="0" lang="en-US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4E9"/>
                    </a:solidFill>
                  </a:tcPr>
                </a:tc>
              </a:tr>
              <a:tr h="1415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D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Ambulatory, capable of selfcare, unable to workcare.  Out of bed &gt;50% of waking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D0"/>
                    </a:solidFill>
                  </a:tcPr>
                </a:tc>
              </a:tr>
              <a:tr h="1076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4E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Capable of limited self care, confined to bed/chair &gt;50% of working hours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endParaRPr kumimoji="0" lang="en-US" altLang="x-none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4E9"/>
                    </a:solidFill>
                  </a:tcPr>
                </a:tc>
              </a:tr>
              <a:tr h="1076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D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Completely disabled. Bed/chair bound. No self care.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endParaRPr kumimoji="0" lang="en-US" altLang="x-none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D0"/>
                    </a:solidFill>
                  </a:tcPr>
                </a:tc>
              </a:tr>
              <a:tr h="44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4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59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anchor="ctr"/>
          <a:lstStyle/>
          <a:p>
            <a:r>
              <a:rPr lang="en-GB" altLang="x-none" b="1" dirty="0">
                <a:solidFill>
                  <a:srgbClr val="C00000"/>
                </a:solidFill>
                <a:latin typeface="+mn-lt"/>
              </a:rPr>
              <a:t>Biological markers</a:t>
            </a:r>
          </a:p>
        </p:txBody>
      </p:sp>
      <p:graphicFrame>
        <p:nvGraphicFramePr>
          <p:cNvPr id="127024" name="Group 48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Leukocytosis</a:t>
                      </a:r>
                      <a:endParaRPr kumimoji="0" lang="en-GB" altLang="x-none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Lymphocytopenia</a:t>
                      </a:r>
                      <a:endParaRPr kumimoji="0" lang="en-GB" altLang="x-non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Anaemia</a:t>
                      </a:r>
                      <a:endParaRPr kumimoji="0" lang="en-GB" altLang="x-non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C-reactive protein</a:t>
                      </a:r>
                      <a:endParaRPr kumimoji="0" lang="en-GB" altLang="x-none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Hypoalbuminaemia</a:t>
                      </a:r>
                      <a:endParaRPr kumimoji="0" lang="en-GB" altLang="x-none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Hypoprealbuminaemia</a:t>
                      </a:r>
                      <a:endParaRPr kumimoji="0" lang="en-GB" altLang="x-non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Proteinuria</a:t>
                      </a:r>
                      <a:endParaRPr kumimoji="0" lang="en-GB" altLang="x-non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Serum calcium</a:t>
                      </a:r>
                      <a:endParaRPr kumimoji="0" lang="en-GB" altLang="x-non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Serum sodium</a:t>
                      </a:r>
                      <a:endParaRPr kumimoji="0" lang="en-GB" altLang="x-non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Lactate dehydrogenase</a:t>
                      </a:r>
                      <a:endParaRPr kumimoji="0" lang="en-GB" altLang="x-non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74184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529" y="277814"/>
            <a:ext cx="9820893" cy="847725"/>
          </a:xfrm>
        </p:spPr>
        <p:txBody>
          <a:bodyPr>
            <a:noAutofit/>
          </a:bodyPr>
          <a:lstStyle/>
          <a:p>
            <a:r>
              <a:rPr lang="en-US" altLang="x-none" b="1" dirty="0" smtClean="0">
                <a:solidFill>
                  <a:srgbClr val="C00000"/>
                </a:solidFill>
                <a:latin typeface="+mn-lt"/>
              </a:rPr>
              <a:t>Specific end </a:t>
            </a:r>
            <a:r>
              <a:rPr lang="en-US" altLang="x-none" b="1" dirty="0">
                <a:solidFill>
                  <a:srgbClr val="C00000"/>
                </a:solidFill>
                <a:latin typeface="+mn-lt"/>
              </a:rPr>
              <a:t>of life indicators - dementia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GB" altLang="x-none" sz="3200" dirty="0"/>
              <a:t>Non ambulant</a:t>
            </a:r>
          </a:p>
          <a:p>
            <a:pPr>
              <a:lnSpc>
                <a:spcPct val="80000"/>
              </a:lnSpc>
            </a:pPr>
            <a:r>
              <a:rPr lang="en-GB" altLang="x-none" sz="3200" dirty="0"/>
              <a:t>Double incontinence</a:t>
            </a:r>
          </a:p>
          <a:p>
            <a:pPr>
              <a:lnSpc>
                <a:spcPct val="80000"/>
              </a:lnSpc>
            </a:pPr>
            <a:r>
              <a:rPr lang="en-GB" altLang="x-none" sz="3200" dirty="0"/>
              <a:t>No verbal communication</a:t>
            </a:r>
          </a:p>
          <a:p>
            <a:pPr>
              <a:lnSpc>
                <a:spcPct val="80000"/>
              </a:lnSpc>
            </a:pPr>
            <a:r>
              <a:rPr lang="en-GB" altLang="x-none" sz="3200" dirty="0"/>
              <a:t>Unable to dress</a:t>
            </a:r>
          </a:p>
          <a:p>
            <a:pPr>
              <a:lnSpc>
                <a:spcPct val="80000"/>
              </a:lnSpc>
            </a:pPr>
            <a:r>
              <a:rPr lang="en-GB" altLang="x-none" sz="3200" dirty="0" err="1"/>
              <a:t>Barthel</a:t>
            </a:r>
            <a:r>
              <a:rPr lang="en-GB" altLang="x-none" sz="3200" dirty="0"/>
              <a:t>&lt;3</a:t>
            </a:r>
          </a:p>
          <a:p>
            <a:pPr>
              <a:lnSpc>
                <a:spcPct val="80000"/>
              </a:lnSpc>
            </a:pPr>
            <a:r>
              <a:rPr lang="en-GB" altLang="x-none" sz="3200" dirty="0"/>
              <a:t>Weight loss (&gt;10% in preceding 6 months)</a:t>
            </a:r>
          </a:p>
          <a:p>
            <a:pPr>
              <a:lnSpc>
                <a:spcPct val="80000"/>
              </a:lnSpc>
            </a:pPr>
            <a:r>
              <a:rPr lang="en-GB" altLang="x-none" sz="3200" dirty="0"/>
              <a:t>Albumin&lt;25%</a:t>
            </a:r>
          </a:p>
          <a:p>
            <a:pPr>
              <a:lnSpc>
                <a:spcPct val="80000"/>
              </a:lnSpc>
            </a:pPr>
            <a:r>
              <a:rPr lang="en-GB" altLang="x-none" sz="3200" dirty="0"/>
              <a:t>Reduced oral intake</a:t>
            </a:r>
          </a:p>
          <a:p>
            <a:pPr>
              <a:lnSpc>
                <a:spcPct val="80000"/>
              </a:lnSpc>
            </a:pPr>
            <a:r>
              <a:rPr lang="en-GB" altLang="x-none" sz="3200" dirty="0"/>
              <a:t>Pressure sores</a:t>
            </a:r>
          </a:p>
          <a:p>
            <a:pPr>
              <a:lnSpc>
                <a:spcPct val="80000"/>
              </a:lnSpc>
            </a:pPr>
            <a:r>
              <a:rPr lang="en-GB" altLang="x-none" sz="3200" dirty="0"/>
              <a:t>Recurrent infection </a:t>
            </a:r>
            <a:r>
              <a:rPr lang="en-GB" altLang="x-none" sz="3200" dirty="0" err="1"/>
              <a:t>esp</a:t>
            </a:r>
            <a:r>
              <a:rPr lang="en-GB" altLang="x-none" sz="3200" dirty="0"/>
              <a:t> asp pneumonia</a:t>
            </a:r>
            <a:endParaRPr lang="en-US" altLang="x-none" sz="3200" dirty="0"/>
          </a:p>
        </p:txBody>
      </p:sp>
    </p:spTree>
    <p:extLst>
      <p:ext uri="{BB962C8B-B14F-4D97-AF65-F5344CB8AC3E}">
        <p14:creationId xmlns:p14="http://schemas.microsoft.com/office/powerpoint/2010/main" val="6414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1690350" cy="1143000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kern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j-cs"/>
              </a:rPr>
              <a:t>Identification of </a:t>
            </a:r>
            <a:r>
              <a:rPr lang="en-US" b="1" kern="1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j-cs"/>
              </a:rPr>
              <a:t>those ‘at risk of dying’</a:t>
            </a:r>
            <a:r>
              <a:rPr lang="en-US" b="1" kern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j-cs"/>
              </a:rPr>
              <a:t/>
            </a:r>
            <a:br>
              <a:rPr lang="en-US" b="1" kern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j-cs"/>
              </a:rPr>
            </a:br>
            <a:r>
              <a:rPr lang="en-US" b="1" kern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j-cs"/>
              </a:rPr>
              <a:t>Why?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0" y="2363788"/>
            <a:ext cx="11690350" cy="4095750"/>
          </a:xfrm>
        </p:spPr>
        <p:txBody>
          <a:bodyPr/>
          <a:lstStyle/>
          <a:p>
            <a:r>
              <a:rPr lang="en-US" altLang="x-none" sz="3200" dirty="0">
                <a:cs typeface="ＭＳ Ｐゴシック" charset="-128"/>
              </a:rPr>
              <a:t>Decision making </a:t>
            </a:r>
            <a:r>
              <a:rPr lang="en-US" altLang="en-US" sz="3200" dirty="0">
                <a:cs typeface="ＭＳ Ｐゴシック" charset="-128"/>
              </a:rPr>
              <a:t>‘</a:t>
            </a:r>
            <a:r>
              <a:rPr lang="en-US" altLang="x-none" sz="3200" dirty="0">
                <a:cs typeface="ＭＳ Ｐゴシック" charset="-128"/>
              </a:rPr>
              <a:t>in context</a:t>
            </a:r>
            <a:r>
              <a:rPr lang="en-US" altLang="en-US" sz="3200" dirty="0">
                <a:cs typeface="ＭＳ Ｐゴシック" charset="-128"/>
              </a:rPr>
              <a:t>’</a:t>
            </a:r>
            <a:endParaRPr lang="en-US" altLang="x-none" sz="3200" dirty="0">
              <a:cs typeface="ＭＳ Ｐゴシック" charset="-128"/>
            </a:endParaRPr>
          </a:p>
          <a:p>
            <a:pPr lvl="1">
              <a:buFont typeface="Arial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</a:rPr>
              <a:t>‘</a:t>
            </a:r>
            <a:r>
              <a:rPr lang="en-US" altLang="x-none" sz="3200" dirty="0">
                <a:solidFill>
                  <a:srgbClr val="FF0000"/>
                </a:solidFill>
              </a:rPr>
              <a:t>More likely to die than live</a:t>
            </a:r>
            <a:r>
              <a:rPr lang="en-US" altLang="en-US" sz="3200" dirty="0">
                <a:solidFill>
                  <a:srgbClr val="FF0000"/>
                </a:solidFill>
              </a:rPr>
              <a:t>’</a:t>
            </a:r>
            <a:endParaRPr lang="en-US" altLang="ja-JP" sz="3200" dirty="0">
              <a:solidFill>
                <a:srgbClr val="404040"/>
              </a:solidFill>
            </a:endParaRPr>
          </a:p>
          <a:p>
            <a:pPr>
              <a:buFontTx/>
              <a:buNone/>
            </a:pPr>
            <a:endParaRPr lang="en-US" altLang="x-none" sz="3200" dirty="0">
              <a:solidFill>
                <a:srgbClr val="404040"/>
              </a:solidFill>
              <a:cs typeface="ＭＳ Ｐゴシック" charset="-128"/>
            </a:endParaRPr>
          </a:p>
          <a:p>
            <a:r>
              <a:rPr lang="en-US" altLang="x-none" sz="3200" dirty="0">
                <a:cs typeface="ＭＳ Ｐゴシック" charset="-128"/>
              </a:rPr>
              <a:t>Prognosis and </a:t>
            </a:r>
            <a:r>
              <a:rPr lang="en-US" altLang="en-US" sz="3200" dirty="0">
                <a:cs typeface="ＭＳ Ｐゴシック" charset="-128"/>
              </a:rPr>
              <a:t>‘</a:t>
            </a:r>
            <a:r>
              <a:rPr lang="en-US" altLang="x-none" sz="3200" dirty="0">
                <a:cs typeface="ＭＳ Ｐゴシック" charset="-128"/>
              </a:rPr>
              <a:t>Core philosophy</a:t>
            </a:r>
            <a:r>
              <a:rPr lang="en-US" altLang="en-US" sz="3200" dirty="0">
                <a:cs typeface="ＭＳ Ｐゴシック" charset="-128"/>
              </a:rPr>
              <a:t>’</a:t>
            </a:r>
            <a:r>
              <a:rPr lang="en-US" altLang="x-none" sz="3200" dirty="0">
                <a:cs typeface="ＭＳ Ｐゴシック" charset="-128"/>
              </a:rPr>
              <a:t> influences:</a:t>
            </a:r>
          </a:p>
          <a:p>
            <a:pPr lvl="1"/>
            <a:r>
              <a:rPr lang="en-US" altLang="x-none" sz="3200" dirty="0"/>
              <a:t>Goals of care</a:t>
            </a:r>
          </a:p>
          <a:p>
            <a:pPr lvl="1"/>
            <a:r>
              <a:rPr lang="en-US" altLang="x-none" sz="3200" dirty="0"/>
              <a:t>Patient </a:t>
            </a:r>
            <a:r>
              <a:rPr lang="en-US" altLang="x-none" sz="3200" dirty="0" smtClean="0"/>
              <a:t>choice</a:t>
            </a:r>
          </a:p>
          <a:p>
            <a:pPr lvl="1"/>
            <a:r>
              <a:rPr lang="en-US" altLang="x-none" sz="3200" dirty="0" smtClean="0"/>
              <a:t>Equitable use of health care resources</a:t>
            </a:r>
            <a:endParaRPr lang="en-US" altLang="x-none" sz="3200" dirty="0"/>
          </a:p>
        </p:txBody>
      </p:sp>
    </p:spTree>
    <p:extLst>
      <p:ext uri="{BB962C8B-B14F-4D97-AF65-F5344CB8AC3E}">
        <p14:creationId xmlns:p14="http://schemas.microsoft.com/office/powerpoint/2010/main" val="7059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x-none" b="1" dirty="0" smtClean="0">
                <a:solidFill>
                  <a:srgbClr val="C00000"/>
                </a:solidFill>
                <a:latin typeface="+mn-lt"/>
              </a:rPr>
              <a:t>COPD</a:t>
            </a:r>
            <a:endParaRPr lang="en-US" altLang="x-none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28775"/>
            <a:ext cx="8229600" cy="4502150"/>
          </a:xfrm>
        </p:spPr>
        <p:txBody>
          <a:bodyPr/>
          <a:lstStyle/>
          <a:p>
            <a:r>
              <a:rPr lang="en-GB" altLang="x-none"/>
              <a:t>Severe disease (FEV1&lt;30% predicted)</a:t>
            </a:r>
          </a:p>
          <a:p>
            <a:r>
              <a:rPr lang="en-GB" altLang="x-none"/>
              <a:t>&gt;2 admissions in 12 months</a:t>
            </a:r>
          </a:p>
          <a:p>
            <a:r>
              <a:rPr lang="en-GB" altLang="x-none"/>
              <a:t>Fulfils longterm O2 criteria</a:t>
            </a:r>
          </a:p>
          <a:p>
            <a:r>
              <a:rPr lang="en-GB" altLang="x-none"/>
              <a:t>MRC grade 5 – housebound</a:t>
            </a:r>
          </a:p>
          <a:p>
            <a:r>
              <a:rPr lang="en-GB" altLang="x-none"/>
              <a:t>Low BMI (&lt;20)</a:t>
            </a:r>
          </a:p>
          <a:p>
            <a:r>
              <a:rPr lang="en-GB" altLang="x-none"/>
              <a:t>Established respiratory failure or previous ventilation for respiratory failure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82323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Step 3 - What is the right thing to do?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43187"/>
            <a:ext cx="10515600" cy="3533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Ethical and legal frameworks for decision making</a:t>
            </a:r>
          </a:p>
          <a:p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Communication skills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244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 anchor="t"/>
          <a:lstStyle/>
          <a:p>
            <a:pPr>
              <a:defRPr/>
            </a:pPr>
            <a:r>
              <a:rPr lang="en-GB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Summary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39825"/>
            <a:ext cx="12192000" cy="5718175"/>
          </a:xfrm>
        </p:spPr>
        <p:txBody>
          <a:bodyPr rtlCol="0" anchor="ctr">
            <a:normAutofit lnSpcReduction="1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endParaRPr lang="en-GB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Clr>
                <a:schemeClr val="accent3"/>
              </a:buClr>
              <a:defRPr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Early identification and integration of SPC improves outcomes.</a:t>
            </a:r>
          </a:p>
          <a:p>
            <a:pPr lvl="1">
              <a:buClr>
                <a:schemeClr val="accent3"/>
              </a:buClr>
              <a:defRPr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Survival</a:t>
            </a:r>
          </a:p>
          <a:p>
            <a:pPr lvl="1">
              <a:buClr>
                <a:schemeClr val="accent3"/>
              </a:buClr>
              <a:defRPr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Death in the usual place of residence</a:t>
            </a:r>
          </a:p>
          <a:p>
            <a:pPr lvl="1">
              <a:buClr>
                <a:schemeClr val="accent3"/>
              </a:buClr>
              <a:defRPr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Patient and family/carer experience</a:t>
            </a:r>
          </a:p>
          <a:p>
            <a:pPr lvl="1">
              <a:buClr>
                <a:schemeClr val="accent3"/>
              </a:buClr>
              <a:defRPr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Bereavement outcome</a:t>
            </a:r>
          </a:p>
          <a:p>
            <a:pPr lvl="1">
              <a:buClr>
                <a:schemeClr val="accent3"/>
              </a:buClr>
              <a:defRPr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Use of health care resources</a:t>
            </a:r>
          </a:p>
          <a:p>
            <a:pPr>
              <a:buClr>
                <a:schemeClr val="accent3"/>
              </a:buClr>
              <a:defRPr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It’s not easy </a:t>
            </a:r>
          </a:p>
          <a:p>
            <a:pPr lvl="1">
              <a:buClr>
                <a:schemeClr val="accent3"/>
              </a:buClr>
              <a:defRPr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Human beings denial of death</a:t>
            </a:r>
          </a:p>
          <a:p>
            <a:pPr lvl="1">
              <a:buClr>
                <a:schemeClr val="accent3"/>
              </a:buClr>
              <a:defRPr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Multi morbidity and PS</a:t>
            </a:r>
          </a:p>
          <a:p>
            <a:pPr>
              <a:buClr>
                <a:schemeClr val="accent3"/>
              </a:buClr>
              <a:defRPr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P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rognostic uncertainty 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will always remain</a:t>
            </a:r>
          </a:p>
          <a:p>
            <a:pPr lvl="1">
              <a:buClr>
                <a:schemeClr val="accent3"/>
              </a:buClr>
              <a:defRPr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Listen to your guts</a:t>
            </a:r>
          </a:p>
          <a:p>
            <a:pPr lvl="1">
              <a:buClr>
                <a:schemeClr val="accent3"/>
              </a:buClr>
              <a:defRPr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H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old 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on to Individualised care  </a:t>
            </a:r>
            <a:endParaRPr lang="en-GB" dirty="0" smtClean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pPr lvl="1">
              <a:buClr>
                <a:schemeClr val="accent3"/>
              </a:buClr>
              <a:defRPr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Get help - refer early to SPC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0962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Thank you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Fiona.lisney@nhs.net</a:t>
            </a:r>
            <a:endParaRPr lang="en-US" dirty="0" smtClean="0"/>
          </a:p>
          <a:p>
            <a:r>
              <a:rPr lang="en-US" dirty="0" smtClean="0"/>
              <a:t>01753 634879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7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178130" y="274638"/>
            <a:ext cx="11851574" cy="1143000"/>
          </a:xfrm>
        </p:spPr>
        <p:txBody>
          <a:bodyPr>
            <a:noAutofit/>
          </a:bodyPr>
          <a:lstStyle/>
          <a:p>
            <a:r>
              <a:rPr lang="en-GB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What is important to </a:t>
            </a:r>
            <a:r>
              <a:rPr lang="en-GB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dying patients?</a:t>
            </a:r>
            <a:endParaRPr lang="en-GB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idx="1"/>
          </p:nvPr>
        </p:nvSpPr>
        <p:spPr>
          <a:xfrm>
            <a:off x="1524000" y="1575849"/>
            <a:ext cx="9144000" cy="5282151"/>
          </a:xfrm>
        </p:spPr>
        <p:txBody>
          <a:bodyPr>
            <a:normAutofit/>
          </a:bodyPr>
          <a:lstStyle/>
          <a:p>
            <a:pPr marL="990600" lvl="1" indent="-533400"/>
            <a:r>
              <a:rPr lang="en-GB" sz="3600" dirty="0"/>
              <a:t>Symptom management</a:t>
            </a:r>
          </a:p>
          <a:p>
            <a:pPr marL="990600" lvl="1" indent="-533400"/>
            <a:r>
              <a:rPr lang="en-GB" sz="3600" dirty="0"/>
              <a:t>Control and autonomy </a:t>
            </a:r>
          </a:p>
          <a:p>
            <a:pPr marL="1371600" lvl="2" indent="-457200"/>
            <a:r>
              <a:rPr lang="en-GB" sz="3200" dirty="0"/>
              <a:t>place of death</a:t>
            </a:r>
          </a:p>
          <a:p>
            <a:pPr marL="1371600" lvl="2" indent="-457200"/>
            <a:r>
              <a:rPr lang="en-GB" sz="3200" dirty="0"/>
              <a:t>QOL &gt; survival </a:t>
            </a:r>
          </a:p>
          <a:p>
            <a:pPr marL="990600" lvl="1" indent="-533400"/>
            <a:r>
              <a:rPr lang="en-GB" sz="3600" dirty="0"/>
              <a:t>Avoid ‘burden’ to those we love</a:t>
            </a:r>
          </a:p>
          <a:p>
            <a:pPr marL="990600" lvl="1" indent="-533400"/>
            <a:r>
              <a:rPr lang="en-US" sz="3600" dirty="0"/>
              <a:t>religious/spiritual needs met</a:t>
            </a:r>
          </a:p>
          <a:p>
            <a:pPr marL="990600" lvl="1" indent="-533400"/>
            <a:r>
              <a:rPr lang="en-US" sz="3600" dirty="0" smtClean="0"/>
              <a:t>‘A </a:t>
            </a:r>
            <a:r>
              <a:rPr lang="en-US" sz="3600" dirty="0"/>
              <a:t>life </a:t>
            </a:r>
            <a:r>
              <a:rPr lang="en-US" sz="3600" dirty="0" smtClean="0"/>
              <a:t>lived’</a:t>
            </a:r>
            <a:endParaRPr lang="en-US" sz="3600" dirty="0"/>
          </a:p>
          <a:p>
            <a:pPr marL="1390650" lvl="2" indent="-53340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desirable age to die is 81-90</a:t>
            </a:r>
          </a:p>
          <a:p>
            <a:pPr marL="1390650" lvl="2" indent="-53340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6% of people &gt;65yrs want to live to &gt;100yrs </a:t>
            </a:r>
            <a:r>
              <a:rPr lang="en-US" sz="2800" dirty="0"/>
              <a:t> </a:t>
            </a:r>
            <a:endParaRPr lang="en-GB" sz="2800" dirty="0"/>
          </a:p>
          <a:p>
            <a:pPr marL="457200" lvl="1" indent="0">
              <a:buNone/>
            </a:pPr>
            <a:endParaRPr lang="en-GB" sz="3600" dirty="0"/>
          </a:p>
          <a:p>
            <a:pPr marL="990600" lvl="1" indent="-533400"/>
            <a:endParaRPr lang="en-GB" sz="3600" dirty="0"/>
          </a:p>
          <a:p>
            <a:pPr marL="609600" indent="-609600"/>
            <a:endParaRPr lang="en-GB" dirty="0"/>
          </a:p>
          <a:p>
            <a:pPr marL="609600" indent="-609600"/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309F62-D360-1340-82D0-E7427AF3D81B}" type="slidenum">
              <a:rPr lang="en-GB" sz="1600">
                <a:solidFill>
                  <a:srgbClr val="FFFFFF"/>
                </a:solidFill>
              </a:rPr>
              <a:pPr eaLnBrk="1" hangingPunct="1"/>
              <a:t>6</a:t>
            </a:fld>
            <a:endParaRPr lang="en-GB" sz="1600">
              <a:solidFill>
                <a:srgbClr val="FFFFFF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0975"/>
            <a:ext cx="12192000" cy="806450"/>
          </a:xfrm>
        </p:spPr>
        <p:txBody>
          <a:bodyPr anchor="t">
            <a:noAutofit/>
          </a:bodyPr>
          <a:lstStyle/>
          <a:p>
            <a:pPr algn="ctr"/>
            <a:r>
              <a:rPr lang="en-GB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EOL clinical outcomes</a:t>
            </a:r>
            <a: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charset="0"/>
              </a:rPr>
              <a:t/>
            </a:r>
            <a:b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charset="0"/>
              </a:rPr>
            </a:br>
            <a: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charset="0"/>
              </a:rPr>
              <a:t/>
            </a:r>
            <a:b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charset="0"/>
              </a:rPr>
            </a:br>
            <a:endParaRPr lang="en-GB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25650"/>
            <a:ext cx="8229600" cy="41005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dirty="0">
              <a:latin typeface="Georgia" charset="0"/>
            </a:endParaRPr>
          </a:p>
          <a:p>
            <a:pPr marL="1022350" lvl="2" indent="-350838">
              <a:buNone/>
            </a:pPr>
            <a:endParaRPr lang="en-GB" dirty="0">
              <a:latin typeface="Georgia" charset="0"/>
            </a:endParaRPr>
          </a:p>
          <a:p>
            <a:pPr marL="1022350" lvl="2" indent="-350838"/>
            <a:endParaRPr lang="en-GB" dirty="0">
              <a:latin typeface="Georgia" charset="0"/>
            </a:endParaRPr>
          </a:p>
          <a:p>
            <a:pPr marL="1022350" lvl="2" indent="-350838"/>
            <a:endParaRPr lang="en-GB" dirty="0">
              <a:latin typeface="Georgia" charset="0"/>
            </a:endParaRPr>
          </a:p>
          <a:p>
            <a:pPr eaLnBrk="1" hangingPunct="1">
              <a:buFontTx/>
              <a:buNone/>
            </a:pPr>
            <a:endParaRPr lang="en-GB" dirty="0">
              <a:latin typeface="Georgia" charset="0"/>
            </a:endParaRPr>
          </a:p>
          <a:p>
            <a:pPr eaLnBrk="1" hangingPunct="1"/>
            <a:endParaRPr lang="en-GB" dirty="0">
              <a:latin typeface="Georgia" charset="0"/>
            </a:endParaRPr>
          </a:p>
          <a:p>
            <a:pPr eaLnBrk="1" hangingPunct="1"/>
            <a:endParaRPr lang="en-GB" dirty="0">
              <a:latin typeface="Georgia" charset="0"/>
            </a:endParaRP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774826" y="987425"/>
            <a:ext cx="8281988" cy="25463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Survival</a:t>
            </a:r>
          </a:p>
          <a:p>
            <a:pPr algn="ctr"/>
            <a:r>
              <a:rPr lang="en-US" sz="2000" dirty="0"/>
              <a:t>Return to an acceptable functional state (PS)</a:t>
            </a:r>
          </a:p>
          <a:p>
            <a:pPr algn="ctr"/>
            <a:r>
              <a:rPr lang="en-US" sz="2000" dirty="0" err="1"/>
              <a:t>Minimise</a:t>
            </a:r>
            <a:r>
              <a:rPr lang="en-US" sz="2000" dirty="0"/>
              <a:t> suffering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Cost effective/equitable use of resources</a:t>
            </a:r>
            <a:endParaRPr lang="en-GB" sz="2000" dirty="0"/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1774826" y="3809998"/>
            <a:ext cx="8569325" cy="28283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/>
              <a:t>Minimise</a:t>
            </a:r>
            <a:r>
              <a:rPr lang="en-US" sz="2000" dirty="0"/>
              <a:t> suffering</a:t>
            </a:r>
          </a:p>
          <a:p>
            <a:pPr algn="ctr"/>
            <a:r>
              <a:rPr lang="en-US" sz="2000" dirty="0"/>
              <a:t>Managed death in the place of </a:t>
            </a:r>
            <a:r>
              <a:rPr lang="en-US" sz="2000" dirty="0" smtClean="0"/>
              <a:t>choice</a:t>
            </a:r>
            <a:endParaRPr lang="en-US" sz="2000" dirty="0"/>
          </a:p>
          <a:p>
            <a:pPr algn="ctr"/>
            <a:r>
              <a:rPr lang="en-GB" sz="2000" dirty="0" smtClean="0"/>
              <a:t>Holistic </a:t>
            </a:r>
            <a:r>
              <a:rPr lang="en-GB" sz="2000" dirty="0"/>
              <a:t>care – including </a:t>
            </a:r>
            <a:r>
              <a:rPr lang="en-GB" sz="2000" dirty="0" smtClean="0"/>
              <a:t>cultural and religious requirements</a:t>
            </a:r>
            <a:endParaRPr lang="en-GB" sz="2000" dirty="0"/>
          </a:p>
          <a:p>
            <a:pPr algn="ctr"/>
            <a:r>
              <a:rPr lang="en-GB" sz="2000" dirty="0"/>
              <a:t>Support for bereaved family/carers</a:t>
            </a:r>
          </a:p>
          <a:p>
            <a:pPr algn="ctr"/>
            <a:r>
              <a:rPr lang="en-GB" sz="2000" dirty="0"/>
              <a:t>Care of the body after </a:t>
            </a:r>
            <a:r>
              <a:rPr lang="en-GB" sz="2000" dirty="0" smtClean="0"/>
              <a:t>death</a:t>
            </a:r>
          </a:p>
          <a:p>
            <a:pPr algn="ctr"/>
            <a:endParaRPr lang="en-GB" sz="2000" b="1" dirty="0" smtClean="0"/>
          </a:p>
          <a:p>
            <a:pPr algn="ctr"/>
            <a:r>
              <a:rPr lang="en-US" sz="2000" dirty="0"/>
              <a:t>Cost effective/equitable use of resources</a:t>
            </a:r>
            <a:endParaRPr lang="en-GB" sz="2000" b="1" dirty="0">
              <a:solidFill>
                <a:srgbClr val="A50021"/>
              </a:solidFill>
            </a:endParaRPr>
          </a:p>
          <a:p>
            <a:pPr algn="ctr"/>
            <a:endParaRPr lang="en-GB" b="1" dirty="0">
              <a:solidFill>
                <a:srgbClr val="FC0404"/>
              </a:solidFill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Survival?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Curved Right Arrow 1"/>
          <p:cNvSpPr/>
          <p:nvPr/>
        </p:nvSpPr>
        <p:spPr>
          <a:xfrm>
            <a:off x="1641475" y="1590368"/>
            <a:ext cx="1800200" cy="4672322"/>
          </a:xfrm>
          <a:prstGeom prst="curvedRightArrow">
            <a:avLst>
              <a:gd name="adj1" fmla="val 25000"/>
              <a:gd name="adj2" fmla="val 50000"/>
              <a:gd name="adj3" fmla="val 263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18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2192000" cy="1143000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Early identification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&amp; integration of </a:t>
            </a: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Specialist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Palliative Care 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0" y="2684463"/>
            <a:ext cx="12192000" cy="3313112"/>
          </a:xfrm>
        </p:spPr>
        <p:txBody>
          <a:bodyPr/>
          <a:lstStyle/>
          <a:p>
            <a:r>
              <a:rPr lang="en-US" altLang="x-none" sz="3600" dirty="0">
                <a:latin typeface="Calisto MT" charset="0"/>
              </a:rPr>
              <a:t>Improves QOL and survival with no cost difference </a:t>
            </a:r>
          </a:p>
          <a:p>
            <a:pPr lvl="2"/>
            <a:r>
              <a:rPr lang="en-US" altLang="x-none" dirty="0">
                <a:latin typeface="Calisto MT" charset="0"/>
              </a:rPr>
              <a:t>(Higginson et al, Lancet </a:t>
            </a:r>
            <a:r>
              <a:rPr lang="en-US" altLang="x-none" dirty="0" err="1">
                <a:latin typeface="Calisto MT" charset="0"/>
              </a:rPr>
              <a:t>RespMed</a:t>
            </a:r>
            <a:r>
              <a:rPr lang="en-US" altLang="x-none" dirty="0">
                <a:latin typeface="Calisto MT" charset="0"/>
              </a:rPr>
              <a:t> Dec 2014;2(12):979-987/</a:t>
            </a:r>
            <a:r>
              <a:rPr lang="en-US" altLang="x-none" dirty="0" err="1">
                <a:latin typeface="Calisto MT" charset="0"/>
              </a:rPr>
              <a:t>Temel</a:t>
            </a:r>
            <a:r>
              <a:rPr lang="en-US" altLang="x-none" dirty="0">
                <a:latin typeface="Calisto MT" charset="0"/>
              </a:rPr>
              <a:t> et al, NEJM 2010;363:733-42) </a:t>
            </a:r>
          </a:p>
          <a:p>
            <a:r>
              <a:rPr lang="en-US" altLang="x-none" sz="3600" dirty="0">
                <a:latin typeface="Calisto MT" charset="0"/>
              </a:rPr>
              <a:t>Doubles the odds of dying at home</a:t>
            </a:r>
            <a:r>
              <a:rPr lang="en-US" altLang="x-none" dirty="0">
                <a:latin typeface="Calisto MT" charset="0"/>
              </a:rPr>
              <a:t> </a:t>
            </a:r>
          </a:p>
          <a:p>
            <a:pPr lvl="2"/>
            <a:r>
              <a:rPr lang="en-US" altLang="x-none" dirty="0">
                <a:latin typeface="Calisto MT" charset="0"/>
              </a:rPr>
              <a:t>(Gomes et al, Cochrane database,2013.June 6;6:CDoo7760) </a:t>
            </a:r>
          </a:p>
          <a:p>
            <a:r>
              <a:rPr lang="en-US" altLang="x-none" sz="3600" dirty="0">
                <a:latin typeface="Calisto MT" charset="0"/>
              </a:rPr>
              <a:t>Halves AE attendances for those in the last  month of life </a:t>
            </a:r>
          </a:p>
          <a:p>
            <a:pPr lvl="2"/>
            <a:r>
              <a:rPr lang="en-US" altLang="x-none" dirty="0">
                <a:latin typeface="Calisto MT" charset="0"/>
              </a:rPr>
              <a:t>(</a:t>
            </a:r>
            <a:r>
              <a:rPr lang="en-US" altLang="x-none" dirty="0" err="1">
                <a:latin typeface="Calisto MT" charset="0"/>
              </a:rPr>
              <a:t>Hensonet</a:t>
            </a:r>
            <a:r>
              <a:rPr lang="en-US" altLang="x-none" dirty="0">
                <a:latin typeface="Calisto MT" charset="0"/>
              </a:rPr>
              <a:t> al, J </a:t>
            </a:r>
            <a:r>
              <a:rPr lang="en-US" altLang="x-none" dirty="0" err="1">
                <a:latin typeface="Calisto MT" charset="0"/>
              </a:rPr>
              <a:t>Clin</a:t>
            </a:r>
            <a:r>
              <a:rPr lang="en-US" altLang="x-none" dirty="0">
                <a:latin typeface="Calisto MT" charset="0"/>
              </a:rPr>
              <a:t> </a:t>
            </a:r>
            <a:r>
              <a:rPr lang="en-US" altLang="x-none" dirty="0" err="1">
                <a:latin typeface="Calisto MT" charset="0"/>
              </a:rPr>
              <a:t>Onc</a:t>
            </a:r>
            <a:r>
              <a:rPr lang="en-US" altLang="x-none" dirty="0">
                <a:latin typeface="Calisto MT" charset="0"/>
              </a:rPr>
              <a:t> 2015Feb 1;33(4):370-376)</a:t>
            </a:r>
          </a:p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6351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1417300" cy="1600200"/>
          </a:xfrm>
        </p:spPr>
        <p:txBody>
          <a:bodyPr/>
          <a:lstStyle/>
          <a:p>
            <a:pPr algn="ctr"/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Early identification ….</a:t>
            </a:r>
            <a:b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‘rectangles to triangles’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60538"/>
            <a:ext cx="9144000" cy="4891087"/>
          </a:xfrm>
          <a:noFill/>
          <a:ln/>
        </p:spPr>
        <p:txBody>
          <a:bodyPr rtlCol="0">
            <a:normAutofit/>
          </a:bodyPr>
          <a:lstStyle/>
          <a:p>
            <a:pPr>
              <a:defRPr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b="1" i="1" kern="1200" dirty="0" smtClean="0">
                <a:latin typeface="+mn-lt"/>
                <a:ea typeface="+mn-ea"/>
                <a:cs typeface="+mn-cs"/>
              </a:rPr>
              <a:t>Modern </a:t>
            </a:r>
            <a:r>
              <a:rPr lang="en-US" b="1" i="1" kern="1200" dirty="0">
                <a:latin typeface="+mn-lt"/>
                <a:ea typeface="+mn-ea"/>
                <a:cs typeface="+mn-cs"/>
              </a:rPr>
              <a:t>concept of palliative care </a:t>
            </a:r>
          </a:p>
          <a:p>
            <a:pPr>
              <a:defRPr/>
            </a:pPr>
            <a:endParaRPr lang="en-US" b="1" i="1" kern="12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b="1" i="1" kern="1200" dirty="0">
              <a:latin typeface="+mn-lt"/>
              <a:ea typeface="+mn-ea"/>
              <a:cs typeface="+mn-cs"/>
            </a:endParaRPr>
          </a:p>
          <a:p>
            <a:pPr lvl="8">
              <a:defRPr/>
            </a:pPr>
            <a:endParaRPr lang="en-US" b="1" i="1" kern="1200" dirty="0">
              <a:latin typeface="+mn-lt"/>
              <a:ea typeface="+mn-ea"/>
              <a:cs typeface="+mn-cs"/>
            </a:endParaRPr>
          </a:p>
          <a:p>
            <a:pPr marL="3657600" lvl="8" indent="0">
              <a:buNone/>
              <a:defRPr/>
            </a:pPr>
            <a:r>
              <a:rPr lang="en-US" b="1" i="1" kern="1200" dirty="0">
                <a:latin typeface="+mn-lt"/>
                <a:ea typeface="+mn-ea"/>
                <a:cs typeface="+mn-cs"/>
              </a:rPr>
              <a:t>                                          Bereavement care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4876" y="2132013"/>
            <a:ext cx="6697663" cy="1179512"/>
          </a:xfrm>
          <a:prstGeom prst="rect">
            <a:avLst/>
          </a:prstGeom>
          <a:solidFill>
            <a:schemeClr val="tx1">
              <a:lumMod val="95000"/>
              <a:alpha val="5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/>
              <a:t>         Curative treatment 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2700" y="2132013"/>
            <a:ext cx="1239838" cy="11795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End of life </a:t>
            </a:r>
          </a:p>
          <a:p>
            <a:pPr algn="ctr" eaLnBrk="1" hangingPunct="1">
              <a:defRPr/>
            </a:pPr>
            <a:r>
              <a:rPr lang="en-US" dirty="0"/>
              <a:t>care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2325688" y="4625975"/>
            <a:ext cx="6546850" cy="1225550"/>
          </a:xfrm>
          <a:prstGeom prst="rtTriangle">
            <a:avLst/>
          </a:prstGeom>
          <a:solidFill>
            <a:schemeClr val="tx1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/>
              <a:t>Curative treatment                                                  </a:t>
            </a:r>
          </a:p>
        </p:txBody>
      </p:sp>
      <p:sp>
        <p:nvSpPr>
          <p:cNvPr id="11" name="Right Triangle 10"/>
          <p:cNvSpPr/>
          <p:nvPr/>
        </p:nvSpPr>
        <p:spPr>
          <a:xfrm>
            <a:off x="8872538" y="4625975"/>
            <a:ext cx="1573212" cy="1225550"/>
          </a:xfrm>
          <a:prstGeom prst="rtTriangl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 flipH="1" flipV="1">
            <a:off x="2325688" y="4625975"/>
            <a:ext cx="6546850" cy="1225550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Do we have a problem?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925" r="12925"/>
          <a:stretch>
            <a:fillRect/>
          </a:stretch>
        </p:blipFill>
        <p:spPr>
          <a:xfrm>
            <a:off x="3275463" y="1528549"/>
            <a:ext cx="5227092" cy="495413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116122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1478</Words>
  <Application>Microsoft Office PowerPoint</Application>
  <PresentationFormat>Custom</PresentationFormat>
  <Paragraphs>407</Paragraphs>
  <Slides>43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Identifying those  at risk of dying</vt:lpstr>
      <vt:lpstr>Agenda:</vt:lpstr>
      <vt:lpstr> Clinical Outcomes  </vt:lpstr>
      <vt:lpstr>Identification of those ‘at risk of dying’ Why?</vt:lpstr>
      <vt:lpstr>What is important to dying patients?</vt:lpstr>
      <vt:lpstr>EOL clinical outcomes  </vt:lpstr>
      <vt:lpstr>Early identification &amp; integration of Specialist Palliative Care </vt:lpstr>
      <vt:lpstr>Early identification ….  ‘rectangles to triangles’ </vt:lpstr>
      <vt:lpstr>Do we have a problem?</vt:lpstr>
      <vt:lpstr>2 areas of concern:</vt:lpstr>
      <vt:lpstr>Hospital – the reality </vt:lpstr>
      <vt:lpstr>Hospital – a ‘system designed for others’</vt:lpstr>
      <vt:lpstr>Dying without dignity 2015</vt:lpstr>
      <vt:lpstr>Confidential enquiry into premature deaths (COIPD) 2013 in Learning disability</vt:lpstr>
      <vt:lpstr>Place of death Personal/demographic features</vt:lpstr>
      <vt:lpstr>Place of death Disease related factors</vt:lpstr>
      <vt:lpstr>Growing concern re over treatment &amp; harm </vt:lpstr>
      <vt:lpstr>The importance of identification Last months of life in LD in UK Stuart Todd - UoSW</vt:lpstr>
      <vt:lpstr>Death in usual place of residence (UPR)</vt:lpstr>
      <vt:lpstr>Is place of death a predictor of poor experience?</vt:lpstr>
      <vt:lpstr>PowerPoint Presentation</vt:lpstr>
      <vt:lpstr>So we need to prognosticate and identify to:</vt:lpstr>
      <vt:lpstr>Models to identify and prognosticate</vt:lpstr>
      <vt:lpstr>It’s not easy …</vt:lpstr>
      <vt:lpstr>Religion and Preferences for Life-Prolonging Care   </vt:lpstr>
      <vt:lpstr>Interventions for this: </vt:lpstr>
      <vt:lpstr>  This is fascinating …  </vt:lpstr>
      <vt:lpstr>PowerPoint Presentation</vt:lpstr>
      <vt:lpstr>Prognostication</vt:lpstr>
      <vt:lpstr>PowerPoint Presentation</vt:lpstr>
      <vt:lpstr> Dying is a long term condition </vt:lpstr>
      <vt:lpstr>Increasingly complex prognostication</vt:lpstr>
      <vt:lpstr>PowerPoint Presentation</vt:lpstr>
      <vt:lpstr>Prognostication - 3 step approach</vt:lpstr>
      <vt:lpstr>PowerPoint Presentation</vt:lpstr>
      <vt:lpstr>Step 2 - General prognostic indicators </vt:lpstr>
      <vt:lpstr>PowerPoint Presentation</vt:lpstr>
      <vt:lpstr>Biological markers</vt:lpstr>
      <vt:lpstr>Specific end of life indicators - dementia</vt:lpstr>
      <vt:lpstr>COPD</vt:lpstr>
      <vt:lpstr>Step 3 - What is the right thing to do?</vt:lpstr>
      <vt:lpstr>Summary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Recognising ‘dying’</dc:title>
  <dc:creator>fjburling@gmail.com</dc:creator>
  <cp:lastModifiedBy>Andrea Finch</cp:lastModifiedBy>
  <cp:revision>63</cp:revision>
  <dcterms:created xsi:type="dcterms:W3CDTF">2018-10-29T19:05:41Z</dcterms:created>
  <dcterms:modified xsi:type="dcterms:W3CDTF">2020-01-21T14:20:14Z</dcterms:modified>
</cp:coreProperties>
</file>