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70" r:id="rId4"/>
    <p:sldId id="268" r:id="rId5"/>
    <p:sldId id="269" r:id="rId6"/>
    <p:sldId id="271" r:id="rId7"/>
    <p:sldId id="272" r:id="rId8"/>
    <p:sldId id="276" r:id="rId9"/>
    <p:sldId id="277" r:id="rId10"/>
    <p:sldId id="273" r:id="rId11"/>
    <p:sldId id="274" r:id="rId12"/>
    <p:sldId id="275" r:id="rId13"/>
    <p:sldId id="266" r:id="rId14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EC"/>
    <a:srgbClr val="83C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6" autoAdjust="0"/>
    <p:restoredTop sz="94628" autoAdjust="0"/>
  </p:normalViewPr>
  <p:slideViewPr>
    <p:cSldViewPr snapToGrid="0" snapToObjects="1">
      <p:cViewPr>
        <p:scale>
          <a:sx n="75" d="100"/>
          <a:sy n="75" d="100"/>
        </p:scale>
        <p:origin x="-1368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47D0B-DC33-4391-98F7-2F87E6F0A7F6}" type="datetimeFigureOut">
              <a:rPr lang="en-US"/>
              <a:pPr>
                <a:defRPr/>
              </a:pPr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45EB31-BD92-441E-A9E0-F792D53103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0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1779D7-17F1-46D2-B60F-2BE6C0BDB7B4}" type="datetimeFigureOut">
              <a:rPr lang="en-US"/>
              <a:pPr>
                <a:defRPr/>
              </a:pPr>
              <a:t>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06BC7A-C9AA-4EB2-87C4-504BAC2CC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48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H_PPT_Corporate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0000" y="1944000"/>
            <a:ext cx="7041534" cy="124849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algn="l">
              <a:lnSpc>
                <a:spcPts val="4400"/>
              </a:lnSpc>
              <a:defRPr sz="3700" b="0" i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20725" y="3312001"/>
            <a:ext cx="5264150" cy="472024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14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4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H_PPT_Corporate_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720725" y="1044575"/>
            <a:ext cx="8423275" cy="1588"/>
          </a:xfrm>
          <a:prstGeom prst="line">
            <a:avLst/>
          </a:prstGeom>
          <a:ln w="12700">
            <a:solidFill>
              <a:srgbClr val="83C4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20000" y="360000"/>
            <a:ext cx="8074205" cy="43996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aseline="0">
                <a:solidFill>
                  <a:srgbClr val="00B7EC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20725" y="1332000"/>
            <a:ext cx="7959725" cy="4397375"/>
          </a:xfrm>
          <a:prstGeom prst="rect">
            <a:avLst/>
          </a:prstGeom>
        </p:spPr>
        <p:txBody>
          <a:bodyPr vert="horz" lIns="0" tIns="0" rIns="0" bIns="0"/>
          <a:lstStyle>
            <a:lvl1pPr marL="162000" indent="-216000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/>
              <a:buNone/>
              <a:defRPr sz="1600" b="1" i="0">
                <a:latin typeface="Verdana"/>
                <a:cs typeface="Verdana"/>
              </a:defRPr>
            </a:lvl1pPr>
            <a:lvl2pPr marL="0" indent="-216000">
              <a:lnSpc>
                <a:spcPts val="2300"/>
              </a:lnSpc>
              <a:buSzPct val="100000"/>
              <a:buFont typeface="Arial"/>
              <a:buNone/>
              <a:defRPr sz="1600">
                <a:latin typeface="Verdana"/>
                <a:cs typeface="Verdana"/>
              </a:defRPr>
            </a:lvl2pPr>
            <a:lvl3pPr marL="0" indent="-216000">
              <a:lnSpc>
                <a:spcPts val="2300"/>
              </a:lnSpc>
              <a:buSzPct val="100000"/>
              <a:buFontTx/>
              <a:buBlip>
                <a:blip r:embed="rId3"/>
              </a:buBlip>
              <a:defRPr sz="1600">
                <a:latin typeface="Verdana"/>
                <a:cs typeface="Verdana"/>
              </a:defRPr>
            </a:lvl3pPr>
            <a:lvl4pPr marL="720000" indent="-216000">
              <a:lnSpc>
                <a:spcPts val="2300"/>
              </a:lnSpc>
              <a:buSzPct val="100000"/>
              <a:buFontTx/>
              <a:buBlip>
                <a:blip r:embed="rId3"/>
              </a:buBlip>
              <a:defRPr sz="1600">
                <a:latin typeface="Verdana"/>
                <a:cs typeface="Verdana"/>
              </a:defRPr>
            </a:lvl4pPr>
            <a:lvl5pPr marL="1260000" indent="-216000">
              <a:lnSpc>
                <a:spcPts val="2300"/>
              </a:lnSpc>
              <a:buSzPct val="100000"/>
              <a:buFontTx/>
              <a:buBlip>
                <a:blip r:embed="rId3"/>
              </a:buBlip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88325" y="6445250"/>
            <a:ext cx="606425" cy="2397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A77C3A74-34FC-49F2-BFE7-CCCE8B2193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6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H_PPT_Corporate_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720725" y="1044575"/>
            <a:ext cx="8423275" cy="1588"/>
          </a:xfrm>
          <a:prstGeom prst="line">
            <a:avLst/>
          </a:prstGeom>
          <a:ln w="12700">
            <a:solidFill>
              <a:srgbClr val="83C4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720000" y="360000"/>
            <a:ext cx="8074205" cy="43996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aseline="0">
                <a:solidFill>
                  <a:srgbClr val="00B7EC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88325" y="6445250"/>
            <a:ext cx="606425" cy="2397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84CAC8E6-6B34-4D39-80C4-BF0EE3555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1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83C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720000" y="1944000"/>
            <a:ext cx="7041534" cy="124849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algn="l">
              <a:lnSpc>
                <a:spcPts val="4400"/>
              </a:lnSpc>
              <a:defRPr sz="3700" b="0" i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B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720000" y="1944000"/>
            <a:ext cx="7041534" cy="124849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algn="l">
              <a:lnSpc>
                <a:spcPts val="4400"/>
              </a:lnSpc>
              <a:defRPr sz="3700" b="0" i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7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_PPT_Corporate_E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4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99FF08-3324-45F2-A1A7-8C721A969A92}" type="datetimeFigureOut">
              <a:rPr lang="en-GB"/>
              <a:pPr>
                <a:defRPr/>
              </a:pPr>
              <a:t>23/01/2020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E3546C-95AB-49A0-BAC0-92EAB12E9B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07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8"/>
          <p:cNvSpPr>
            <a:spLocks noGrp="1"/>
          </p:cNvSpPr>
          <p:nvPr>
            <p:ph type="title"/>
          </p:nvPr>
        </p:nvSpPr>
        <p:spPr bwMode="auto">
          <a:xfrm>
            <a:off x="720725" y="1944688"/>
            <a:ext cx="8093075" cy="1247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Syringe Pumps</a:t>
            </a:r>
            <a:br>
              <a:rPr lang="en-US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do GPs need to know?</a:t>
            </a:r>
            <a:br>
              <a:rPr lang="en-US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21</a:t>
            </a:r>
            <a:r>
              <a:rPr lang="en-US" altLang="en-US" sz="2000" baseline="30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January2020</a:t>
            </a:r>
          </a:p>
        </p:txBody>
      </p:sp>
      <p:sp>
        <p:nvSpPr>
          <p:cNvPr id="6147" name="Text Placeholder 9"/>
          <p:cNvSpPr>
            <a:spLocks noGrp="1"/>
          </p:cNvSpPr>
          <p:nvPr>
            <p:ph type="body" sz="quarter" idx="10"/>
          </p:nvPr>
        </p:nvSpPr>
        <p:spPr bwMode="auto">
          <a:xfrm>
            <a:off x="2193925" y="4203700"/>
            <a:ext cx="5264150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Fiona Dorrington</a:t>
            </a:r>
          </a:p>
          <a:p>
            <a:pPr algn="ctr" eaLnBrk="1" hangingPunct="1"/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algn="ctr" eaLnBrk="1" hangingPunct="1"/>
            <a:r>
              <a:rPr lang="en-US" alt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Macmillan specialist Palliative Care Pharmacist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Prescribing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01638" indent="-4572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z="24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local paperwork</a:t>
            </a:r>
          </a:p>
          <a:p>
            <a:pPr marL="401638" indent="-4572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z="24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 prescribe a range if wished (30 – 50% 	increments)</a:t>
            </a:r>
          </a:p>
          <a:p>
            <a:pPr marL="401638" indent="-4572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z="24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Needs regular review</a:t>
            </a:r>
          </a:p>
          <a:p>
            <a:pPr marL="401638" indent="-4572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z="24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PRN  - need to specify doses and indications</a:t>
            </a:r>
          </a:p>
          <a:p>
            <a:pPr marL="401638" indent="-4572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z="24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controlled drugs FP10 must specify:</a:t>
            </a:r>
          </a:p>
          <a:p>
            <a:pPr marL="401638" indent="-4572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z="24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Drug, strength, dose and dose interval</a:t>
            </a:r>
          </a:p>
          <a:p>
            <a:pPr marL="401638" indent="-4572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z="24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Morphine Sulphate 10mg/ml Injection – Give 5mg by s/c injection up to hourly for pain 10(ten) ampoules.</a:t>
            </a:r>
          </a:p>
          <a:p>
            <a:pPr marL="401638" indent="-4572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z="24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required NOT legal without a dose interval</a:t>
            </a:r>
          </a:p>
          <a:p>
            <a:pPr marL="401638" indent="-457200">
              <a:spcBef>
                <a:spcPct val="0"/>
              </a:spcBef>
              <a:buSzTx/>
              <a:buFont typeface="Arial" charset="0"/>
              <a:buChar char="•"/>
            </a:pPr>
            <a:endParaRPr lang="en-GB" altLang="en-US" sz="2400" b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1638" indent="-457200">
              <a:spcBef>
                <a:spcPct val="0"/>
              </a:spcBef>
              <a:buSzTx/>
              <a:buFont typeface="Arial" charset="0"/>
              <a:buChar char="•"/>
            </a:pPr>
            <a:endParaRPr lang="en-GB" altLang="en-US" sz="2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BBBAE0-B683-41BF-B24C-BCF5A31D2D11}" type="slidenum">
              <a:rPr lang="en-US" altLang="en-US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Sample Syringe pump sheet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Hard copy available – in East BERKSHIRE this is PINK.  </a:t>
            </a:r>
          </a:p>
          <a:p>
            <a:r>
              <a:rPr lang="en-GB" altLang="en-US" smtClean="0"/>
              <a:t>There is facility to prescribe a range of doses if this is clinically appropriate.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7C088-941A-47B6-9EB2-3775228BE6C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Sample PRN sheet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Hard copy provided.</a:t>
            </a:r>
          </a:p>
          <a:p>
            <a:r>
              <a:rPr lang="en-GB" altLang="en-US" smtClean="0"/>
              <a:t>In Berkshire this is YELLOW.</a:t>
            </a:r>
          </a:p>
          <a:p>
            <a:r>
              <a:rPr lang="en-GB" altLang="en-US" smtClean="0"/>
              <a:t>Specify INDICATION – may require different doses for different indications.</a:t>
            </a:r>
          </a:p>
          <a:p>
            <a:r>
              <a:rPr lang="en-GB" altLang="en-US" smtClean="0"/>
              <a:t>Other areas will have their own paperwork – generally similar.</a:t>
            </a:r>
          </a:p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218C7-EB29-4C25-AEEC-672524106C68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Syringe pumps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CME T34 pump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5EE2DB-12FA-493A-A623-D29769271EA3}" type="slidenum">
              <a:rPr lang="en-US" altLang="en-US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17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814513"/>
            <a:ext cx="56102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Syringe pumps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0725" y="1331913"/>
            <a:ext cx="7959725" cy="4397375"/>
          </a:xfrm>
        </p:spPr>
        <p:txBody>
          <a:bodyPr/>
          <a:lstStyle/>
          <a:p>
            <a:pPr marL="231750" indent="-285750">
              <a:buFont typeface="Arial" panose="020B0604020202020204" pitchFamily="34" charset="0"/>
              <a:buChar char="•"/>
              <a:defRPr/>
            </a:pPr>
            <a:r>
              <a:rPr lang="en-GB" sz="2800" b="0" dirty="0" smtClean="0"/>
              <a:t>Deliver small volume subcutaneous infusion</a:t>
            </a:r>
          </a:p>
          <a:p>
            <a:pPr marL="0" indent="0">
              <a:defRPr/>
            </a:pPr>
            <a:endParaRPr lang="en-GB" sz="2800" b="0" dirty="0" smtClean="0"/>
          </a:p>
          <a:p>
            <a:pPr marL="231750" indent="-285750">
              <a:buFont typeface="Arial" panose="020B0604020202020204" pitchFamily="34" charset="0"/>
              <a:buChar char="•"/>
              <a:defRPr/>
            </a:pPr>
            <a:r>
              <a:rPr lang="en-GB" sz="2800" b="0" dirty="0" smtClean="0"/>
              <a:t>Small volume risks with compatibilities of medicines</a:t>
            </a:r>
          </a:p>
          <a:p>
            <a:pPr marL="0" indent="0">
              <a:defRPr/>
            </a:pPr>
            <a:endParaRPr lang="en-GB" sz="2800" b="0" dirty="0" smtClean="0"/>
          </a:p>
          <a:p>
            <a:pPr marL="231750" indent="-285750">
              <a:buFont typeface="Arial" panose="020B0604020202020204" pitchFamily="34" charset="0"/>
              <a:buChar char="•"/>
              <a:defRPr/>
            </a:pPr>
            <a:r>
              <a:rPr lang="en-GB" sz="2800" b="0" dirty="0" smtClean="0"/>
              <a:t>Line must only be used for infusion – give bolus PRN doses separately.</a:t>
            </a:r>
          </a:p>
          <a:p>
            <a:pPr marL="231750" indent="-285750">
              <a:buFont typeface="Arial" panose="020B0604020202020204" pitchFamily="34" charset="0"/>
              <a:buChar char="•"/>
              <a:defRPr/>
            </a:pPr>
            <a:endParaRPr lang="en-GB" sz="2800" b="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4E0D91-BE62-4DEC-B526-6811FC6D8A45}" type="slidenum">
              <a:rPr lang="en-US" altLang="en-US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 to use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0725" y="1331913"/>
            <a:ext cx="7959725" cy="4397375"/>
          </a:xfrm>
        </p:spPr>
        <p:txBody>
          <a:bodyPr/>
          <a:lstStyle/>
          <a:p>
            <a:pPr marL="231750" indent="-285750">
              <a:buFont typeface="Arial" panose="020B0604020202020204" pitchFamily="34" charset="0"/>
              <a:buChar char="•"/>
              <a:defRPr/>
            </a:pPr>
            <a:endParaRPr lang="en-GB" sz="3600" b="0" dirty="0" smtClean="0">
              <a:solidFill>
                <a:srgbClr val="00B0F0"/>
              </a:solidFill>
            </a:endParaRPr>
          </a:p>
          <a:p>
            <a:pPr marL="231750" indent="-285750">
              <a:buFont typeface="Arial" panose="020B0604020202020204" pitchFamily="34" charset="0"/>
              <a:buChar char="•"/>
              <a:defRPr/>
            </a:pPr>
            <a:endParaRPr lang="en-GB" sz="3600" b="0" dirty="0">
              <a:solidFill>
                <a:srgbClr val="00B0F0"/>
              </a:solidFill>
            </a:endParaRPr>
          </a:p>
          <a:p>
            <a:pPr marL="231750" indent="-285750">
              <a:buFont typeface="Arial" panose="020B0604020202020204" pitchFamily="34" charset="0"/>
              <a:buChar char="•"/>
              <a:defRPr/>
            </a:pPr>
            <a:r>
              <a:rPr lang="en-GB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Patients unable to swallow</a:t>
            </a:r>
          </a:p>
          <a:p>
            <a:pPr marL="231750" indent="-285750">
              <a:buFont typeface="Arial" panose="020B0604020202020204" pitchFamily="34" charset="0"/>
              <a:buChar char="•"/>
              <a:defRPr/>
            </a:pPr>
            <a:endParaRPr lang="en-GB" sz="36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50" indent="-285750">
              <a:buFont typeface="Arial" panose="020B0604020202020204" pitchFamily="34" charset="0"/>
              <a:buChar char="•"/>
              <a:defRPr/>
            </a:pPr>
            <a:r>
              <a:rPr lang="en-GB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Unreliable absorption</a:t>
            </a:r>
          </a:p>
          <a:p>
            <a:pPr marL="231750" indent="-285750">
              <a:buFont typeface="Arial" panose="020B0604020202020204" pitchFamily="34" charset="0"/>
              <a:buChar char="•"/>
              <a:defRPr/>
            </a:pPr>
            <a:endParaRPr lang="en-GB" sz="36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50" indent="-285750">
              <a:buFont typeface="Arial" panose="020B0604020202020204" pitchFamily="34" charset="0"/>
              <a:buChar char="•"/>
              <a:defRPr/>
            </a:pPr>
            <a:r>
              <a:rPr lang="en-GB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Significant vomiting</a:t>
            </a:r>
          </a:p>
          <a:p>
            <a:pPr marL="231750" indent="-28575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defRPr/>
            </a:pPr>
            <a:r>
              <a:rPr lang="en-GB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 ONLY END OF LIFE</a:t>
            </a:r>
          </a:p>
          <a:p>
            <a:pPr marL="231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A04DB70-1941-4DEA-9F47-68E0A0818B4B}" type="slidenum">
              <a:rPr lang="en-US" altLang="en-US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CME T34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0725" y="1547813"/>
            <a:ext cx="7959725" cy="43973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b="0" dirty="0" smtClean="0"/>
              <a:t>Set to deliver contents of syringe</a:t>
            </a:r>
          </a:p>
          <a:p>
            <a:pPr marL="0" indent="0">
              <a:defRPr/>
            </a:pPr>
            <a:r>
              <a:rPr lang="en-GB" sz="2800" b="0" dirty="0" smtClean="0"/>
              <a:t> 	over 24 hours.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b="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b="0" dirty="0" smtClean="0"/>
              <a:t>Device will calculate rate.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b="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b="0" dirty="0" smtClean="0"/>
              <a:t>Can deliver 10ml – 37ml.</a:t>
            </a:r>
          </a:p>
          <a:p>
            <a:pPr marL="0" indent="0">
              <a:defRPr/>
            </a:pPr>
            <a:endParaRPr lang="en-GB" sz="2800" b="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b="0" dirty="0" smtClean="0"/>
              <a:t>Nurses decide what volume.</a:t>
            </a:r>
            <a:r>
              <a:rPr lang="en-GB" sz="3200" b="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3200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506E93E-2789-4C70-8FC5-66F2C0C9D2D9}" type="slidenum">
              <a:rPr lang="en-US" altLang="en-US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Switching from Oral to Subcutaneous infusion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28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Opioids</a:t>
            </a: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endParaRPr lang="en-GB" altLang="en-US" sz="2800" b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28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Oral morphine or oxycodone to subcutaneous</a:t>
            </a: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28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2:1</a:t>
            </a: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endParaRPr lang="en-GB" altLang="en-US" sz="2800" b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28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Oxycodone m/r 40mg twice daily </a:t>
            </a: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28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80mg orally/24 hours </a:t>
            </a: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28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40mg /24 hours subcutaneously</a:t>
            </a: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endParaRPr lang="en-GB" altLang="en-US" sz="2800" b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6F5998-5F62-4C65-9522-ED5A7A4337EA}" type="slidenum">
              <a:rPr lang="en-US" altLang="en-US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Switching from Oral to Subcutaneous infusion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If symptomatic may require stat dose at the time the pump is set up.</a:t>
            </a: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endParaRPr lang="en-GB" altLang="en-US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May take up to four hours for effect of subcutaneous infusions to be seen.</a:t>
            </a: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endParaRPr lang="en-GB" altLang="en-US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 overlap with M/R doses if taken.</a:t>
            </a: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endParaRPr lang="en-GB" altLang="en-US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a community setting may need to be pragmatic about starting times to facilitate good routine.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74065B2-4EC8-4C74-9B01-290EEA470583}" type="slidenum">
              <a:rPr lang="en-US" altLang="en-US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Consider other symptoms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Nausea and Vomiting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May need a short term syringe pump to get on top of symptoms</a:t>
            </a:r>
          </a:p>
          <a:p>
            <a:pPr marL="68263" lvl="1" indent="-285750">
              <a:buSzTx/>
              <a:buFont typeface="Arial" charset="0"/>
              <a:buChar char="•"/>
            </a:pPr>
            <a:r>
              <a:rPr lang="en-GB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Analgesic to ensure absorbed</a:t>
            </a:r>
          </a:p>
          <a:p>
            <a:pPr marL="68263" lvl="1" indent="-285750">
              <a:buSzTx/>
              <a:buFont typeface="Arial" charset="0"/>
              <a:buChar char="•"/>
            </a:pPr>
            <a:r>
              <a:rPr lang="en-GB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Antiemetic tailored to likely cause of nausea</a:t>
            </a:r>
          </a:p>
          <a:p>
            <a:pPr marL="68263" lvl="1" indent="-285750">
              <a:buSzTx/>
              <a:buFont typeface="Arial" charset="0"/>
              <a:buChar char="•"/>
            </a:pPr>
            <a:r>
              <a:rPr lang="en-GB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Reverse the reversible</a:t>
            </a:r>
          </a:p>
          <a:p>
            <a:pPr marL="68263" lvl="1" indent="-285750">
              <a:buSzTx/>
              <a:buFont typeface="Arial" charset="0"/>
              <a:buChar char="•"/>
            </a:pPr>
            <a:r>
              <a:rPr lang="en-GB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If last days of life  - levomepromazine – broad spectrum</a:t>
            </a:r>
          </a:p>
          <a:p>
            <a:pPr marL="68263" lvl="1" indent="-285750">
              <a:buSzTx/>
              <a:buFont typeface="Arial" charset="0"/>
              <a:buChar char="•"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263" lvl="1" indent="-285750">
              <a:buSzTx/>
              <a:buFont typeface="Arial" charset="0"/>
              <a:buChar char="•"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39E896-F6A7-4EED-A1B2-33C025A12FE3}" type="slidenum">
              <a:rPr lang="en-US" altLang="en-US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Consider other symptoms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Distress</a:t>
            </a: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endParaRPr lang="en-GB" altLang="en-US" sz="2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endParaRPr lang="en-GB" altLang="en-US" sz="2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28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Benzodiazepines</a:t>
            </a: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endParaRPr lang="en-GB" altLang="en-US" sz="2800" b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28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Midazolam may be given subcutaneously</a:t>
            </a: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endParaRPr lang="en-GB" altLang="en-US" sz="2800" b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2DF536-D870-41D3-A2AC-1303375BFC7C}" type="slidenum">
              <a:rPr lang="en-US" altLang="en-US" smtClean="0">
                <a:solidFill>
                  <a:srgbClr val="FFFFFF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296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Corporate PowerPoint template</vt:lpstr>
      <vt:lpstr>Syringe Pumps What do GPs need to know? 21st January2020</vt:lpstr>
      <vt:lpstr>Syringe pumps</vt:lpstr>
      <vt:lpstr>Syringe pumps</vt:lpstr>
      <vt:lpstr>When to use</vt:lpstr>
      <vt:lpstr>CME T34</vt:lpstr>
      <vt:lpstr>Switching from Oral to Subcutaneous infusion</vt:lpstr>
      <vt:lpstr>Switching from Oral to Subcutaneous infusion</vt:lpstr>
      <vt:lpstr>Consider other symptoms</vt:lpstr>
      <vt:lpstr>Consider other symptoms</vt:lpstr>
      <vt:lpstr>Prescribing</vt:lpstr>
      <vt:lpstr>Sample Syringe pump sheet</vt:lpstr>
      <vt:lpstr>Sample PRN sheet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 Raven</dc:creator>
  <cp:lastModifiedBy>Joana Carmo - Senior Medical Education Co-Ordinator</cp:lastModifiedBy>
  <cp:revision>124</cp:revision>
  <cp:lastPrinted>2017-01-17T12:53:00Z</cp:lastPrinted>
  <dcterms:created xsi:type="dcterms:W3CDTF">2013-10-22T12:49:34Z</dcterms:created>
  <dcterms:modified xsi:type="dcterms:W3CDTF">2020-01-23T10:56:46Z</dcterms:modified>
</cp:coreProperties>
</file>