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0" r:id="rId3"/>
    <p:sldId id="324" r:id="rId4"/>
    <p:sldId id="303" r:id="rId5"/>
    <p:sldId id="305" r:id="rId6"/>
    <p:sldId id="321" r:id="rId7"/>
    <p:sldId id="322" r:id="rId8"/>
    <p:sldId id="325" r:id="rId9"/>
    <p:sldId id="315" r:id="rId10"/>
    <p:sldId id="308" r:id="rId11"/>
    <p:sldId id="296" r:id="rId12"/>
    <p:sldId id="313" r:id="rId13"/>
    <p:sldId id="314" r:id="rId14"/>
    <p:sldId id="326" r:id="rId15"/>
    <p:sldId id="317" r:id="rId16"/>
    <p:sldId id="318" r:id="rId17"/>
    <p:sldId id="319" r:id="rId18"/>
    <p:sldId id="320" r:id="rId19"/>
    <p:sldId id="311" r:id="rId20"/>
    <p:sldId id="327" r:id="rId21"/>
    <p:sldId id="309" r:id="rId22"/>
    <p:sldId id="310" r:id="rId23"/>
    <p:sldId id="328" r:id="rId24"/>
    <p:sldId id="266" r:id="rId25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EC"/>
    <a:srgbClr val="83C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36" autoAdjust="0"/>
    <p:restoredTop sz="94628" autoAdjust="0"/>
  </p:normalViewPr>
  <p:slideViewPr>
    <p:cSldViewPr snapToGrid="0" snapToObjects="1">
      <p:cViewPr>
        <p:scale>
          <a:sx n="48" d="100"/>
          <a:sy n="48" d="100"/>
        </p:scale>
        <p:origin x="-62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Grid="0" snapToObjects="1">
      <p:cViewPr varScale="1">
        <p:scale>
          <a:sx n="76" d="100"/>
          <a:sy n="76" d="100"/>
        </p:scale>
        <p:origin x="-221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435256-6470-4729-BDB2-F55C1961018D}" type="datetimeFigureOut">
              <a:rPr lang="en-US"/>
              <a:pPr>
                <a:defRPr/>
              </a:pPr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026E54D-2E8A-4D27-B958-1081B9EE1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117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F26D89-6053-497F-85D0-88E9D1E6F3EC}" type="datetimeFigureOut">
              <a:rPr lang="en-US"/>
              <a:pPr>
                <a:defRPr/>
              </a:pPr>
              <a:t>1/23/2020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5D9370D4-2BB4-4A6D-AE73-5D6395A6B8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4697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Perception of drs giving up – assure pts that not giving up means carefully reviewing the benefits and harms of all meds in a changing body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902062-52BB-4EE7-87AD-401212CE70D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Profound weight loss</a:t>
            </a:r>
          </a:p>
          <a:p>
            <a:pPr eaLnBrk="1" hangingPunct="1"/>
            <a:r>
              <a:rPr lang="en-GB" altLang="en-US" smtClean="0"/>
              <a:t>No active treatment</a:t>
            </a:r>
          </a:p>
          <a:p>
            <a:pPr eaLnBrk="1" hangingPunct="1"/>
            <a:r>
              <a:rPr lang="en-GB" altLang="en-US" smtClean="0"/>
              <a:t>Self caring but most of the day in a chair</a:t>
            </a:r>
          </a:p>
          <a:p>
            <a:pPr eaLnBrk="1" hangingPunct="1"/>
            <a:r>
              <a:rPr lang="en-GB" altLang="en-US" smtClean="0"/>
              <a:t>Going to need to add more drugs!</a:t>
            </a:r>
          </a:p>
          <a:p>
            <a:pPr eaLnBrk="1" hangingPunct="1"/>
            <a:endParaRPr lang="en-GB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8B83B48-7217-4BF8-B41D-22E96868EF8A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Seretide evohaler 125 £35 ; 250 £59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8319C31-729A-4274-A8C2-7444E72C6FB2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Spasticity in MS patients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C1728F5-D5FE-49F1-9BEC-7B08DFF6BA10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H_PPT_Corporate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0000" y="1944000"/>
            <a:ext cx="7041534" cy="1248498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 algn="l">
              <a:lnSpc>
                <a:spcPts val="4400"/>
              </a:lnSpc>
              <a:defRPr sz="3700" b="0" i="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20725" y="3312001"/>
            <a:ext cx="5264150" cy="472024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14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39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H_PPT_Corporate_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720725" y="1044575"/>
            <a:ext cx="8423275" cy="1588"/>
          </a:xfrm>
          <a:prstGeom prst="line">
            <a:avLst/>
          </a:prstGeom>
          <a:ln w="12700">
            <a:solidFill>
              <a:srgbClr val="83C4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20000" y="360000"/>
            <a:ext cx="8074205" cy="43996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aseline="0">
                <a:solidFill>
                  <a:srgbClr val="00B7EC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20725" y="1332000"/>
            <a:ext cx="7959725" cy="4397375"/>
          </a:xfrm>
          <a:prstGeom prst="rect">
            <a:avLst/>
          </a:prstGeom>
        </p:spPr>
        <p:txBody>
          <a:bodyPr vert="horz" lIns="0" tIns="0" rIns="0" bIns="0"/>
          <a:lstStyle>
            <a:lvl1pPr marL="162000" indent="-216000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/>
              <a:buNone/>
              <a:defRPr sz="1600" b="1" i="0">
                <a:latin typeface="Verdana"/>
                <a:cs typeface="Verdana"/>
              </a:defRPr>
            </a:lvl1pPr>
            <a:lvl2pPr marL="0" indent="-216000">
              <a:lnSpc>
                <a:spcPts val="2300"/>
              </a:lnSpc>
              <a:buSzPct val="100000"/>
              <a:buFont typeface="Arial"/>
              <a:buNone/>
              <a:defRPr sz="1600">
                <a:latin typeface="Verdana"/>
                <a:cs typeface="Verdana"/>
              </a:defRPr>
            </a:lvl2pPr>
            <a:lvl3pPr marL="0" indent="-216000">
              <a:lnSpc>
                <a:spcPts val="2300"/>
              </a:lnSpc>
              <a:buSzPct val="100000"/>
              <a:buFontTx/>
              <a:buBlip>
                <a:blip r:embed="rId3"/>
              </a:buBlip>
              <a:defRPr sz="1600">
                <a:latin typeface="Verdana"/>
                <a:cs typeface="Verdana"/>
              </a:defRPr>
            </a:lvl3pPr>
            <a:lvl4pPr marL="720000" indent="-216000">
              <a:lnSpc>
                <a:spcPts val="2300"/>
              </a:lnSpc>
              <a:buSzPct val="100000"/>
              <a:buFontTx/>
              <a:buBlip>
                <a:blip r:embed="rId3"/>
              </a:buBlip>
              <a:defRPr sz="1600">
                <a:latin typeface="Verdana"/>
                <a:cs typeface="Verdana"/>
              </a:defRPr>
            </a:lvl4pPr>
            <a:lvl5pPr marL="1260000" indent="-216000">
              <a:lnSpc>
                <a:spcPts val="2300"/>
              </a:lnSpc>
              <a:buSzPct val="100000"/>
              <a:buFontTx/>
              <a:buBlip>
                <a:blip r:embed="rId3"/>
              </a:buBlip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88325" y="6445250"/>
            <a:ext cx="606425" cy="2397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A92B029-EBE2-4134-B0E1-46A6D1B22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3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H_PPT_Corporate_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720725" y="1044575"/>
            <a:ext cx="8423275" cy="1588"/>
          </a:xfrm>
          <a:prstGeom prst="line">
            <a:avLst/>
          </a:prstGeom>
          <a:ln w="12700">
            <a:solidFill>
              <a:srgbClr val="83C4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720000" y="360000"/>
            <a:ext cx="8074205" cy="43996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aseline="0">
                <a:solidFill>
                  <a:srgbClr val="00B7EC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88325" y="6445250"/>
            <a:ext cx="606425" cy="2397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00E3F15-D81A-4E48-A89B-74EE4FCC2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7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83C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720000" y="1944000"/>
            <a:ext cx="7041534" cy="1248498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 algn="l">
              <a:lnSpc>
                <a:spcPts val="4400"/>
              </a:lnSpc>
              <a:defRPr sz="3700" b="0" i="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4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B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720000" y="1944000"/>
            <a:ext cx="7041534" cy="1248498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 algn="l">
              <a:lnSpc>
                <a:spcPts val="4400"/>
              </a:lnSpc>
              <a:defRPr sz="3700" b="0" i="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4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_PPT_Corporate_E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18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5225AA-A1FC-4CCD-A42B-D759F247371E}" type="datetimeFigureOut">
              <a:rPr lang="en-GB"/>
              <a:pPr>
                <a:defRPr/>
              </a:pPr>
              <a:t>23/01/2020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45619479-8758-4E05-A727-5ACABFE6EA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044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lliativedrugs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8"/>
          <p:cNvSpPr>
            <a:spLocks noGrp="1"/>
          </p:cNvSpPr>
          <p:nvPr>
            <p:ph type="title"/>
          </p:nvPr>
        </p:nvSpPr>
        <p:spPr bwMode="auto">
          <a:xfrm>
            <a:off x="720725" y="1944688"/>
            <a:ext cx="8093075" cy="1247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Anticipatory Prescribing and </a:t>
            </a:r>
            <a:br>
              <a:rPr lang="en-US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Stopping Drugs at the End of Life</a:t>
            </a:r>
            <a:br>
              <a:rPr lang="en-US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21</a:t>
            </a:r>
            <a:r>
              <a:rPr lang="en-US" altLang="en-US" sz="2000" baseline="30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</a:t>
            </a:r>
            <a:r>
              <a:rPr lang="en-US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January 2020</a:t>
            </a:r>
            <a:r>
              <a:rPr lang="en-US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47" name="Text Placeholder 9"/>
          <p:cNvSpPr>
            <a:spLocks noGrp="1"/>
          </p:cNvSpPr>
          <p:nvPr>
            <p:ph type="body" sz="quarter" idx="10"/>
          </p:nvPr>
        </p:nvSpPr>
        <p:spPr bwMode="auto">
          <a:xfrm>
            <a:off x="2193925" y="4203700"/>
            <a:ext cx="5264150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Fiona Dorrington</a:t>
            </a:r>
          </a:p>
          <a:p>
            <a:pPr algn="ctr" eaLnBrk="1" hangingPunct="1"/>
            <a:r>
              <a:rPr lang="en-US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algn="ctr" eaLnBrk="1" hangingPunct="1"/>
            <a:r>
              <a:rPr lang="en-US" altLang="en-US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Macmillan Principal Pharmacist Palliative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Why Bother?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331913"/>
            <a:ext cx="7959725" cy="4814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70 year old widowed Sikh lady with metastatic breast cancer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DNAR form in place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Wish – die at home with family present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Son came from Singapore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DNs noted on a Thursday that condition was deteriorating...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GP “Not yet” to injectables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Actively dying on weekend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Son spent Saturday ringing OOHs and in pharmacy collecting drugs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 algn="r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....she died while he was out 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E175158-19DE-4B1E-AE2E-D999FA12B2A8}" type="slidenum">
              <a:rPr lang="en-US" altLang="en-US">
                <a:solidFill>
                  <a:srgbClr val="FFFFFF"/>
                </a:solidFill>
                <a:latin typeface="Verdana" pitchFamily="34" charset="0"/>
              </a:rPr>
              <a:pPr/>
              <a:t>10</a:t>
            </a:fld>
            <a:endParaRPr lang="en-US" altLang="en-US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7309DC2-47AF-473C-B67E-994586053E4C}" type="slidenum">
              <a:rPr lang="en-US" altLang="en-US">
                <a:solidFill>
                  <a:srgbClr val="FFFFFF"/>
                </a:solidFill>
                <a:latin typeface="Verdana" pitchFamily="34" charset="0"/>
              </a:rPr>
              <a:pPr/>
              <a:t>11</a:t>
            </a:fld>
            <a:endParaRPr lang="en-US" alt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is the cost?</a:t>
            </a:r>
          </a:p>
        </p:txBody>
      </p:sp>
      <p:sp>
        <p:nvSpPr>
          <p:cNvPr id="16388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331913"/>
            <a:ext cx="7959725" cy="439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1925" indent="-215900" algn="ctr" eaLnBrk="1" hangingPunct="1">
              <a:spcBef>
                <a:spcPct val="0"/>
              </a:spcBef>
              <a:buSzTx/>
              <a:buFont typeface="Arial" charset="0"/>
              <a:buNone/>
            </a:pPr>
            <a:endParaRPr lang="en-GB" altLang="en-US" sz="8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 algn="ctr" eaLnBrk="1" hangingPunct="1">
              <a:spcBef>
                <a:spcPct val="0"/>
              </a:spcBef>
              <a:buSzTx/>
              <a:buFont typeface="Arial" charset="0"/>
              <a:buNone/>
            </a:pPr>
            <a:endParaRPr lang="en-GB" altLang="en-US" sz="8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 algn="ctr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8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marL="161925" indent="-215900" algn="ctr" eaLnBrk="1" hangingPunct="1">
              <a:spcBef>
                <a:spcPct val="0"/>
              </a:spcBef>
              <a:buSzTx/>
              <a:buFont typeface="Arial" charset="0"/>
              <a:buNone/>
            </a:pPr>
            <a:endParaRPr lang="en-GB" altLang="en-US" b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 algn="ctr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Vs</a:t>
            </a:r>
          </a:p>
          <a:p>
            <a:pPr marL="161925" indent="-215900" algn="ctr" eaLnBrk="1" hangingPunct="1">
              <a:spcBef>
                <a:spcPct val="0"/>
              </a:spcBef>
              <a:buSzTx/>
              <a:buFont typeface="Arial" charset="0"/>
              <a:buNone/>
            </a:pPr>
            <a:endParaRPr lang="en-GB" altLang="en-US" b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 algn="ctr" eaLnBrk="1" hangingPunct="1">
              <a:spcBef>
                <a:spcPct val="0"/>
              </a:spcBef>
              <a:buSzTx/>
              <a:buFont typeface="Arial" charset="0"/>
              <a:buNone/>
            </a:pPr>
            <a:endParaRPr lang="en-GB" altLang="en-US" b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 algn="ctr" eaLnBrk="1" hangingPunct="1">
              <a:spcBef>
                <a:spcPct val="0"/>
              </a:spcBef>
              <a:buSzTx/>
              <a:buFont typeface="Arial" charset="0"/>
              <a:buNone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 algn="ctr" eaLnBrk="1" hangingPunct="1">
              <a:spcBef>
                <a:spcPct val="0"/>
              </a:spcBef>
              <a:buSzTx/>
              <a:buFont typeface="Arial" charset="0"/>
              <a:buNone/>
            </a:pPr>
            <a:endParaRPr lang="en-GB" altLang="en-US" sz="8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 algn="ctr" eaLnBrk="1" hangingPunct="1">
              <a:spcBef>
                <a:spcPct val="0"/>
              </a:spcBef>
              <a:buSzTx/>
              <a:buFont typeface="Arial" charset="0"/>
              <a:buNone/>
            </a:pPr>
            <a:endParaRPr lang="en-GB" altLang="en-US" sz="8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389" name="Picture 4" descr="wexh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43005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nur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910013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seretid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39004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Just in case drugs  Costs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331913"/>
            <a:ext cx="7959725" cy="439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Morphine 10mg/ml							1 x 10 ampoules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Midazolam 10mg/2ml						1 x 10 ampoules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Levomepromazine 25mg/ml					1 x 10 ampoules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Hyoscine Butylbromide 20mg/ml			1 x 10 ampoules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sz="18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Drug Tariff cost: £39.02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EE4207C-8BC9-47AB-8EE2-5279F6AEBC35}" type="slidenum">
              <a:rPr lang="en-US" altLang="en-US">
                <a:solidFill>
                  <a:srgbClr val="FFFFFF"/>
                </a:solidFill>
                <a:latin typeface="Verdana" pitchFamily="34" charset="0"/>
              </a:rPr>
              <a:pPr/>
              <a:t>12</a:t>
            </a:fld>
            <a:endParaRPr lang="en-US" altLang="en-US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F28A8C4-26F0-4FE5-8EAF-17B1E384C08F}" type="slidenum">
              <a:rPr lang="en-GB" altLang="en-US">
                <a:solidFill>
                  <a:srgbClr val="FFFFFF"/>
                </a:solidFill>
                <a:latin typeface="Verdana" pitchFamily="34" charset="0"/>
              </a:rPr>
              <a:pPr/>
              <a:t>13</a:t>
            </a:fld>
            <a:endParaRPr lang="en-GB" alt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 bwMode="auto">
          <a:xfrm>
            <a:off x="1247775" y="488950"/>
            <a:ext cx="8074025" cy="43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Just in Case Drugs(oxycodone)</a:t>
            </a:r>
          </a:p>
        </p:txBody>
      </p:sp>
      <p:sp>
        <p:nvSpPr>
          <p:cNvPr id="2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331913"/>
            <a:ext cx="7959725" cy="43973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Oxycodone 10mg/1ml</a:t>
            </a:r>
            <a:r>
              <a:rPr lang="en-GB" dirty="0"/>
              <a:t>					</a:t>
            </a:r>
            <a:r>
              <a:rPr lang="en-GB" dirty="0" smtClean="0"/>
              <a:t>	10 </a:t>
            </a:r>
            <a:r>
              <a:rPr lang="en-GB" dirty="0"/>
              <a:t>ampoules</a:t>
            </a:r>
          </a:p>
          <a:p>
            <a:pPr>
              <a:defRPr/>
            </a:pPr>
            <a:r>
              <a:rPr lang="en-GB" dirty="0"/>
              <a:t>Midazolam 10mg/2ml						1 x 10 ampoules</a:t>
            </a:r>
          </a:p>
          <a:p>
            <a:pPr>
              <a:defRPr/>
            </a:pPr>
            <a:r>
              <a:rPr lang="en-GB" dirty="0"/>
              <a:t>Levomepromazine 25mg/ml				1 x 10 ampoules</a:t>
            </a:r>
          </a:p>
          <a:p>
            <a:pPr>
              <a:defRPr/>
            </a:pPr>
            <a:r>
              <a:rPr lang="en-GB" dirty="0"/>
              <a:t>Hyoscine Butylbromide 20mg/ml			1 x 10 </a:t>
            </a:r>
            <a:r>
              <a:rPr lang="en-GB" dirty="0" smtClean="0"/>
              <a:t>ampoules</a:t>
            </a:r>
          </a:p>
          <a:p>
            <a:pPr>
              <a:defRPr/>
            </a:pPr>
            <a:endParaRPr lang="en-GB" dirty="0"/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  <a:defRPr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Drug Tariff cost: £45.18 (£37.18 if only 5 ampoules of oxycodone)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Anticipatory Prescribing Practical Tips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331913"/>
            <a:ext cx="7959725" cy="439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Make sure authorisation sheet is completed</a:t>
            </a:r>
          </a:p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 DN TEAM – will need to ensure syringes, needles, sharps box also in place.</a:t>
            </a:r>
          </a:p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Consider small supply of WFI as diluent</a:t>
            </a:r>
          </a:p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Regular review – paperwork and drugs  in date and dose up to date</a:t>
            </a:r>
          </a:p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Patients store safely but make sure other family members and/or DN know where!</a:t>
            </a:r>
          </a:p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GSF, DNACPR triggers for consideration</a:t>
            </a:r>
          </a:p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2C8D7FE-F231-4C29-AE8D-9FB66C28F67D}" type="slidenum">
              <a:rPr lang="en-US" altLang="en-US">
                <a:solidFill>
                  <a:srgbClr val="FFFFFF"/>
                </a:solidFill>
                <a:latin typeface="Verdana" pitchFamily="34" charset="0"/>
              </a:rPr>
              <a:pPr/>
              <a:t>14</a:t>
            </a:fld>
            <a:endParaRPr lang="en-US" altLang="en-US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Anticipatory prescribing Pain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0725" y="1331913"/>
            <a:ext cx="7959725" cy="4397375"/>
          </a:xfrm>
        </p:spPr>
        <p:txBody>
          <a:bodyPr/>
          <a:lstStyle/>
          <a:p>
            <a:pPr marL="231750" indent="-285750">
              <a:buFont typeface="Arial" panose="020B0604020202020204" pitchFamily="34" charset="0"/>
              <a:buChar char="•"/>
              <a:defRPr/>
            </a:pPr>
            <a:r>
              <a:rPr lang="en-GB" b="0" dirty="0" smtClean="0"/>
              <a:t>Opioid dose is dependant on current opioid use</a:t>
            </a:r>
          </a:p>
          <a:p>
            <a:pPr marL="69750" lvl="2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Opioid naive patient:</a:t>
            </a:r>
          </a:p>
          <a:p>
            <a:pPr lvl="2" indent="0" algn="ctr">
              <a:buFontTx/>
              <a:buNone/>
              <a:defRPr/>
            </a:pPr>
            <a:r>
              <a:rPr lang="en-GB" dirty="0" smtClean="0"/>
              <a:t> </a:t>
            </a:r>
            <a:r>
              <a:rPr lang="en-GB" b="1" dirty="0" smtClean="0"/>
              <a:t>Morphine Sulphate 2.5mg – 5mg by s/c injection up to HOURLY</a:t>
            </a:r>
          </a:p>
          <a:p>
            <a:pPr marL="69750" lvl="2" indent="-28575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69750" lvl="2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Mr Khan is  already using oral morphine</a:t>
            </a:r>
          </a:p>
          <a:p>
            <a:pPr marL="69750" lvl="2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Background dose can be converted to subcutaneous infusion</a:t>
            </a:r>
          </a:p>
          <a:p>
            <a:pPr marL="69750" lvl="2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Breakthrough dose should also be prescribed</a:t>
            </a:r>
          </a:p>
          <a:p>
            <a:pPr marL="69750" lvl="2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Example:</a:t>
            </a:r>
          </a:p>
          <a:p>
            <a:pPr lvl="2" indent="0" algn="ctr">
              <a:buFontTx/>
              <a:buNone/>
              <a:defRPr/>
            </a:pPr>
            <a:r>
              <a:rPr lang="en-GB" b="1" dirty="0" smtClean="0"/>
              <a:t>Morphine Sulphate m/r capsules 30mg twice daily</a:t>
            </a:r>
          </a:p>
          <a:p>
            <a:pPr lvl="2" indent="0" algn="ctr">
              <a:buFontTx/>
              <a:buNone/>
              <a:defRPr/>
            </a:pPr>
            <a:r>
              <a:rPr lang="en-GB" dirty="0" smtClean="0"/>
              <a:t>60mg orally/24 hours</a:t>
            </a:r>
          </a:p>
          <a:p>
            <a:pPr lvl="2" indent="0" algn="ctr">
              <a:buFontTx/>
              <a:buNone/>
              <a:defRPr/>
            </a:pPr>
            <a:r>
              <a:rPr lang="en-GB" dirty="0" smtClean="0"/>
              <a:t>30mg/24 hours by subcutaneous infusion</a:t>
            </a:r>
          </a:p>
          <a:p>
            <a:pPr lvl="2" indent="0" algn="ctr">
              <a:buFontTx/>
              <a:buNone/>
              <a:defRPr/>
            </a:pPr>
            <a:r>
              <a:rPr lang="en-GB" dirty="0" smtClean="0"/>
              <a:t>5mg s/c injection up to hourly if required for breakthrough pain</a:t>
            </a:r>
          </a:p>
          <a:p>
            <a:pPr lvl="2" indent="0" algn="ctr">
              <a:buFontTx/>
              <a:buNone/>
              <a:defRPr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50A782D-D2DB-4D66-B2E8-34AE573E3674}" type="slidenum">
              <a:rPr lang="en-US" altLang="en-US">
                <a:solidFill>
                  <a:srgbClr val="FFFFFF"/>
                </a:solidFill>
                <a:latin typeface="Verdana" pitchFamily="34" charset="0"/>
              </a:rPr>
              <a:pPr/>
              <a:t>15</a:t>
            </a:fld>
            <a:endParaRPr lang="en-US" altLang="en-US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Anticipatory Prescribing Nausea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331913"/>
            <a:ext cx="7959725" cy="439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 broad spectrum antiemetic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b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Levomepromazine 6.25mg 12 hourly as required for nausea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Has a long half life may be given as a single daily dose if appropriate in stable symptoms.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May also be used for significant agitation, where a frequency of 4 hourly may be necessary until symptoms are controlled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75603F2-A95C-413D-8AD0-DF434FF8418E}" type="slidenum">
              <a:rPr lang="en-US" altLang="en-US">
                <a:solidFill>
                  <a:srgbClr val="FFFFFF"/>
                </a:solidFill>
                <a:latin typeface="Verdana" pitchFamily="34" charset="0"/>
              </a:rPr>
              <a:pPr/>
              <a:t>16</a:t>
            </a:fld>
            <a:endParaRPr lang="en-US" altLang="en-US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Anticipatory prescribing Distress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331913"/>
            <a:ext cx="7959725" cy="439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Benzodiazepines are useful here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b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Midazolam 10mg/2ml injection – need to choose high strength to ensure s/c doses can be given comfortably.</a:t>
            </a: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Midazolam 2.5mg – 5mg up to 2 hourly s/c for distress/anxiety</a:t>
            </a: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is a controlled drug </a:t>
            </a: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Need to prescribe total quantity in </a:t>
            </a: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WORDS</a:t>
            </a: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FIGURES</a:t>
            </a: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for supply</a:t>
            </a: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10 (ten) ampoules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AC92C1-6BBB-4649-8293-6CC72A4E7EC5}" type="slidenum">
              <a:rPr lang="en-US" altLang="en-US">
                <a:solidFill>
                  <a:srgbClr val="FFFFFF"/>
                </a:solidFill>
                <a:latin typeface="Verdana" pitchFamily="34" charset="0"/>
              </a:rPr>
              <a:pPr/>
              <a:t>17</a:t>
            </a:fld>
            <a:endParaRPr lang="en-US" altLang="en-US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Anticipatory Prescribing Excess Secretions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331913"/>
            <a:ext cx="7959725" cy="439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Anticholinergic drugs can be useful – important to start early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b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Hyoscine Butylbromide 20mg/ml</a:t>
            </a: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 20mg up to 4 hourly s/c for excess secretions</a:t>
            </a:r>
          </a:p>
          <a:p>
            <a:pPr marL="161925" indent="-215900" algn="ctr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May also be used for colic symptoms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b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4A2C755-08DF-4EAC-80C5-92B8CEE51061}" type="slidenum">
              <a:rPr lang="en-US" altLang="en-US">
                <a:solidFill>
                  <a:srgbClr val="FFFFFF"/>
                </a:solidFill>
                <a:latin typeface="Verdana" pitchFamily="34" charset="0"/>
              </a:rPr>
              <a:pPr/>
              <a:t>18</a:t>
            </a:fld>
            <a:endParaRPr lang="en-US" altLang="en-US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808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Care Homes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331913"/>
            <a:ext cx="7959725" cy="439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Skills vary around syringe pump confidence.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GPs reluctant to prescribe EOL drugs unless symptomatic 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		(Hockley et al 2004 ; Seymour et al 2011)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Concerns mainly around WASTAGE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49/92 (53%)  residents documented as symptomatic at EOL (Audit by Morris &amp; Hockley 2011)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Majority managed with Paracetamol supps (£36.50 for 10 x 500mg), midazolam and anticholinergic for secretions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Consider early prescribing/supply – once symptomatic may be too late.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9E4AC15-43FD-4269-BBDF-1A177437F51B}" type="slidenum">
              <a:rPr lang="en-US" altLang="en-US">
                <a:solidFill>
                  <a:srgbClr val="FFFFFF"/>
                </a:solidFill>
                <a:latin typeface="Verdana" pitchFamily="34" charset="0"/>
              </a:rPr>
              <a:pPr/>
              <a:t>19</a:t>
            </a:fld>
            <a:endParaRPr lang="en-US" altLang="en-US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7F515E0-FF6F-42FD-A1E0-820551AA9C6D}" type="slidenum">
              <a:rPr lang="en-US" altLang="en-US">
                <a:solidFill>
                  <a:srgbClr val="FFFFFF"/>
                </a:solidFill>
                <a:latin typeface="Verdana" pitchFamily="34" charset="0"/>
              </a:rPr>
              <a:pPr/>
              <a:t>2</a:t>
            </a:fld>
            <a:endParaRPr lang="en-US" alt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871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Medication Review in the last year of life</a:t>
            </a:r>
          </a:p>
        </p:txBody>
      </p:sp>
      <p:sp>
        <p:nvSpPr>
          <p:cNvPr id="15364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393700" y="1719263"/>
            <a:ext cx="8401050" cy="4397375"/>
          </a:xfrm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indent="-162000" eaLnBrk="1" hangingPunct="1">
              <a:spcBef>
                <a:spcPct val="0"/>
              </a:spcBef>
              <a:buSzTx/>
              <a:defRPr/>
            </a:pP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Consider carefully pharmacological and non-pharmacological factors</a:t>
            </a:r>
          </a:p>
          <a:p>
            <a:pPr marL="0" indent="0" eaLnBrk="1" hangingPunct="1">
              <a:spcBef>
                <a:spcPct val="0"/>
              </a:spcBef>
              <a:buSzTx/>
              <a:defRPr/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SzTx/>
              <a:buFont typeface="Arial" pitchFamily="34" charset="0"/>
              <a:buChar char="•"/>
              <a:defRPr/>
            </a:pPr>
            <a:r>
              <a:rPr lang="en-GB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GB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ltered metabolism of drugs </a:t>
            </a:r>
          </a:p>
          <a:p>
            <a:pPr marL="285750" indent="-285750" eaLnBrk="1" hangingPunct="1">
              <a:spcBef>
                <a:spcPct val="0"/>
              </a:spcBef>
              <a:buSzTx/>
              <a:buFont typeface="Arial" pitchFamily="34" charset="0"/>
              <a:buChar char="•"/>
              <a:defRPr/>
            </a:pPr>
            <a:r>
              <a:rPr lang="en-GB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Prognosis / course of terminal illness &amp; comorbidities</a:t>
            </a:r>
          </a:p>
          <a:p>
            <a:pPr marL="285750" indent="-285750" eaLnBrk="1" hangingPunct="1">
              <a:spcBef>
                <a:spcPct val="0"/>
              </a:spcBef>
              <a:buSzTx/>
              <a:buFont typeface="Arial" pitchFamily="34" charset="0"/>
              <a:buChar char="•"/>
              <a:defRPr/>
            </a:pPr>
            <a:r>
              <a:rPr lang="en-GB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Measure of benefit (e.g. NNT)</a:t>
            </a:r>
          </a:p>
          <a:p>
            <a:pPr marL="285750" indent="-285750" eaLnBrk="1" hangingPunct="1">
              <a:spcBef>
                <a:spcPct val="0"/>
              </a:spcBef>
              <a:buSzTx/>
              <a:buFont typeface="Arial" pitchFamily="34" charset="0"/>
              <a:buChar char="•"/>
              <a:defRPr/>
            </a:pPr>
            <a:r>
              <a:rPr lang="en-GB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Aims of intervention (e.g. primary, secondary, tertiary prevention)</a:t>
            </a:r>
          </a:p>
          <a:p>
            <a:pPr marL="285750" indent="-285750" eaLnBrk="1" hangingPunct="1">
              <a:spcBef>
                <a:spcPct val="0"/>
              </a:spcBef>
              <a:buSzTx/>
              <a:buFont typeface="Arial" pitchFamily="34" charset="0"/>
              <a:buChar char="•"/>
              <a:defRPr/>
            </a:pPr>
            <a:r>
              <a:rPr lang="en-GB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Psychological effects of stopping drugs</a:t>
            </a:r>
          </a:p>
          <a:p>
            <a:pPr marL="0" indent="0" eaLnBrk="1" hangingPunct="1">
              <a:spcBef>
                <a:spcPct val="0"/>
              </a:spcBef>
              <a:buSzTx/>
              <a:defRPr/>
            </a:pPr>
            <a:r>
              <a:rPr lang="en-GB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 - Stevenson</a:t>
            </a:r>
            <a:r>
              <a:rPr lang="en-GB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, Abernethy, Miller, </a:t>
            </a:r>
            <a:r>
              <a:rPr lang="en-GB" b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Currow</a:t>
            </a:r>
            <a:r>
              <a:rPr lang="en-GB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. BMJ 2004;329:909 </a:t>
            </a:r>
          </a:p>
          <a:p>
            <a:pPr marL="285750" indent="-285750" eaLnBrk="1" hangingPunct="1">
              <a:spcBef>
                <a:spcPct val="0"/>
              </a:spcBef>
              <a:buSzTx/>
              <a:buFont typeface="Arial" pitchFamily="34" charset="0"/>
              <a:buChar char="•"/>
              <a:defRPr/>
            </a:pPr>
            <a:endParaRPr lang="en-GB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 bwMode="auto">
          <a:xfrm>
            <a:off x="720725" y="1944688"/>
            <a:ext cx="7040563" cy="1247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Specific co-morbidities</a:t>
            </a:r>
          </a:p>
        </p:txBody>
      </p:sp>
      <p:sp>
        <p:nvSpPr>
          <p:cNvPr id="25603" name="Text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3311525"/>
            <a:ext cx="5264150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7575" y="6445250"/>
            <a:ext cx="606425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0D0439-7F5E-4ACD-83EC-08CA5FEC46B5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Epilepsy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331913"/>
            <a:ext cx="7959725" cy="439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50 yr old EOL with pancreas CA, can no longer swallow Na Valproate (lifelong for tonic-clonic seizures)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Consider Buccal Midazolam in case of seizure – 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Midazolam 20-30mg over 24hrs sc in syringe driver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PRN Midazolam 5-10mg sc for seizures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7415846-9FEF-47E7-AAA4-CB0A5E788FF0}" type="slidenum">
              <a:rPr lang="en-US" altLang="en-US">
                <a:solidFill>
                  <a:srgbClr val="FFFFFF"/>
                </a:solidFill>
                <a:latin typeface="Verdana" pitchFamily="34" charset="0"/>
              </a:rPr>
              <a:pPr/>
              <a:t>21</a:t>
            </a:fld>
            <a:endParaRPr lang="en-US" altLang="en-US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6629" name="Picture 4" descr="Valpros_500_mg_Tab_Box_and_Fo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1933575"/>
            <a:ext cx="27876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Parkinson’s Disease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331913"/>
            <a:ext cx="7959725" cy="439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82 yr old EOL with oesophageal cancer with PD as comorbidity – swallow deteriorating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Think ahead and liaise with PD nurse specialist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Imminently dying (hrs /days) – treat rigidity with midazolam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Prognosis uncertain (?wks) – consider transdermal Rotigotine 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		2-4mg / 24hrs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Avoid haloperidol / metoclopramide / levomepromazine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Treat agitation with midazolam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Treat N&amp;V with cyclizine or ondansetron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61925" indent="-215900">
              <a:spcBef>
                <a:spcPct val="0"/>
              </a:spcBef>
              <a:buSzTx/>
              <a:buFont typeface="Arial" charset="0"/>
              <a:buChar char="•"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558D91B-8DA2-4848-A580-761203D9E4CF}" type="slidenum">
              <a:rPr lang="en-US" altLang="en-US">
                <a:solidFill>
                  <a:srgbClr val="FFFFFF"/>
                </a:solidFill>
                <a:latin typeface="Verdana" pitchFamily="34" charset="0"/>
              </a:rPr>
              <a:pPr/>
              <a:t>22</a:t>
            </a:fld>
            <a:endParaRPr lang="en-US" altLang="en-US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Resources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331913"/>
            <a:ext cx="7959725" cy="439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Berkshire Adult Symptom Control Guidelines – updated 2019</a:t>
            </a:r>
          </a:p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Berkshire End of life guidelines – covers last days of life and co-morbidities.</a:t>
            </a:r>
          </a:p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PCF 6 </a:t>
            </a:r>
          </a:p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www.palliativedrugs.com</a:t>
            </a: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access to formulary requires subscription but  free registration allows use of syringe driver compatibility data and bulletin board.</a:t>
            </a:r>
          </a:p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Palliative Care Team via SPA – 01753848925</a:t>
            </a:r>
          </a:p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Diabetes at the end of life – clinical recommendations – Diabetes UK</a:t>
            </a:r>
          </a:p>
          <a:p>
            <a:pPr marL="230188" indent="-285750">
              <a:spcBef>
                <a:spcPct val="0"/>
              </a:spcBef>
              <a:buSzTx/>
              <a:buFont typeface="Arial" charset="0"/>
              <a:buChar char="•"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98B05BE-D3D4-4600-9EFF-231937DC29E4}" type="slidenum">
              <a:rPr lang="en-US" altLang="en-US">
                <a:solidFill>
                  <a:srgbClr val="FFFFFF"/>
                </a:solidFill>
                <a:latin typeface="Verdana" pitchFamily="34" charset="0"/>
              </a:rPr>
              <a:pPr/>
              <a:t>23</a:t>
            </a:fld>
            <a:endParaRPr lang="en-US" altLang="en-US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Case example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331913"/>
            <a:ext cx="7959725" cy="439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78 yr old male 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COPD, 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type 2 DM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Depression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 HT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Osteoporosis.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Recent weight loss +++</a:t>
            </a:r>
          </a:p>
          <a:p>
            <a:pPr marL="161925" indent="-215900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Mesothelioma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3FBFE57-E3BC-483D-AA32-3079D2545EAD}" type="slidenum">
              <a:rPr lang="en-US" altLang="en-US">
                <a:solidFill>
                  <a:srgbClr val="FFFFFF"/>
                </a:solidFill>
                <a:latin typeface="Verdana" pitchFamily="34" charset="0"/>
              </a:rPr>
              <a:pPr/>
              <a:t>3</a:t>
            </a:fld>
            <a:endParaRPr lang="en-US" altLang="en-US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769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Case example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460500"/>
            <a:ext cx="7959725" cy="463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1925" indent="-215900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Metformin 500mg bd </a:t>
            </a:r>
          </a:p>
          <a:p>
            <a:pPr marL="161925" indent="-215900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Salbutamol 2 puffs prn </a:t>
            </a:r>
          </a:p>
          <a:p>
            <a:pPr marL="161925" indent="-215900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Tiotropium [Spiriva] 2 puffs daily </a:t>
            </a:r>
          </a:p>
          <a:p>
            <a:pPr marL="161925" indent="-215900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Alendronate 70mg weekly </a:t>
            </a:r>
          </a:p>
          <a:p>
            <a:pPr marL="161925" indent="-215900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Furosemide 20mg od </a:t>
            </a:r>
          </a:p>
          <a:p>
            <a:pPr marL="161925" indent="-215900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Warfarin variable dose</a:t>
            </a:r>
          </a:p>
          <a:p>
            <a:pPr marL="161925" indent="-215900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Citalopram 20mg od </a:t>
            </a:r>
          </a:p>
          <a:p>
            <a:pPr marL="161925" indent="-215900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Simvastatin 40mg on </a:t>
            </a:r>
          </a:p>
          <a:p>
            <a:pPr marL="161925" indent="-215900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Amlodipine 5mg od </a:t>
            </a:r>
          </a:p>
          <a:p>
            <a:pPr marL="161925" indent="-215900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Omeprazole 20mg od </a:t>
            </a:r>
            <a:r>
              <a:rPr lang="en-GB" altLang="en-US" b="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C252607-8AAA-44EA-BDC5-8F6E08F408ED}" type="slidenum">
              <a:rPr lang="en-US" altLang="en-US">
                <a:solidFill>
                  <a:srgbClr val="FFFFFF"/>
                </a:solidFill>
                <a:latin typeface="Verdana" pitchFamily="34" charset="0"/>
              </a:rPr>
              <a:pPr/>
              <a:t>4</a:t>
            </a:fld>
            <a:endParaRPr lang="en-US" alt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7600" y="2781300"/>
            <a:ext cx="2108200" cy="3140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C00000"/>
                </a:solidFill>
              </a:rPr>
              <a:t>Dizziness and falls</a:t>
            </a:r>
          </a:p>
          <a:p>
            <a:pPr algn="ctr" eaLnBrk="1" hangingPunct="1">
              <a:defRPr/>
            </a:pPr>
            <a:endParaRPr lang="en-GB" b="1" dirty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lang="en-GB" b="1" dirty="0">
                <a:solidFill>
                  <a:srgbClr val="C00000"/>
                </a:solidFill>
              </a:rPr>
              <a:t>BM’S 5-9</a:t>
            </a:r>
          </a:p>
          <a:p>
            <a:pPr algn="ctr" eaLnBrk="1" hangingPunct="1">
              <a:defRPr/>
            </a:pPr>
            <a:endParaRPr lang="en-GB" b="1" dirty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lang="en-GB" b="1" dirty="0">
                <a:solidFill>
                  <a:srgbClr val="C00000"/>
                </a:solidFill>
              </a:rPr>
              <a:t>Chest pain and cough</a:t>
            </a:r>
          </a:p>
          <a:p>
            <a:pPr algn="ctr" eaLnBrk="1" hangingPunct="1">
              <a:defRPr/>
            </a:pPr>
            <a:endParaRPr lang="en-GB" b="1" dirty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lang="en-GB" b="1" dirty="0">
                <a:solidFill>
                  <a:srgbClr val="C00000"/>
                </a:solidFill>
              </a:rPr>
              <a:t>Nausea and bloating</a:t>
            </a:r>
          </a:p>
          <a:p>
            <a:pPr eaLnBrk="1" hangingPunct="1">
              <a:defRPr/>
            </a:pPr>
            <a:endParaRPr lang="en-GB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Medication Review 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331913"/>
            <a:ext cx="7959725" cy="487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1925" indent="-215900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Metformin 500mg bd 			X</a:t>
            </a:r>
          </a:p>
          <a:p>
            <a:pPr marL="161925" indent="-215900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Salbutamol 2 puffs prn </a:t>
            </a:r>
          </a:p>
          <a:p>
            <a:pPr marL="161925" indent="-215900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Tiotropium [Spiriva] 2 puffs daily </a:t>
            </a:r>
          </a:p>
          <a:p>
            <a:pPr marL="161925" indent="-215900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Alendronate 70mg weekly		X</a:t>
            </a:r>
          </a:p>
          <a:p>
            <a:pPr marL="161925" indent="-215900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Furosemide 20mg od </a:t>
            </a:r>
          </a:p>
          <a:p>
            <a:pPr marL="161925" indent="-215900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Warfarin variable dose</a:t>
            </a:r>
          </a:p>
          <a:p>
            <a:pPr marL="161925" indent="-215900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Citalopram 20mg od </a:t>
            </a:r>
          </a:p>
          <a:p>
            <a:pPr marL="161925" indent="-215900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Simvastatin 40mg on 			X</a:t>
            </a:r>
          </a:p>
          <a:p>
            <a:pPr marL="161925" indent="-215900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Amlodipine 5mg od </a:t>
            </a:r>
          </a:p>
          <a:p>
            <a:pPr marL="161925" indent="-215900"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GB" altLang="en-US" b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Omeprazole 20mg od </a:t>
            </a:r>
            <a:r>
              <a:rPr lang="en-GB" altLang="en-US" b="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D48D89B-7B59-41F6-853F-38FE9DD4D034}" type="slidenum">
              <a:rPr lang="en-US" altLang="en-US">
                <a:solidFill>
                  <a:srgbClr val="FFFFFF"/>
                </a:solidFill>
                <a:latin typeface="Verdana" pitchFamily="34" charset="0"/>
              </a:rPr>
              <a:pPr/>
              <a:t>5</a:t>
            </a:fld>
            <a:endParaRPr lang="en-US" altLang="en-US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Evidence base?</a:t>
            </a:r>
            <a:br>
              <a:rPr lang="en-GB" altLang="en-US" sz="2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en-US" sz="2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en-US" sz="2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1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Managing comorbidities in oncology: A multisite randomized controlled trial of continuing versus discontinuing statins in the setting of life-limiting illness.</a:t>
            </a:r>
            <a:br>
              <a:rPr lang="en-GB" altLang="en-US" sz="18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1800" b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Abernathy et al, J Clin Onc 2014</a:t>
            </a:r>
            <a:br>
              <a:rPr lang="en-GB" altLang="en-US" sz="1800" b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1800" b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en-US" sz="1800" b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difference in 60 day mortality</a:t>
            </a:r>
            <a:br>
              <a:rPr lang="en-GB" altLang="en-US" sz="2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en-US" sz="2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median survival slightly longer in non-statin group</a:t>
            </a:r>
            <a:br>
              <a:rPr lang="en-GB" altLang="en-US" sz="2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en-US" sz="2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improved QOL in non-statin group</a:t>
            </a:r>
            <a:br>
              <a:rPr lang="en-GB" altLang="en-US" sz="2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en-US" sz="2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cost savings</a:t>
            </a:r>
            <a:r>
              <a:rPr lang="en-GB" altLang="en-US" sz="2000" b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en-US" sz="2000" b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400" b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en-US" sz="2400" b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altLang="en-US" sz="2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en-US" sz="24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altLang="en-US" sz="2400" b="1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08796AF-9B04-4465-882A-12AB7A95DC8A}" type="slidenum">
              <a:rPr lang="en-US" altLang="en-US">
                <a:solidFill>
                  <a:srgbClr val="FFFFFF"/>
                </a:solidFill>
                <a:latin typeface="Verdana" pitchFamily="34" charset="0"/>
              </a:rPr>
              <a:pPr/>
              <a:t>6</a:t>
            </a:fld>
            <a:endParaRPr lang="en-US" altLang="en-US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Top 4 Hit List for Review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1331913"/>
            <a:ext cx="7959725" cy="439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7338" indent="-342900" eaLnBrk="1" hangingPunct="1">
              <a:spcBef>
                <a:spcPct val="0"/>
              </a:spcBef>
              <a:buSzTx/>
              <a:buFont typeface="Arial" charset="0"/>
              <a:buAutoNum type="arabicPeriod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Lipid-lowering drugs</a:t>
            </a:r>
          </a:p>
          <a:p>
            <a:pPr marL="287338" indent="-342900" eaLnBrk="1" hangingPunct="1">
              <a:spcBef>
                <a:spcPct val="0"/>
              </a:spcBef>
              <a:buSzTx/>
              <a:buFont typeface="Arial" charset="0"/>
              <a:buAutoNum type="arabicPeriod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Anti-hypertensives</a:t>
            </a:r>
          </a:p>
          <a:p>
            <a:pPr marL="287338" indent="-342900" eaLnBrk="1" hangingPunct="1">
              <a:spcBef>
                <a:spcPct val="0"/>
              </a:spcBef>
              <a:buSzTx/>
              <a:buFont typeface="Arial" charset="0"/>
              <a:buAutoNum type="arabicPeriod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Diabetic medication </a:t>
            </a:r>
          </a:p>
          <a:p>
            <a:pPr marL="287338" indent="-342900" eaLnBrk="1" hangingPunct="1">
              <a:spcBef>
                <a:spcPct val="0"/>
              </a:spcBef>
              <a:buSzTx/>
              <a:buFont typeface="Arial" charset="0"/>
              <a:buAutoNum type="arabicPeriod"/>
            </a:pP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Osteoporosis drugs</a:t>
            </a:r>
          </a:p>
          <a:p>
            <a:pPr marL="287338" indent="-342900" eaLnBrk="1" hangingPunct="1">
              <a:spcBef>
                <a:spcPct val="0"/>
              </a:spcBef>
              <a:buSzTx/>
              <a:buFont typeface="Arial" charset="0"/>
              <a:buAutoNum type="arabicPeriod"/>
            </a:pPr>
            <a:endParaRPr lang="en-GB" altLang="en-US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4B903C9-D2F5-4F76-90F0-2586B95E59D0}" type="slidenum">
              <a:rPr lang="en-US" altLang="en-US">
                <a:solidFill>
                  <a:srgbClr val="FFFFFF"/>
                </a:solidFill>
                <a:latin typeface="Verdana" pitchFamily="34" charset="0"/>
              </a:rPr>
              <a:pPr/>
              <a:t>7</a:t>
            </a:fld>
            <a:endParaRPr lang="en-US" altLang="en-US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229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1960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720725" y="1944688"/>
            <a:ext cx="7040563" cy="1247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Anticipatory prescribing</a:t>
            </a:r>
          </a:p>
        </p:txBody>
      </p:sp>
      <p:sp>
        <p:nvSpPr>
          <p:cNvPr id="13315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720725" y="3311525"/>
            <a:ext cx="5264150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Safely managing symptoms in the community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7575" y="6445250"/>
            <a:ext cx="606425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70348B-F133-4258-BC3C-D3763F3E8FCB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720725" y="360363"/>
            <a:ext cx="8074025" cy="43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Just in </a:t>
            </a:r>
            <a:r>
              <a:rPr lang="en-GB" altLang="en-US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Case</a:t>
            </a:r>
            <a:r>
              <a:rPr lang="en-GB" alt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 Drugs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0725" y="1331913"/>
            <a:ext cx="7959725" cy="4397375"/>
          </a:xfrm>
        </p:spPr>
        <p:txBody>
          <a:bodyPr/>
          <a:lstStyle/>
          <a:p>
            <a:pPr marL="231750" indent="-285750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Manage common end of life symptoms.</a:t>
            </a:r>
          </a:p>
          <a:p>
            <a:pPr marL="789750" lvl="3" indent="-285750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Ensure drugs and means to administer them available</a:t>
            </a:r>
          </a:p>
          <a:p>
            <a:pPr marL="231750" indent="-285750">
              <a:buFont typeface="Arial" pitchFamily="34" charset="0"/>
              <a:buChar char="•"/>
              <a:defRPr/>
            </a:pP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1750" indent="-285750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 ahead to avoid problems.</a:t>
            </a:r>
          </a:p>
          <a:p>
            <a:pPr marL="789750" lvl="3" indent="-285750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Give confidence to attending clinicians </a:t>
            </a:r>
          </a:p>
          <a:p>
            <a:pPr marL="231750" indent="-285750">
              <a:buFont typeface="Arial" pitchFamily="34" charset="0"/>
              <a:buChar char="•"/>
              <a:defRPr/>
            </a:pP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1750" indent="-285750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Gives seamless symptom management.</a:t>
            </a:r>
          </a:p>
          <a:p>
            <a:pPr marL="231750" indent="-285750">
              <a:buFont typeface="Arial" pitchFamily="34" charset="0"/>
              <a:buChar char="•"/>
              <a:defRPr/>
            </a:pPr>
            <a:endParaRPr lang="en-GB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1750" indent="-285750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Buy some time to get syringe pump</a:t>
            </a:r>
            <a:endParaRPr lang="en-GB" sz="2800" dirty="0">
              <a:solidFill>
                <a:srgbClr val="00B0F0"/>
              </a:solidFill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77F801B-7D93-4CCC-AF89-E64A03A1179A}" type="slidenum">
              <a:rPr lang="en-US" altLang="en-US">
                <a:solidFill>
                  <a:srgbClr val="FFFFFF"/>
                </a:solidFill>
                <a:latin typeface="Verdana" pitchFamily="34" charset="0"/>
              </a:rPr>
              <a:pPr/>
              <a:t>9</a:t>
            </a:fld>
            <a:endParaRPr lang="en-US" altLang="en-US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</TotalTime>
  <Words>795</Words>
  <Application>Microsoft Office PowerPoint</Application>
  <PresentationFormat>On-screen Show (4:3)</PresentationFormat>
  <Paragraphs>225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Verdana</vt:lpstr>
      <vt:lpstr>Corporate PowerPoint template</vt:lpstr>
      <vt:lpstr>Anticipatory Prescribing and  Stopping Drugs at the End of Life 21st January 2020 </vt:lpstr>
      <vt:lpstr>Medication Review in the last year of life</vt:lpstr>
      <vt:lpstr>Case example</vt:lpstr>
      <vt:lpstr>Case example</vt:lpstr>
      <vt:lpstr>Medication Review </vt:lpstr>
      <vt:lpstr>Evidence base?   Managing comorbidities in oncology: A multisite randomized controlled trial of continuing versus discontinuing statins in the setting of life-limiting illness. Abernathy et al, J Clin Onc 2014  no difference in 60 day mortality  median survival slightly longer in non-statin group  improved QOL in non-statin group  cost savings   </vt:lpstr>
      <vt:lpstr>Top 4 Hit List for Review</vt:lpstr>
      <vt:lpstr>Anticipatory prescribing</vt:lpstr>
      <vt:lpstr>Just in Case Drugs</vt:lpstr>
      <vt:lpstr>Why Bother?</vt:lpstr>
      <vt:lpstr>What is the cost?</vt:lpstr>
      <vt:lpstr>Just in case drugs  Costs</vt:lpstr>
      <vt:lpstr>Just in Case Drugs(oxycodone)</vt:lpstr>
      <vt:lpstr>Anticipatory Prescribing Practical Tips</vt:lpstr>
      <vt:lpstr>Anticipatory prescribing Pain</vt:lpstr>
      <vt:lpstr>Anticipatory Prescribing Nausea</vt:lpstr>
      <vt:lpstr>Anticipatory prescribing Distress</vt:lpstr>
      <vt:lpstr>Anticipatory Prescribing Excess Secretions</vt:lpstr>
      <vt:lpstr>Care Homes</vt:lpstr>
      <vt:lpstr>Specific co-morbidities</vt:lpstr>
      <vt:lpstr>Epilepsy</vt:lpstr>
      <vt:lpstr>Parkinson’s Disease</vt:lpstr>
      <vt:lpstr>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Debbie Raven</dc:creator>
  <cp:lastModifiedBy>Joana Carmo - Senior Medical Education Co-Ordinator</cp:lastModifiedBy>
  <cp:revision>120</cp:revision>
  <cp:lastPrinted>2019-01-18T14:12:35Z</cp:lastPrinted>
  <dcterms:created xsi:type="dcterms:W3CDTF">2013-10-22T12:49:34Z</dcterms:created>
  <dcterms:modified xsi:type="dcterms:W3CDTF">2020-01-23T10:54:00Z</dcterms:modified>
</cp:coreProperties>
</file>