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Lst>
  <p:notesMasterIdLst>
    <p:notesMasterId r:id="rId17"/>
  </p:notesMasterIdLst>
  <p:sldIdLst>
    <p:sldId id="256" r:id="rId2"/>
    <p:sldId id="261" r:id="rId3"/>
    <p:sldId id="287" r:id="rId4"/>
    <p:sldId id="264" r:id="rId5"/>
    <p:sldId id="283" r:id="rId6"/>
    <p:sldId id="286" r:id="rId7"/>
    <p:sldId id="269" r:id="rId8"/>
    <p:sldId id="285" r:id="rId9"/>
    <p:sldId id="289" r:id="rId10"/>
    <p:sldId id="293" r:id="rId11"/>
    <p:sldId id="279" r:id="rId12"/>
    <p:sldId id="292" r:id="rId13"/>
    <p:sldId id="290" r:id="rId14"/>
    <p:sldId id="291" r:id="rId15"/>
    <p:sldId id="28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D8D8C"/>
    <a:srgbClr val="73B737"/>
    <a:srgbClr val="73B736"/>
    <a:srgbClr val="F4A500"/>
    <a:srgbClr val="54B5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1"/>
    <p:restoredTop sz="98291" autoAdjust="0"/>
  </p:normalViewPr>
  <p:slideViewPr>
    <p:cSldViewPr snapToGrid="0">
      <p:cViewPr varScale="1">
        <p:scale>
          <a:sx n="67" d="100"/>
          <a:sy n="67" d="100"/>
        </p:scale>
        <p:origin x="120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7E3E64-445D-FE43-B4D6-B6F0CC5E98C2}" type="datetimeFigureOut">
              <a:rPr lang="en-US" smtClean="0"/>
              <a:t>1/10/2020</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9A7673-EDDF-0942-8B60-7BF43BF6F35D}" type="slidenum">
              <a:rPr lang="en-US" smtClean="0"/>
              <a:t>‹#›</a:t>
            </a:fld>
            <a:endParaRPr lang="en-US" dirty="0"/>
          </a:p>
        </p:txBody>
      </p:sp>
    </p:spTree>
    <p:extLst>
      <p:ext uri="{BB962C8B-B14F-4D97-AF65-F5344CB8AC3E}">
        <p14:creationId xmlns:p14="http://schemas.microsoft.com/office/powerpoint/2010/main" val="10953507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gov.uk/after-a-death"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GB" dirty="0" smtClean="0"/>
              <a:t>Please get involved - your contribution makes it more interesting for everyone</a:t>
            </a:r>
          </a:p>
          <a:p>
            <a:pPr>
              <a:defRPr/>
            </a:pPr>
            <a:r>
              <a:rPr lang="en-GB" dirty="0" smtClean="0"/>
              <a:t>Every question is relevant</a:t>
            </a:r>
          </a:p>
          <a:p>
            <a:pPr>
              <a:defRPr/>
            </a:pPr>
            <a:r>
              <a:rPr lang="en-GB" dirty="0" smtClean="0"/>
              <a:t>If you don’t know, you won’t know if you don’t ask!</a:t>
            </a:r>
          </a:p>
          <a:p>
            <a:pPr>
              <a:defRPr/>
            </a:pPr>
            <a:r>
              <a:rPr lang="en-GB" dirty="0" smtClean="0"/>
              <a:t>Respect each other and the environment please</a:t>
            </a:r>
          </a:p>
          <a:p>
            <a:pPr>
              <a:defRPr/>
            </a:pPr>
            <a:r>
              <a:rPr lang="en-GB" dirty="0" smtClean="0"/>
              <a:t>Please turn phones off or to silent mode</a:t>
            </a:r>
          </a:p>
          <a:p>
            <a:endParaRPr lang="en-GB" dirty="0"/>
          </a:p>
        </p:txBody>
      </p:sp>
      <p:sp>
        <p:nvSpPr>
          <p:cNvPr id="4" name="Slide Number Placeholder 3"/>
          <p:cNvSpPr>
            <a:spLocks noGrp="1"/>
          </p:cNvSpPr>
          <p:nvPr>
            <p:ph type="sldNum" sz="quarter" idx="10"/>
          </p:nvPr>
        </p:nvSpPr>
        <p:spPr/>
        <p:txBody>
          <a:bodyPr/>
          <a:lstStyle/>
          <a:p>
            <a:fld id="{CE9A7673-EDDF-0942-8B60-7BF43BF6F35D}" type="slidenum">
              <a:rPr lang="en-US" smtClean="0"/>
              <a:t>1</a:t>
            </a:fld>
            <a:endParaRPr lang="en-US" dirty="0"/>
          </a:p>
        </p:txBody>
      </p:sp>
    </p:spTree>
    <p:extLst>
      <p:ext uri="{BB962C8B-B14F-4D97-AF65-F5344CB8AC3E}">
        <p14:creationId xmlns:p14="http://schemas.microsoft.com/office/powerpoint/2010/main" val="3488417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3"/>
              </a:rPr>
              <a:t>https://www.gov.uk/after-a-death</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‘Practical information you need when someone has died’</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‘Your guide to Bereavement’ (WAM Registration Service)</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Sue Ryder ‘What needs to be done after a loved one dies’</a:t>
            </a:r>
          </a:p>
          <a:p>
            <a:endParaRPr lang="en-US" dirty="0"/>
          </a:p>
        </p:txBody>
      </p:sp>
      <p:sp>
        <p:nvSpPr>
          <p:cNvPr id="4" name="Slide Number Placeholder 3"/>
          <p:cNvSpPr>
            <a:spLocks noGrp="1"/>
          </p:cNvSpPr>
          <p:nvPr>
            <p:ph type="sldNum" sz="quarter" idx="10"/>
          </p:nvPr>
        </p:nvSpPr>
        <p:spPr/>
        <p:txBody>
          <a:bodyPr/>
          <a:lstStyle/>
          <a:p>
            <a:fld id="{CE9A7673-EDDF-0942-8B60-7BF43BF6F35D}" type="slidenum">
              <a:rPr lang="en-US" smtClean="0"/>
              <a:t>14</a:t>
            </a:fld>
            <a:endParaRPr lang="en-US" dirty="0"/>
          </a:p>
        </p:txBody>
      </p:sp>
    </p:spTree>
    <p:extLst>
      <p:ext uri="{BB962C8B-B14F-4D97-AF65-F5344CB8AC3E}">
        <p14:creationId xmlns:p14="http://schemas.microsoft.com/office/powerpoint/2010/main" val="37180605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E9A7673-EDDF-0942-8B60-7BF43BF6F35D}" type="slidenum">
              <a:rPr lang="en-US" smtClean="0"/>
              <a:t>15</a:t>
            </a:fld>
            <a:endParaRPr lang="en-US" dirty="0"/>
          </a:p>
        </p:txBody>
      </p:sp>
    </p:spTree>
    <p:extLst>
      <p:ext uri="{BB962C8B-B14F-4D97-AF65-F5344CB8AC3E}">
        <p14:creationId xmlns:p14="http://schemas.microsoft.com/office/powerpoint/2010/main" val="15012847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E9A7673-EDDF-0942-8B60-7BF43BF6F35D}" type="slidenum">
              <a:rPr lang="en-US" smtClean="0"/>
              <a:t>2</a:t>
            </a:fld>
            <a:endParaRPr lang="en-US" dirty="0"/>
          </a:p>
        </p:txBody>
      </p:sp>
    </p:spTree>
    <p:extLst>
      <p:ext uri="{BB962C8B-B14F-4D97-AF65-F5344CB8AC3E}">
        <p14:creationId xmlns:p14="http://schemas.microsoft.com/office/powerpoint/2010/main" val="8081211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E9A7673-EDDF-0942-8B60-7BF43BF6F35D}" type="slidenum">
              <a:rPr lang="en-US" smtClean="0"/>
              <a:t>3</a:t>
            </a:fld>
            <a:endParaRPr lang="en-US" dirty="0"/>
          </a:p>
        </p:txBody>
      </p:sp>
    </p:spTree>
    <p:extLst>
      <p:ext uri="{BB962C8B-B14F-4D97-AF65-F5344CB8AC3E}">
        <p14:creationId xmlns:p14="http://schemas.microsoft.com/office/powerpoint/2010/main" val="20511532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defRPr/>
            </a:pPr>
            <a:endParaRPr lang="en-GB" altLang="en-US" sz="2000" b="1" dirty="0" smtClean="0">
              <a:solidFill>
                <a:srgbClr val="FF0000"/>
              </a:solidFill>
              <a:latin typeface="Verdana" pitchFamily="34" charset="0"/>
            </a:endParaRPr>
          </a:p>
          <a:p>
            <a:endParaRPr lang="en-GB" dirty="0"/>
          </a:p>
        </p:txBody>
      </p:sp>
      <p:sp>
        <p:nvSpPr>
          <p:cNvPr id="4" name="Slide Number Placeholder 3"/>
          <p:cNvSpPr>
            <a:spLocks noGrp="1"/>
          </p:cNvSpPr>
          <p:nvPr>
            <p:ph type="sldNum" sz="quarter" idx="10"/>
          </p:nvPr>
        </p:nvSpPr>
        <p:spPr/>
        <p:txBody>
          <a:bodyPr/>
          <a:lstStyle/>
          <a:p>
            <a:fld id="{CE9A7673-EDDF-0942-8B60-7BF43BF6F35D}" type="slidenum">
              <a:rPr lang="en-US" smtClean="0"/>
              <a:t>6</a:t>
            </a:fld>
            <a:endParaRPr lang="en-US" dirty="0"/>
          </a:p>
        </p:txBody>
      </p:sp>
    </p:spTree>
    <p:extLst>
      <p:ext uri="{BB962C8B-B14F-4D97-AF65-F5344CB8AC3E}">
        <p14:creationId xmlns:p14="http://schemas.microsoft.com/office/powerpoint/2010/main" val="1233289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E9A7673-EDDF-0942-8B60-7BF43BF6F35D}" type="slidenum">
              <a:rPr lang="en-US" smtClean="0"/>
              <a:t>7</a:t>
            </a:fld>
            <a:endParaRPr lang="en-US" dirty="0"/>
          </a:p>
        </p:txBody>
      </p:sp>
    </p:spTree>
    <p:extLst>
      <p:ext uri="{BB962C8B-B14F-4D97-AF65-F5344CB8AC3E}">
        <p14:creationId xmlns:p14="http://schemas.microsoft.com/office/powerpoint/2010/main" val="4920060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E9A7673-EDDF-0942-8B60-7BF43BF6F35D}" type="slidenum">
              <a:rPr lang="en-US" smtClean="0"/>
              <a:t>9</a:t>
            </a:fld>
            <a:endParaRPr lang="en-US" dirty="0"/>
          </a:p>
        </p:txBody>
      </p:sp>
    </p:spTree>
    <p:extLst>
      <p:ext uri="{BB962C8B-B14F-4D97-AF65-F5344CB8AC3E}">
        <p14:creationId xmlns:p14="http://schemas.microsoft.com/office/powerpoint/2010/main" val="4920060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E9A7673-EDDF-0942-8B60-7BF43BF6F35D}" type="slidenum">
              <a:rPr lang="en-US" smtClean="0"/>
              <a:t>10</a:t>
            </a:fld>
            <a:endParaRPr lang="en-US" dirty="0"/>
          </a:p>
        </p:txBody>
      </p:sp>
    </p:spTree>
    <p:extLst>
      <p:ext uri="{BB962C8B-B14F-4D97-AF65-F5344CB8AC3E}">
        <p14:creationId xmlns:p14="http://schemas.microsoft.com/office/powerpoint/2010/main" val="39831420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E9A7673-EDDF-0942-8B60-7BF43BF6F35D}" type="slidenum">
              <a:rPr lang="en-US" smtClean="0"/>
              <a:t>12</a:t>
            </a:fld>
            <a:endParaRPr lang="en-US" dirty="0"/>
          </a:p>
        </p:txBody>
      </p:sp>
    </p:spTree>
    <p:extLst>
      <p:ext uri="{BB962C8B-B14F-4D97-AF65-F5344CB8AC3E}">
        <p14:creationId xmlns:p14="http://schemas.microsoft.com/office/powerpoint/2010/main" val="32018858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E9A7673-EDDF-0942-8B60-7BF43BF6F35D}" type="slidenum">
              <a:rPr lang="en-US" smtClean="0"/>
              <a:t>13</a:t>
            </a:fld>
            <a:endParaRPr lang="en-US" dirty="0"/>
          </a:p>
        </p:txBody>
      </p:sp>
    </p:spTree>
    <p:extLst>
      <p:ext uri="{BB962C8B-B14F-4D97-AF65-F5344CB8AC3E}">
        <p14:creationId xmlns:p14="http://schemas.microsoft.com/office/powerpoint/2010/main" val="4718392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Slide Number Placeholder 4"/>
          <p:cNvSpPr>
            <a:spLocks noGrp="1"/>
          </p:cNvSpPr>
          <p:nvPr>
            <p:ph type="sldNum" sz="quarter" idx="12"/>
          </p:nvPr>
        </p:nvSpPr>
        <p:spPr>
          <a:xfrm>
            <a:off x="6840000" y="360000"/>
            <a:ext cx="2133600" cy="365125"/>
          </a:xfrm>
          <a:prstGeom prst="rect">
            <a:avLst/>
          </a:prstGeom>
        </p:spPr>
        <p:txBody>
          <a:bodyPr/>
          <a:lstStyle>
            <a:lvl1pPr algn="r">
              <a:defRPr sz="1400">
                <a:solidFill>
                  <a:srgbClr val="8D8D8C"/>
                </a:solidFill>
              </a:defRPr>
            </a:lvl1pPr>
          </a:lstStyle>
          <a:p>
            <a:fld id="{519E630E-A553-4BBC-A986-B1C7C809A08F}" type="slidenum">
              <a:rPr lang="en-GB" smtClean="0"/>
              <a:pPr/>
              <a:t>‹#›</a:t>
            </a:fld>
            <a:endParaRPr lang="en-GB" dirty="0"/>
          </a:p>
        </p:txBody>
      </p:sp>
    </p:spTree>
    <p:extLst>
      <p:ext uri="{BB962C8B-B14F-4D97-AF65-F5344CB8AC3E}">
        <p14:creationId xmlns:p14="http://schemas.microsoft.com/office/powerpoint/2010/main" val="1605802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471565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theme" Target="../theme/theme1.xml"/><Relationship Id="rId7"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497247" y="6268578"/>
            <a:ext cx="441752" cy="471002"/>
          </a:xfrm>
          <a:prstGeom prst="rect">
            <a:avLst/>
          </a:prstGeom>
        </p:spPr>
      </p:pic>
      <p:grpSp>
        <p:nvGrpSpPr>
          <p:cNvPr id="8" name="Group 7"/>
          <p:cNvGrpSpPr/>
          <p:nvPr userDrawn="1"/>
        </p:nvGrpSpPr>
        <p:grpSpPr>
          <a:xfrm>
            <a:off x="4084952" y="6542807"/>
            <a:ext cx="4412295" cy="230832"/>
            <a:chOff x="2039305" y="6542807"/>
            <a:chExt cx="4412295" cy="230832"/>
          </a:xfrm>
        </p:grpSpPr>
        <p:sp>
          <p:nvSpPr>
            <p:cNvPr id="9" name="TextBox 8"/>
            <p:cNvSpPr txBox="1"/>
            <p:nvPr userDrawn="1"/>
          </p:nvSpPr>
          <p:spPr>
            <a:xfrm>
              <a:off x="2039305" y="6542807"/>
              <a:ext cx="4412295" cy="230832"/>
            </a:xfrm>
            <a:prstGeom prst="rect">
              <a:avLst/>
            </a:prstGeom>
            <a:noFill/>
          </p:spPr>
          <p:txBody>
            <a:bodyPr wrap="square" rtlCol="0">
              <a:spAutoFit/>
            </a:bodyPr>
            <a:lstStyle/>
            <a:p>
              <a:pPr algn="l"/>
              <a:r>
                <a:rPr lang="en-US" sz="900" b="1" i="0" dirty="0" smtClean="0">
                  <a:solidFill>
                    <a:srgbClr val="8D8D8C"/>
                  </a:solidFill>
                  <a:latin typeface="Calibri" charset="0"/>
                  <a:ea typeface="Calibri" charset="0"/>
                  <a:cs typeface="Calibri" charset="0"/>
                </a:rPr>
                <a:t>www.thameshospice.org.uk</a:t>
              </a:r>
              <a:r>
                <a:rPr lang="en-US" sz="900" b="1" dirty="0" smtClean="0">
                  <a:solidFill>
                    <a:srgbClr val="8D8D8C"/>
                  </a:solidFill>
                  <a:latin typeface="Calibri" charset="0"/>
                  <a:ea typeface="Calibri" charset="0"/>
                  <a:cs typeface="Calibri" charset="0"/>
                </a:rPr>
                <a:t>  |  01753 842121  |         </a:t>
              </a:r>
              <a:r>
                <a:rPr lang="en-US" sz="900" b="1" baseline="0" dirty="0" smtClean="0">
                  <a:solidFill>
                    <a:srgbClr val="8D8D8C"/>
                  </a:solidFill>
                  <a:latin typeface="Calibri" charset="0"/>
                  <a:ea typeface="Calibri" charset="0"/>
                  <a:cs typeface="Calibri" charset="0"/>
                </a:rPr>
                <a:t>                          </a:t>
              </a:r>
              <a:r>
                <a:rPr lang="en-US" sz="900" b="1" dirty="0" smtClean="0">
                  <a:solidFill>
                    <a:srgbClr val="8D8D8C"/>
                  </a:solidFill>
                  <a:latin typeface="Calibri" charset="0"/>
                  <a:ea typeface="Calibri" charset="0"/>
                  <a:cs typeface="Calibri" charset="0"/>
                </a:rPr>
                <a:t>|  </a:t>
              </a:r>
              <a:r>
                <a:rPr lang="en-US" sz="900" b="0" i="0" dirty="0" smtClean="0">
                  <a:solidFill>
                    <a:srgbClr val="8D8D8C"/>
                  </a:solidFill>
                  <a:latin typeface="Calibri" charset="0"/>
                  <a:ea typeface="Calibri" charset="0"/>
                  <a:cs typeface="Calibri" charset="0"/>
                </a:rPr>
                <a:t>Charity No.1108298</a:t>
              </a:r>
              <a:endParaRPr lang="en-US" sz="900" b="0" i="0" dirty="0">
                <a:solidFill>
                  <a:srgbClr val="8D8D8C"/>
                </a:solidFill>
                <a:latin typeface="Calibri" charset="0"/>
                <a:ea typeface="Calibri" charset="0"/>
                <a:cs typeface="Calibri" charset="0"/>
              </a:endParaRPr>
            </a:p>
          </p:txBody>
        </p:sp>
        <p:grpSp>
          <p:nvGrpSpPr>
            <p:cNvPr id="10" name="Group 9"/>
            <p:cNvGrpSpPr/>
            <p:nvPr userDrawn="1"/>
          </p:nvGrpSpPr>
          <p:grpSpPr>
            <a:xfrm>
              <a:off x="4506074" y="6595580"/>
              <a:ext cx="641373" cy="144000"/>
              <a:chOff x="4541514" y="6595580"/>
              <a:chExt cx="641373" cy="144000"/>
            </a:xfrm>
          </p:grpSpPr>
          <p:pic>
            <p:nvPicPr>
              <p:cNvPr id="11" name="Picture 10"/>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790201" y="6595580"/>
                <a:ext cx="144000" cy="144000"/>
              </a:xfrm>
              <a:prstGeom prst="rect">
                <a:avLst/>
              </a:prstGeom>
            </p:spPr>
          </p:pic>
          <p:pic>
            <p:nvPicPr>
              <p:cNvPr id="12" name="Picture 11"/>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4541514" y="6595580"/>
                <a:ext cx="144000" cy="144000"/>
              </a:xfrm>
              <a:prstGeom prst="rect">
                <a:avLst/>
              </a:prstGeom>
            </p:spPr>
          </p:pic>
          <p:pic>
            <p:nvPicPr>
              <p:cNvPr id="13" name="Picture 12"/>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5038887" y="6595580"/>
                <a:ext cx="144000" cy="144000"/>
              </a:xfrm>
              <a:prstGeom prst="rect">
                <a:avLst/>
              </a:prstGeom>
            </p:spPr>
          </p:pic>
        </p:grpSp>
      </p:grpSp>
      <p:pic>
        <p:nvPicPr>
          <p:cNvPr id="14" name="Picture 13"/>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304800" y="203200"/>
            <a:ext cx="3921896" cy="875676"/>
          </a:xfrm>
          <a:prstGeom prst="rect">
            <a:avLst/>
          </a:prstGeom>
        </p:spPr>
      </p:pic>
    </p:spTree>
    <p:extLst>
      <p:ext uri="{BB962C8B-B14F-4D97-AF65-F5344CB8AC3E}">
        <p14:creationId xmlns:p14="http://schemas.microsoft.com/office/powerpoint/2010/main" val="1673029642"/>
      </p:ext>
    </p:extLst>
  </p:cSld>
  <p:clrMap bg1="lt1" tx1="dk1" bg2="lt2" tx2="dk2" accent1="accent1" accent2="accent2" accent3="accent3" accent4="accent4" accent5="accent5" accent6="accent6" hlink="hlink" folHlink="folHlink"/>
  <p:sldLayoutIdLst>
    <p:sldLayoutId id="2147483669" r:id="rId1"/>
    <p:sldLayoutId id="2147483671"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www.reading.gov.uk/coroners"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6.jpeg"/></Relationships>
</file>

<file path=ppt/slides/_rels/slide14.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image" Target="../media/image17.jpg"/><Relationship Id="rId7" Type="http://schemas.openxmlformats.org/officeDocument/2006/relationships/image" Target="../media/image21.jpe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20.jpg"/><Relationship Id="rId5" Type="http://schemas.openxmlformats.org/officeDocument/2006/relationships/image" Target="../media/image19.jpeg"/><Relationship Id="rId4" Type="http://schemas.openxmlformats.org/officeDocument/2006/relationships/image" Target="../media/image18.jpeg"/><Relationship Id="rId9" Type="http://schemas.openxmlformats.org/officeDocument/2006/relationships/hyperlink" Target="https://www.gov.uk/after-a-death"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bma.org.uk/practical-support-at-work/gp-practices/service-provision/confirmation-and-certification-of-death"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038" y="18288"/>
            <a:ext cx="9144000" cy="6839712"/>
          </a:xfrm>
          <a:prstGeom prst="rect">
            <a:avLst/>
          </a:prstGeom>
        </p:spPr>
      </p:pic>
      <p:sp>
        <p:nvSpPr>
          <p:cNvPr id="5" name="Content Placeholder 2"/>
          <p:cNvSpPr txBox="1">
            <a:spLocks/>
          </p:cNvSpPr>
          <p:nvPr/>
        </p:nvSpPr>
        <p:spPr>
          <a:xfrm>
            <a:off x="1014969" y="2746571"/>
            <a:ext cx="7061985" cy="911029"/>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GB" altLang="en-US" sz="5400" b="1" dirty="0" smtClean="0">
                <a:solidFill>
                  <a:srgbClr val="92D050"/>
                </a:solidFill>
                <a:latin typeface="Verdana" pitchFamily="34" charset="0"/>
                <a:ea typeface="Verdana" pitchFamily="34" charset="0"/>
                <a:cs typeface="Verdana" pitchFamily="34" charset="0"/>
              </a:rPr>
              <a:t>Care after Death</a:t>
            </a:r>
            <a:r>
              <a:rPr lang="en-GB" sz="5400" b="1" dirty="0" smtClean="0">
                <a:solidFill>
                  <a:srgbClr val="92D050"/>
                </a:solidFill>
              </a:rPr>
              <a:t> </a:t>
            </a:r>
          </a:p>
          <a:p>
            <a:endParaRPr lang="en-GB" altLang="en-US" sz="1600" dirty="0" smtClean="0">
              <a:solidFill>
                <a:srgbClr val="FF0000"/>
              </a:solidFill>
              <a:latin typeface="Verdana" pitchFamily="34" charset="0"/>
              <a:ea typeface="Verdana" pitchFamily="34" charset="0"/>
              <a:cs typeface="Verdana" pitchFamily="34" charset="0"/>
            </a:endParaRPr>
          </a:p>
          <a:p>
            <a:endParaRPr lang="en-GB" altLang="en-US" sz="1600" dirty="0" smtClean="0">
              <a:solidFill>
                <a:srgbClr val="FF0000"/>
              </a:solidFill>
              <a:latin typeface="Verdana" pitchFamily="34" charset="0"/>
              <a:ea typeface="Verdana" pitchFamily="34" charset="0"/>
              <a:cs typeface="Verdana" pitchFamily="34" charset="0"/>
            </a:endParaRPr>
          </a:p>
          <a:p>
            <a:r>
              <a:rPr lang="en-GB" altLang="en-US" sz="2400" b="1" dirty="0" smtClean="0">
                <a:solidFill>
                  <a:srgbClr val="92D050"/>
                </a:solidFill>
                <a:latin typeface="Verdana" pitchFamily="34" charset="0"/>
                <a:ea typeface="Verdana" pitchFamily="34" charset="0"/>
                <a:cs typeface="Verdana" pitchFamily="34" charset="0"/>
              </a:rPr>
              <a:t>21</a:t>
            </a:r>
            <a:r>
              <a:rPr lang="en-GB" altLang="en-US" sz="2400" b="1" baseline="30000" dirty="0" smtClean="0">
                <a:solidFill>
                  <a:srgbClr val="92D050"/>
                </a:solidFill>
                <a:latin typeface="Verdana" pitchFamily="34" charset="0"/>
                <a:ea typeface="Verdana" pitchFamily="34" charset="0"/>
                <a:cs typeface="Verdana" pitchFamily="34" charset="0"/>
              </a:rPr>
              <a:t>st</a:t>
            </a:r>
            <a:r>
              <a:rPr lang="en-GB" altLang="en-US" sz="2400" b="1" dirty="0" smtClean="0">
                <a:solidFill>
                  <a:srgbClr val="92D050"/>
                </a:solidFill>
                <a:latin typeface="Verdana" pitchFamily="34" charset="0"/>
                <a:ea typeface="Verdana" pitchFamily="34" charset="0"/>
                <a:cs typeface="Verdana" pitchFamily="34" charset="0"/>
              </a:rPr>
              <a:t>  </a:t>
            </a:r>
            <a:r>
              <a:rPr lang="en-GB" altLang="en-US" sz="2400" b="1" dirty="0" smtClean="0">
                <a:solidFill>
                  <a:srgbClr val="92D050"/>
                </a:solidFill>
                <a:latin typeface="Verdana" pitchFamily="34" charset="0"/>
                <a:ea typeface="Verdana" pitchFamily="34" charset="0"/>
                <a:cs typeface="Verdana" pitchFamily="34" charset="0"/>
              </a:rPr>
              <a:t>January 2019</a:t>
            </a:r>
            <a:endParaRPr lang="en-GB" altLang="en-US" sz="2400" b="1" dirty="0">
              <a:solidFill>
                <a:srgbClr val="92D050"/>
              </a:solidFill>
              <a:latin typeface="Verdana" pitchFamily="34" charset="0"/>
              <a:ea typeface="Verdana" pitchFamily="34" charset="0"/>
              <a:cs typeface="Verdana" pitchFamily="34" charset="0"/>
            </a:endParaRPr>
          </a:p>
          <a:p>
            <a:endParaRPr lang="en-GB" sz="1600" dirty="0" smtClean="0">
              <a:solidFill>
                <a:srgbClr val="8D8D8C"/>
              </a:solidFill>
            </a:endParaRPr>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497247" y="6268578"/>
            <a:ext cx="441752" cy="471002"/>
          </a:xfrm>
          <a:prstGeom prst="rect">
            <a:avLst/>
          </a:prstGeom>
        </p:spPr>
      </p:pic>
      <p:grpSp>
        <p:nvGrpSpPr>
          <p:cNvPr id="6" name="Group 5"/>
          <p:cNvGrpSpPr/>
          <p:nvPr/>
        </p:nvGrpSpPr>
        <p:grpSpPr>
          <a:xfrm>
            <a:off x="4084952" y="6542807"/>
            <a:ext cx="4412295" cy="230832"/>
            <a:chOff x="2039305" y="6542807"/>
            <a:chExt cx="4412295" cy="230832"/>
          </a:xfrm>
        </p:grpSpPr>
        <p:sp>
          <p:nvSpPr>
            <p:cNvPr id="7" name="TextBox 6"/>
            <p:cNvSpPr txBox="1"/>
            <p:nvPr userDrawn="1"/>
          </p:nvSpPr>
          <p:spPr>
            <a:xfrm>
              <a:off x="2039305" y="6542807"/>
              <a:ext cx="4412295" cy="230832"/>
            </a:xfrm>
            <a:prstGeom prst="rect">
              <a:avLst/>
            </a:prstGeom>
            <a:noFill/>
          </p:spPr>
          <p:txBody>
            <a:bodyPr wrap="square" rtlCol="0">
              <a:spAutoFit/>
            </a:bodyPr>
            <a:lstStyle/>
            <a:p>
              <a:pPr algn="l"/>
              <a:r>
                <a:rPr lang="en-US" sz="900" b="1" i="0" dirty="0" smtClean="0">
                  <a:solidFill>
                    <a:srgbClr val="8D8D8C"/>
                  </a:solidFill>
                  <a:latin typeface="Calibri" charset="0"/>
                  <a:ea typeface="Calibri" charset="0"/>
                  <a:cs typeface="Calibri" charset="0"/>
                </a:rPr>
                <a:t>www.thameshospice.org.uk</a:t>
              </a:r>
              <a:r>
                <a:rPr lang="en-US" sz="900" b="1" dirty="0" smtClean="0">
                  <a:solidFill>
                    <a:srgbClr val="8D8D8C"/>
                  </a:solidFill>
                  <a:latin typeface="Calibri" charset="0"/>
                  <a:ea typeface="Calibri" charset="0"/>
                  <a:cs typeface="Calibri" charset="0"/>
                </a:rPr>
                <a:t>  |  01753 842121  |         </a:t>
              </a:r>
              <a:r>
                <a:rPr lang="en-US" sz="900" b="1" baseline="0" dirty="0" smtClean="0">
                  <a:solidFill>
                    <a:srgbClr val="8D8D8C"/>
                  </a:solidFill>
                  <a:latin typeface="Calibri" charset="0"/>
                  <a:ea typeface="Calibri" charset="0"/>
                  <a:cs typeface="Calibri" charset="0"/>
                </a:rPr>
                <a:t>                          </a:t>
              </a:r>
              <a:r>
                <a:rPr lang="en-US" sz="900" b="1" dirty="0" smtClean="0">
                  <a:solidFill>
                    <a:srgbClr val="8D8D8C"/>
                  </a:solidFill>
                  <a:latin typeface="Calibri" charset="0"/>
                  <a:ea typeface="Calibri" charset="0"/>
                  <a:cs typeface="Calibri" charset="0"/>
                </a:rPr>
                <a:t>|  </a:t>
              </a:r>
              <a:r>
                <a:rPr lang="en-US" sz="900" b="0" i="0" dirty="0" smtClean="0">
                  <a:solidFill>
                    <a:srgbClr val="8D8D8C"/>
                  </a:solidFill>
                  <a:latin typeface="Calibri" charset="0"/>
                  <a:ea typeface="Calibri" charset="0"/>
                  <a:cs typeface="Calibri" charset="0"/>
                </a:rPr>
                <a:t>Charity No.1108298</a:t>
              </a:r>
              <a:endParaRPr lang="en-US" sz="900" b="0" i="0" dirty="0">
                <a:solidFill>
                  <a:srgbClr val="8D8D8C"/>
                </a:solidFill>
                <a:latin typeface="Calibri" charset="0"/>
                <a:ea typeface="Calibri" charset="0"/>
                <a:cs typeface="Calibri" charset="0"/>
              </a:endParaRPr>
            </a:p>
          </p:txBody>
        </p:sp>
        <p:grpSp>
          <p:nvGrpSpPr>
            <p:cNvPr id="8" name="Group 7"/>
            <p:cNvGrpSpPr/>
            <p:nvPr userDrawn="1"/>
          </p:nvGrpSpPr>
          <p:grpSpPr>
            <a:xfrm>
              <a:off x="4506074" y="6595580"/>
              <a:ext cx="641373" cy="144000"/>
              <a:chOff x="4541514" y="6595580"/>
              <a:chExt cx="641373" cy="144000"/>
            </a:xfrm>
          </p:grpSpPr>
          <p:pic>
            <p:nvPicPr>
              <p:cNvPr id="9" name="Picture 8"/>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790201" y="6595580"/>
                <a:ext cx="144000" cy="144000"/>
              </a:xfrm>
              <a:prstGeom prst="rect">
                <a:avLst/>
              </a:prstGeom>
            </p:spPr>
          </p:pic>
          <p:pic>
            <p:nvPicPr>
              <p:cNvPr id="10" name="Picture 9"/>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4541514" y="6595580"/>
                <a:ext cx="144000" cy="144000"/>
              </a:xfrm>
              <a:prstGeom prst="rect">
                <a:avLst/>
              </a:prstGeom>
            </p:spPr>
          </p:pic>
          <p:pic>
            <p:nvPicPr>
              <p:cNvPr id="11" name="Picture 10"/>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5038887" y="6595580"/>
                <a:ext cx="144000" cy="144000"/>
              </a:xfrm>
              <a:prstGeom prst="rect">
                <a:avLst/>
              </a:prstGeom>
            </p:spPr>
          </p:pic>
        </p:grpSp>
      </p:grpSp>
    </p:spTree>
    <p:extLst>
      <p:ext uri="{BB962C8B-B14F-4D97-AF65-F5344CB8AC3E}">
        <p14:creationId xmlns:p14="http://schemas.microsoft.com/office/powerpoint/2010/main" val="24081063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19E630E-A553-4BBC-A986-B1C7C809A08F}" type="slidenum">
              <a:rPr lang="en-GB" smtClean="0"/>
              <a:pPr/>
              <a:t>10</a:t>
            </a:fld>
            <a:endParaRPr lang="en-GB" dirty="0"/>
          </a:p>
        </p:txBody>
      </p:sp>
      <p:sp>
        <p:nvSpPr>
          <p:cNvPr id="3" name="Title Placeholder 1"/>
          <p:cNvSpPr txBox="1">
            <a:spLocks/>
          </p:cNvSpPr>
          <p:nvPr/>
        </p:nvSpPr>
        <p:spPr>
          <a:xfrm>
            <a:off x="270086" y="856773"/>
            <a:ext cx="8703514" cy="748938"/>
          </a:xfrm>
          <a:prstGeom prst="rect">
            <a:avLst/>
          </a:prstGeom>
          <a:effectLst/>
        </p:spPr>
        <p:txBody>
          <a:bodyPr vert="horz" lIns="91440" tIns="45720" rIns="91440" bIns="45720" rtlCol="0" anchor="ctr">
            <a:noAutofit/>
          </a:bodyPr>
          <a:lstStyle>
            <a:lvl1pPr algn="r" defTabSz="685800" rtl="0" eaLnBrk="1" latinLnBrk="0" hangingPunct="1">
              <a:lnSpc>
                <a:spcPts val="4000"/>
              </a:lnSpc>
              <a:spcBef>
                <a:spcPct val="0"/>
              </a:spcBef>
              <a:buNone/>
              <a:defRPr sz="4400" b="1" kern="1200">
                <a:solidFill>
                  <a:schemeClr val="tx1"/>
                </a:solidFill>
                <a:latin typeface="+mn-lt"/>
                <a:ea typeface="+mj-ea"/>
                <a:cs typeface="+mj-cs"/>
              </a:defRPr>
            </a:lvl1pPr>
          </a:lstStyle>
          <a:p>
            <a:pPr algn="ctr"/>
            <a:r>
              <a:rPr lang="en-GB" sz="2800" b="0" dirty="0" smtClean="0">
                <a:solidFill>
                  <a:srgbClr val="FF0000"/>
                </a:solidFill>
              </a:rPr>
              <a:t>WHEN TO REPORT TO A CORONER</a:t>
            </a:r>
            <a:endParaRPr lang="en-GB" sz="2800" b="0" dirty="0">
              <a:solidFill>
                <a:srgbClr val="FF0000"/>
              </a:solidFill>
            </a:endParaRPr>
          </a:p>
        </p:txBody>
      </p:sp>
      <p:sp>
        <p:nvSpPr>
          <p:cNvPr id="4" name="Text Placeholder 2"/>
          <p:cNvSpPr txBox="1">
            <a:spLocks/>
          </p:cNvSpPr>
          <p:nvPr/>
        </p:nvSpPr>
        <p:spPr>
          <a:xfrm>
            <a:off x="705394" y="1605710"/>
            <a:ext cx="7458892" cy="4926487"/>
          </a:xfrm>
          <a:prstGeom prst="rect">
            <a:avLst/>
          </a:prstGeom>
          <a:effectLst/>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nSpc>
                <a:spcPct val="120000"/>
              </a:lnSpc>
            </a:pPr>
            <a:r>
              <a:rPr lang="en-GB" sz="1400" dirty="0" smtClean="0"/>
              <a:t>poisoning</a:t>
            </a:r>
            <a:r>
              <a:rPr lang="en-GB" sz="1400" dirty="0"/>
              <a:t>, or exposure to / contact with a toxic substance; </a:t>
            </a:r>
          </a:p>
          <a:p>
            <a:pPr>
              <a:lnSpc>
                <a:spcPct val="120000"/>
              </a:lnSpc>
            </a:pPr>
            <a:r>
              <a:rPr lang="en-GB" sz="1400" dirty="0"/>
              <a:t>the use of a medicinal product, controlled drug or psychoactive substance; </a:t>
            </a:r>
          </a:p>
          <a:p>
            <a:pPr>
              <a:lnSpc>
                <a:spcPct val="120000"/>
              </a:lnSpc>
            </a:pPr>
            <a:r>
              <a:rPr lang="en-GB" sz="1400" dirty="0"/>
              <a:t>Violence, trauma or injury; </a:t>
            </a:r>
          </a:p>
          <a:p>
            <a:pPr>
              <a:lnSpc>
                <a:spcPct val="120000"/>
              </a:lnSpc>
            </a:pPr>
            <a:r>
              <a:rPr lang="en-GB" sz="1400" dirty="0"/>
              <a:t>self-harm or neglect, including self-neglect; </a:t>
            </a:r>
          </a:p>
          <a:p>
            <a:pPr>
              <a:lnSpc>
                <a:spcPct val="120000"/>
              </a:lnSpc>
            </a:pPr>
            <a:r>
              <a:rPr lang="en-GB" sz="1400" dirty="0"/>
              <a:t>the person undergoing a treatment or procedure of a medical or similar nature</a:t>
            </a:r>
          </a:p>
          <a:p>
            <a:pPr>
              <a:lnSpc>
                <a:spcPct val="120000"/>
              </a:lnSpc>
            </a:pPr>
            <a:r>
              <a:rPr lang="en-GB" sz="1400" dirty="0"/>
              <a:t>an injury or disease attributable to any employment held by the person during the person’s lifetime; </a:t>
            </a:r>
          </a:p>
          <a:p>
            <a:pPr>
              <a:lnSpc>
                <a:spcPct val="120000"/>
              </a:lnSpc>
            </a:pPr>
            <a:r>
              <a:rPr lang="en-GB" sz="1400" dirty="0"/>
              <a:t>any other ‘unnatural’ death </a:t>
            </a:r>
          </a:p>
          <a:p>
            <a:pPr>
              <a:lnSpc>
                <a:spcPct val="120000"/>
              </a:lnSpc>
            </a:pPr>
            <a:r>
              <a:rPr lang="en-GB" sz="1400" dirty="0"/>
              <a:t> the cause of death is unknown; </a:t>
            </a:r>
          </a:p>
          <a:p>
            <a:pPr>
              <a:lnSpc>
                <a:spcPct val="120000"/>
              </a:lnSpc>
            </a:pPr>
            <a:r>
              <a:rPr lang="en-GB" sz="1400" dirty="0"/>
              <a:t>the person died while in custody </a:t>
            </a:r>
          </a:p>
          <a:p>
            <a:pPr>
              <a:lnSpc>
                <a:spcPct val="120000"/>
              </a:lnSpc>
            </a:pPr>
            <a:r>
              <a:rPr lang="en-GB" sz="1400" dirty="0"/>
              <a:t>there is no attending medical practitioner </a:t>
            </a:r>
          </a:p>
          <a:p>
            <a:pPr>
              <a:lnSpc>
                <a:spcPct val="120000"/>
              </a:lnSpc>
            </a:pPr>
            <a:r>
              <a:rPr lang="en-GB" sz="1400" dirty="0"/>
              <a:t>the attending medical practitioner is not available within a reasonable time to sign the certificate of cause of death; </a:t>
            </a:r>
          </a:p>
          <a:p>
            <a:pPr>
              <a:lnSpc>
                <a:spcPct val="120000"/>
              </a:lnSpc>
            </a:pPr>
            <a:r>
              <a:rPr lang="en-GB" sz="1400" dirty="0"/>
              <a:t>the registered medical practitioner is unable to establish the identity of the deceased person</a:t>
            </a:r>
          </a:p>
        </p:txBody>
      </p:sp>
    </p:spTree>
    <p:extLst>
      <p:ext uri="{BB962C8B-B14F-4D97-AF65-F5344CB8AC3E}">
        <p14:creationId xmlns:p14="http://schemas.microsoft.com/office/powerpoint/2010/main" val="2445584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arn(inVertic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arn(inVertic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arn(inVertic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arn(inVertic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arn(inVertical)">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arn(inVertical)">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arn(inVertical)">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arn(inVertical)">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barn(inVertical)">
                                      <p:cBhvr>
                                        <p:cTn id="62"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prstGeom prst="rect">
            <a:avLst/>
          </a:prstGeom>
        </p:spPr>
        <p:txBody>
          <a:bodyPr/>
          <a:lstStyle/>
          <a:p>
            <a:fld id="{519E630E-A553-4BBC-A986-B1C7C809A08F}" type="slidenum">
              <a:rPr lang="en-GB" smtClean="0"/>
              <a:pPr/>
              <a:t>11</a:t>
            </a:fld>
            <a:endParaRPr lang="en-GB" dirty="0"/>
          </a:p>
        </p:txBody>
      </p:sp>
      <p:sp>
        <p:nvSpPr>
          <p:cNvPr id="3" name="Title Placeholder 1"/>
          <p:cNvSpPr txBox="1">
            <a:spLocks/>
          </p:cNvSpPr>
          <p:nvPr/>
        </p:nvSpPr>
        <p:spPr>
          <a:xfrm>
            <a:off x="495071" y="984070"/>
            <a:ext cx="8055807" cy="587828"/>
          </a:xfrm>
          <a:prstGeom prst="rect">
            <a:avLst/>
          </a:prstGeom>
          <a:effectLst/>
        </p:spPr>
        <p:txBody>
          <a:bodyPr vert="horz" lIns="91440" tIns="45720" rIns="91440" bIns="45720" rtlCol="0" anchor="ctr">
            <a:noAutofit/>
          </a:bodyPr>
          <a:lstStyle>
            <a:lvl1pPr algn="r" defTabSz="685800" rtl="0" eaLnBrk="1" latinLnBrk="0" hangingPunct="1">
              <a:lnSpc>
                <a:spcPts val="4000"/>
              </a:lnSpc>
              <a:spcBef>
                <a:spcPct val="0"/>
              </a:spcBef>
              <a:buNone/>
              <a:defRPr sz="4400" b="1" kern="1200">
                <a:solidFill>
                  <a:schemeClr val="tx1"/>
                </a:solidFill>
                <a:latin typeface="+mn-lt"/>
                <a:ea typeface="+mj-ea"/>
                <a:cs typeface="+mj-cs"/>
              </a:defRPr>
            </a:lvl1pPr>
          </a:lstStyle>
          <a:p>
            <a:pPr algn="ctr"/>
            <a:r>
              <a:rPr lang="en-GB" altLang="en-US" sz="2400" b="0" dirty="0" smtClean="0">
                <a:latin typeface="Verdana" pitchFamily="34" charset="0"/>
                <a:ea typeface="Verdana" pitchFamily="34" charset="0"/>
                <a:cs typeface="Verdana" pitchFamily="34" charset="0"/>
              </a:rPr>
              <a:t>SUSPICIOUS DEATH?</a:t>
            </a:r>
            <a:endParaRPr lang="en-US" sz="2400" b="0" dirty="0">
              <a:effectLst/>
            </a:endParaRPr>
          </a:p>
        </p:txBody>
      </p:sp>
      <p:sp>
        <p:nvSpPr>
          <p:cNvPr id="4" name="Text Placeholder 2"/>
          <p:cNvSpPr txBox="1">
            <a:spLocks/>
          </p:cNvSpPr>
          <p:nvPr/>
        </p:nvSpPr>
        <p:spPr>
          <a:xfrm>
            <a:off x="313509" y="1715589"/>
            <a:ext cx="8201955" cy="4484913"/>
          </a:xfrm>
          <a:prstGeom prst="rect">
            <a:avLst/>
          </a:prstGeom>
          <a:effectLst/>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defRPr/>
            </a:pPr>
            <a:endParaRPr lang="en-GB" dirty="0"/>
          </a:p>
          <a:p>
            <a:endParaRPr lang="en-US" dirty="0" smtClean="0">
              <a:solidFill>
                <a:srgbClr val="8D8D8C"/>
              </a:solidFill>
              <a:effectLst/>
            </a:endParaRPr>
          </a:p>
        </p:txBody>
      </p:sp>
      <p:sp>
        <p:nvSpPr>
          <p:cNvPr id="5" name="Rectangle 4"/>
          <p:cNvSpPr/>
          <p:nvPr/>
        </p:nvSpPr>
        <p:spPr>
          <a:xfrm>
            <a:off x="174171" y="1571898"/>
            <a:ext cx="6871063" cy="3785652"/>
          </a:xfrm>
          <a:prstGeom prst="rect">
            <a:avLst/>
          </a:prstGeom>
        </p:spPr>
        <p:txBody>
          <a:bodyPr wrap="square">
            <a:spAutoFit/>
          </a:bodyPr>
          <a:lstStyle/>
          <a:p>
            <a:pPr marL="231750" indent="-285750">
              <a:lnSpc>
                <a:spcPct val="150000"/>
              </a:lnSpc>
              <a:buFont typeface="Wingdings" panose="05000000000000000000" pitchFamily="2" charset="2"/>
              <a:buChar char="Ø"/>
              <a:defRPr/>
            </a:pPr>
            <a:r>
              <a:rPr lang="en-GB" sz="2000" dirty="0" smtClean="0">
                <a:latin typeface="Verdana" panose="020B0604030504040204" pitchFamily="34" charset="0"/>
                <a:ea typeface="Verdana" panose="020B0604030504040204" pitchFamily="34" charset="0"/>
                <a:cs typeface="Verdana" panose="020B0604030504040204" pitchFamily="34" charset="0"/>
              </a:rPr>
              <a:t>E.g.</a:t>
            </a:r>
          </a:p>
          <a:p>
            <a:pPr marL="688950" lvl="1" indent="-285750">
              <a:lnSpc>
                <a:spcPct val="150000"/>
              </a:lnSpc>
              <a:buFont typeface="Wingdings" panose="05000000000000000000" pitchFamily="2" charset="2"/>
              <a:buChar char="Ø"/>
              <a:defRPr/>
            </a:pPr>
            <a:r>
              <a:rPr lang="en-GB" sz="2000" dirty="0" smtClean="0">
                <a:latin typeface="Verdana" panose="020B0604030504040204" pitchFamily="34" charset="0"/>
                <a:ea typeface="Verdana" panose="020B0604030504040204" pitchFamily="34" charset="0"/>
                <a:cs typeface="Verdana" panose="020B0604030504040204" pitchFamily="34" charset="0"/>
              </a:rPr>
              <a:t>Complaint </a:t>
            </a:r>
            <a:r>
              <a:rPr lang="en-GB" sz="2000" dirty="0">
                <a:latin typeface="Verdana" panose="020B0604030504040204" pitchFamily="34" charset="0"/>
                <a:ea typeface="Verdana" panose="020B0604030504040204" pitchFamily="34" charset="0"/>
                <a:cs typeface="Verdana" panose="020B0604030504040204" pitchFamily="34" charset="0"/>
              </a:rPr>
              <a:t>about care</a:t>
            </a:r>
          </a:p>
          <a:p>
            <a:pPr marL="688950" lvl="1" indent="-285750">
              <a:lnSpc>
                <a:spcPct val="150000"/>
              </a:lnSpc>
              <a:buFont typeface="Wingdings" panose="05000000000000000000" pitchFamily="2" charset="2"/>
              <a:buChar char="Ø"/>
              <a:defRPr/>
            </a:pPr>
            <a:r>
              <a:rPr lang="en-GB" sz="2000" dirty="0">
                <a:latin typeface="Verdana" panose="020B0604030504040204" pitchFamily="34" charset="0"/>
                <a:ea typeface="Verdana" panose="020B0604030504040204" pitchFamily="34" charset="0"/>
                <a:cs typeface="Verdana" panose="020B0604030504040204" pitchFamily="34" charset="0"/>
              </a:rPr>
              <a:t>Circumstances surrounding the death</a:t>
            </a:r>
          </a:p>
          <a:p>
            <a:pPr marL="688950" lvl="1" indent="-285750">
              <a:lnSpc>
                <a:spcPct val="150000"/>
              </a:lnSpc>
              <a:buFont typeface="Wingdings" panose="05000000000000000000" pitchFamily="2" charset="2"/>
              <a:buChar char="Ø"/>
              <a:defRPr/>
            </a:pPr>
            <a:endParaRPr lang="en-GB" sz="2000" dirty="0">
              <a:solidFill>
                <a:srgbClr val="FF0000"/>
              </a:solidFill>
              <a:latin typeface="Verdana" panose="020B0604030504040204" pitchFamily="34" charset="0"/>
              <a:ea typeface="Verdana" panose="020B0604030504040204" pitchFamily="34" charset="0"/>
              <a:cs typeface="Verdana" panose="020B0604030504040204" pitchFamily="34" charset="0"/>
            </a:endParaRPr>
          </a:p>
          <a:p>
            <a:pPr marL="231750" indent="-285750">
              <a:lnSpc>
                <a:spcPct val="150000"/>
              </a:lnSpc>
              <a:buFont typeface="Wingdings" panose="05000000000000000000" pitchFamily="2" charset="2"/>
              <a:buChar char="Ø"/>
              <a:defRPr/>
            </a:pPr>
            <a:r>
              <a:rPr lang="en-GB" sz="2000" dirty="0">
                <a:solidFill>
                  <a:srgbClr val="FF0000"/>
                </a:solidFill>
                <a:latin typeface="Verdana" panose="020B0604030504040204" pitchFamily="34" charset="0"/>
                <a:ea typeface="Verdana" panose="020B0604030504040204" pitchFamily="34" charset="0"/>
                <a:cs typeface="Verdana" panose="020B0604030504040204" pitchFamily="34" charset="0"/>
              </a:rPr>
              <a:t>Leave all I.V. cannulae &amp; lines in situ</a:t>
            </a:r>
          </a:p>
          <a:p>
            <a:pPr marL="231750" indent="-285750">
              <a:lnSpc>
                <a:spcPct val="150000"/>
              </a:lnSpc>
              <a:buFont typeface="Wingdings" panose="05000000000000000000" pitchFamily="2" charset="2"/>
              <a:buChar char="Ø"/>
              <a:defRPr/>
            </a:pPr>
            <a:r>
              <a:rPr lang="en-GB" sz="2000" dirty="0">
                <a:solidFill>
                  <a:srgbClr val="FF0000"/>
                </a:solidFill>
                <a:latin typeface="Verdana" panose="020B0604030504040204" pitchFamily="34" charset="0"/>
                <a:ea typeface="Verdana" panose="020B0604030504040204" pitchFamily="34" charset="0"/>
                <a:cs typeface="Verdana" panose="020B0604030504040204" pitchFamily="34" charset="0"/>
              </a:rPr>
              <a:t>Clamp I.V. infusions &amp; syringe drivers</a:t>
            </a:r>
          </a:p>
          <a:p>
            <a:pPr marL="231750" indent="-285750">
              <a:lnSpc>
                <a:spcPct val="150000"/>
              </a:lnSpc>
              <a:buFont typeface="Wingdings" panose="05000000000000000000" pitchFamily="2" charset="2"/>
              <a:buChar char="Ø"/>
              <a:defRPr/>
            </a:pPr>
            <a:r>
              <a:rPr lang="en-GB" sz="2000" dirty="0">
                <a:solidFill>
                  <a:srgbClr val="FF0000"/>
                </a:solidFill>
                <a:latin typeface="Verdana" panose="020B0604030504040204" pitchFamily="34" charset="0"/>
                <a:ea typeface="Verdana" panose="020B0604030504040204" pitchFamily="34" charset="0"/>
                <a:cs typeface="Verdana" panose="020B0604030504040204" pitchFamily="34" charset="0"/>
              </a:rPr>
              <a:t>Catheter &amp; contents</a:t>
            </a:r>
          </a:p>
          <a:p>
            <a:pPr marL="231750" indent="-285750">
              <a:lnSpc>
                <a:spcPct val="150000"/>
              </a:lnSpc>
              <a:buFont typeface="Wingdings" panose="05000000000000000000" pitchFamily="2" charset="2"/>
              <a:buChar char="Ø"/>
              <a:defRPr/>
            </a:pPr>
            <a:r>
              <a:rPr lang="en-GB" sz="2000" dirty="0">
                <a:solidFill>
                  <a:srgbClr val="FF0000"/>
                </a:solidFill>
                <a:latin typeface="Verdana" panose="020B0604030504040204" pitchFamily="34" charset="0"/>
                <a:ea typeface="Verdana" panose="020B0604030504040204" pitchFamily="34" charset="0"/>
                <a:cs typeface="Verdana" panose="020B0604030504040204" pitchFamily="34" charset="0"/>
              </a:rPr>
              <a:t>Do not wash the body or </a:t>
            </a:r>
            <a:r>
              <a:rPr lang="en-GB" sz="20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do any </a:t>
            </a:r>
            <a:r>
              <a:rPr lang="en-GB" sz="2000" dirty="0">
                <a:solidFill>
                  <a:srgbClr val="FF0000"/>
                </a:solidFill>
                <a:latin typeface="Verdana" panose="020B0604030504040204" pitchFamily="34" charset="0"/>
                <a:ea typeface="Verdana" panose="020B0604030504040204" pitchFamily="34" charset="0"/>
                <a:cs typeface="Verdana" panose="020B0604030504040204" pitchFamily="34" charset="0"/>
              </a:rPr>
              <a:t>mouth care</a:t>
            </a:r>
          </a:p>
        </p:txBody>
      </p:sp>
      <p:pic>
        <p:nvPicPr>
          <p:cNvPr id="7"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077892" y="1844300"/>
            <a:ext cx="2310708" cy="1687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227152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prstGeom prst="rect">
            <a:avLst/>
          </a:prstGeom>
        </p:spPr>
        <p:txBody>
          <a:bodyPr/>
          <a:lstStyle/>
          <a:p>
            <a:fld id="{519E630E-A553-4BBC-A986-B1C7C809A08F}" type="slidenum">
              <a:rPr lang="en-GB" smtClean="0"/>
              <a:pPr/>
              <a:t>12</a:t>
            </a:fld>
            <a:endParaRPr lang="en-GB" dirty="0"/>
          </a:p>
        </p:txBody>
      </p:sp>
      <p:sp>
        <p:nvSpPr>
          <p:cNvPr id="3" name="Title Placeholder 1"/>
          <p:cNvSpPr txBox="1">
            <a:spLocks/>
          </p:cNvSpPr>
          <p:nvPr/>
        </p:nvSpPr>
        <p:spPr>
          <a:xfrm>
            <a:off x="243841" y="894599"/>
            <a:ext cx="8703514" cy="748938"/>
          </a:xfrm>
          <a:prstGeom prst="rect">
            <a:avLst/>
          </a:prstGeom>
          <a:effectLst/>
        </p:spPr>
        <p:txBody>
          <a:bodyPr vert="horz" lIns="91440" tIns="45720" rIns="91440" bIns="45720" rtlCol="0" anchor="ctr">
            <a:noAutofit/>
          </a:bodyPr>
          <a:lstStyle>
            <a:lvl1pPr algn="r" defTabSz="685800" rtl="0" eaLnBrk="1" latinLnBrk="0" hangingPunct="1">
              <a:lnSpc>
                <a:spcPts val="4000"/>
              </a:lnSpc>
              <a:spcBef>
                <a:spcPct val="0"/>
              </a:spcBef>
              <a:buNone/>
              <a:defRPr sz="4400" b="1" kern="1200">
                <a:solidFill>
                  <a:schemeClr val="tx1"/>
                </a:solidFill>
                <a:latin typeface="+mn-lt"/>
                <a:ea typeface="+mj-ea"/>
                <a:cs typeface="+mj-cs"/>
              </a:defRPr>
            </a:lvl1pPr>
          </a:lstStyle>
          <a:p>
            <a:pPr algn="ctr"/>
            <a:r>
              <a:rPr lang="en-GB" sz="2800" b="0" dirty="0" smtClean="0">
                <a:solidFill>
                  <a:srgbClr val="FF0000"/>
                </a:solidFill>
              </a:rPr>
              <a:t>DEATHS REQUIRING POLICE ATTENDACNE</a:t>
            </a:r>
            <a:endParaRPr lang="en-GB" sz="2800" b="0" dirty="0">
              <a:solidFill>
                <a:srgbClr val="FF0000"/>
              </a:solidFill>
            </a:endParaRPr>
          </a:p>
        </p:txBody>
      </p:sp>
      <p:sp>
        <p:nvSpPr>
          <p:cNvPr id="4" name="Text Placeholder 2"/>
          <p:cNvSpPr txBox="1">
            <a:spLocks/>
          </p:cNvSpPr>
          <p:nvPr/>
        </p:nvSpPr>
        <p:spPr>
          <a:xfrm>
            <a:off x="718456" y="1815737"/>
            <a:ext cx="8228899" cy="4848110"/>
          </a:xfrm>
          <a:prstGeom prst="rect">
            <a:avLst/>
          </a:prstGeom>
          <a:effectLst/>
        </p:spPr>
        <p:txBody>
          <a:bodyPr vert="horz" lIns="91440" tIns="45720" rIns="91440" bIns="45720" rtlCol="0">
            <a:normAutofit fontScale="62500" lnSpcReduction="20000"/>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20000"/>
              </a:lnSpc>
              <a:buNone/>
            </a:pPr>
            <a:r>
              <a:rPr lang="en-GB" sz="2400" dirty="0" smtClean="0"/>
              <a:t>There situations are usually dealt with by paramedics.  If you are called to one of these situations, consider police attendance: </a:t>
            </a:r>
          </a:p>
          <a:p>
            <a:pPr>
              <a:lnSpc>
                <a:spcPct val="120000"/>
              </a:lnSpc>
            </a:pPr>
            <a:r>
              <a:rPr lang="en-GB" sz="2400" dirty="0" smtClean="0"/>
              <a:t>‘</a:t>
            </a:r>
            <a:r>
              <a:rPr lang="en-GB" sz="2400" dirty="0"/>
              <a:t>Suspicious Deaths’ and where criminality may be a factor.</a:t>
            </a:r>
          </a:p>
          <a:p>
            <a:pPr lvl="0"/>
            <a:r>
              <a:rPr lang="en-GB" sz="2400" dirty="0" smtClean="0"/>
              <a:t>violent </a:t>
            </a:r>
            <a:r>
              <a:rPr lang="en-GB" sz="2400" dirty="0"/>
              <a:t>and unnatural deaths due to accident or trauma.</a:t>
            </a:r>
          </a:p>
          <a:p>
            <a:pPr lvl="0"/>
            <a:r>
              <a:rPr lang="en-GB" sz="2400" dirty="0" smtClean="0"/>
              <a:t>Fatal </a:t>
            </a:r>
            <a:r>
              <a:rPr lang="en-GB" sz="2400" dirty="0"/>
              <a:t>accidents of all types (e.g. Road Traffic Incidents, works accidents, factory accidents etc.).</a:t>
            </a:r>
          </a:p>
          <a:p>
            <a:pPr lvl="0"/>
            <a:r>
              <a:rPr lang="en-GB" sz="2400" dirty="0"/>
              <a:t>Suicide.</a:t>
            </a:r>
          </a:p>
          <a:p>
            <a:pPr lvl="0"/>
            <a:r>
              <a:rPr lang="en-GB" sz="2400" dirty="0"/>
              <a:t>Death due to suspected drug abuse.</a:t>
            </a:r>
          </a:p>
          <a:p>
            <a:pPr lvl="0"/>
            <a:r>
              <a:rPr lang="en-GB" sz="2400" dirty="0" smtClean="0"/>
              <a:t>deaths </a:t>
            </a:r>
            <a:r>
              <a:rPr lang="en-GB" sz="2400" dirty="0"/>
              <a:t>where alcohol is a contributory factor (e.g. where a person sustained a head injury whilst intoxicated).</a:t>
            </a:r>
          </a:p>
          <a:p>
            <a:pPr lvl="0"/>
            <a:r>
              <a:rPr lang="en-GB" sz="2400" dirty="0" smtClean="0"/>
              <a:t>Persons </a:t>
            </a:r>
            <a:r>
              <a:rPr lang="en-GB" sz="2400" dirty="0"/>
              <a:t>found dead after forced entry into premises. Even if the death appears to be from natural causes.</a:t>
            </a:r>
          </a:p>
          <a:p>
            <a:pPr lvl="0"/>
            <a:r>
              <a:rPr lang="en-GB" sz="2400" dirty="0"/>
              <a:t>Person died in a public place.</a:t>
            </a:r>
          </a:p>
          <a:p>
            <a:pPr lvl="0"/>
            <a:r>
              <a:rPr lang="en-GB" sz="2400" dirty="0"/>
              <a:t>Any death in </a:t>
            </a:r>
            <a:r>
              <a:rPr lang="en-GB" sz="2400" dirty="0" smtClean="0"/>
              <a:t>hospital / care home </a:t>
            </a:r>
            <a:r>
              <a:rPr lang="en-GB" sz="2400" dirty="0"/>
              <a:t>where </a:t>
            </a:r>
            <a:r>
              <a:rPr lang="en-GB" sz="2400" dirty="0" smtClean="0"/>
              <a:t>there may be criminal </a:t>
            </a:r>
            <a:r>
              <a:rPr lang="en-GB" sz="2400" dirty="0"/>
              <a:t>neglect or malpractice.</a:t>
            </a:r>
          </a:p>
          <a:p>
            <a:pPr lvl="0"/>
            <a:r>
              <a:rPr lang="en-GB" sz="2400" dirty="0"/>
              <a:t>Deaths in private premises where the next of kin, family member, or other responsible adult will not take responsibility for the deceased </a:t>
            </a:r>
            <a:endParaRPr lang="en-GB" sz="2400" dirty="0" smtClean="0"/>
          </a:p>
          <a:p>
            <a:pPr lvl="1"/>
            <a:r>
              <a:rPr lang="en-GB" sz="2100" dirty="0" smtClean="0"/>
              <a:t>likely </a:t>
            </a:r>
            <a:r>
              <a:rPr lang="en-GB" sz="2100" dirty="0"/>
              <a:t>to occur where the ambulance service have attended but the person on scene is not willing to remain and police presence is required to ensure arrangements are made for the body to be </a:t>
            </a:r>
            <a:r>
              <a:rPr lang="en-GB" sz="2100" dirty="0" smtClean="0"/>
              <a:t>removed</a:t>
            </a:r>
            <a:endParaRPr lang="en-GB" sz="2100" dirty="0"/>
          </a:p>
          <a:p>
            <a:pPr lvl="0"/>
            <a:r>
              <a:rPr lang="en-GB" sz="2400" dirty="0"/>
              <a:t>Where body is found and the decomposition process has started.	</a:t>
            </a:r>
          </a:p>
          <a:p>
            <a:pPr lvl="0"/>
            <a:r>
              <a:rPr lang="en-GB" sz="2400" dirty="0"/>
              <a:t>Deaths where the person is not registered with a </a:t>
            </a:r>
            <a:r>
              <a:rPr lang="en-GB" sz="2400" dirty="0" smtClean="0"/>
              <a:t>(local) GP.</a:t>
            </a:r>
            <a:endParaRPr lang="en-US" dirty="0" smtClean="0">
              <a:solidFill>
                <a:srgbClr val="8D8D8C"/>
              </a:solidFill>
              <a:effectLst/>
            </a:endParaRPr>
          </a:p>
        </p:txBody>
      </p:sp>
    </p:spTree>
    <p:extLst>
      <p:ext uri="{BB962C8B-B14F-4D97-AF65-F5344CB8AC3E}">
        <p14:creationId xmlns:p14="http://schemas.microsoft.com/office/powerpoint/2010/main" val="2371260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barn(inVertical)">
                                      <p:cBhvr>
                                        <p:cTn id="15" dur="500"/>
                                        <p:tgtEl>
                                          <p:spTgt spid="4">
                                            <p:txEl>
                                              <p:pRg st="2" end="2"/>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barn(inVertical)">
                                      <p:cBhvr>
                                        <p:cTn id="18" dur="500"/>
                                        <p:tgtEl>
                                          <p:spTgt spid="4">
                                            <p:txEl>
                                              <p:pRg st="3" end="3"/>
                                            </p:txEl>
                                          </p:spTgt>
                                        </p:tgtEl>
                                      </p:cBhvr>
                                    </p:animEffect>
                                  </p:childTnLst>
                                </p:cTn>
                              </p:par>
                              <p:par>
                                <p:cTn id="19" presetID="16" presetClass="entr" presetSubtype="21" fill="hold" nodeType="with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Effect transition="in" filter="barn(inVertical)">
                                      <p:cBhvr>
                                        <p:cTn id="21" dur="500"/>
                                        <p:tgtEl>
                                          <p:spTgt spid="4">
                                            <p:txEl>
                                              <p:pRg st="4" end="4"/>
                                            </p:txEl>
                                          </p:spTgt>
                                        </p:tgtEl>
                                      </p:cBhvr>
                                    </p:animEffect>
                                  </p:childTnLst>
                                </p:cTn>
                              </p:par>
                              <p:par>
                                <p:cTn id="22" presetID="16" presetClass="entr" presetSubtype="21" fill="hold" nodeType="withEffect">
                                  <p:stCondLst>
                                    <p:cond delay="0"/>
                                  </p:stCondLst>
                                  <p:childTnLst>
                                    <p:set>
                                      <p:cBhvr>
                                        <p:cTn id="23" dur="1" fill="hold">
                                          <p:stCondLst>
                                            <p:cond delay="0"/>
                                          </p:stCondLst>
                                        </p:cTn>
                                        <p:tgtEl>
                                          <p:spTgt spid="4">
                                            <p:txEl>
                                              <p:pRg st="5" end="5"/>
                                            </p:txEl>
                                          </p:spTgt>
                                        </p:tgtEl>
                                        <p:attrNameLst>
                                          <p:attrName>style.visibility</p:attrName>
                                        </p:attrNameLst>
                                      </p:cBhvr>
                                      <p:to>
                                        <p:strVal val="visible"/>
                                      </p:to>
                                    </p:set>
                                    <p:animEffect transition="in" filter="barn(inVertical)">
                                      <p:cBhvr>
                                        <p:cTn id="24" dur="500"/>
                                        <p:tgtEl>
                                          <p:spTgt spid="4">
                                            <p:txEl>
                                              <p:pRg st="5" end="5"/>
                                            </p:txEl>
                                          </p:spTgt>
                                        </p:tgtEl>
                                      </p:cBhvr>
                                    </p:animEffect>
                                  </p:childTnLst>
                                </p:cTn>
                              </p:par>
                              <p:par>
                                <p:cTn id="25" presetID="16" presetClass="entr" presetSubtype="21" fill="hold" nodeType="with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Effect transition="in" filter="barn(inVertical)">
                                      <p:cBhvr>
                                        <p:cTn id="27" dur="500"/>
                                        <p:tgtEl>
                                          <p:spTgt spid="4">
                                            <p:txEl>
                                              <p:pRg st="6" end="6"/>
                                            </p:txEl>
                                          </p:spTgt>
                                        </p:tgtEl>
                                      </p:cBhvr>
                                    </p:animEffect>
                                  </p:childTnLst>
                                </p:cTn>
                              </p:par>
                              <p:par>
                                <p:cTn id="28" presetID="16" presetClass="entr" presetSubtype="21" fill="hold" nodeType="withEffect">
                                  <p:stCondLst>
                                    <p:cond delay="0"/>
                                  </p:stCondLst>
                                  <p:childTnLst>
                                    <p:set>
                                      <p:cBhvr>
                                        <p:cTn id="29" dur="1" fill="hold">
                                          <p:stCondLst>
                                            <p:cond delay="0"/>
                                          </p:stCondLst>
                                        </p:cTn>
                                        <p:tgtEl>
                                          <p:spTgt spid="4">
                                            <p:txEl>
                                              <p:pRg st="7" end="7"/>
                                            </p:txEl>
                                          </p:spTgt>
                                        </p:tgtEl>
                                        <p:attrNameLst>
                                          <p:attrName>style.visibility</p:attrName>
                                        </p:attrNameLst>
                                      </p:cBhvr>
                                      <p:to>
                                        <p:strVal val="visible"/>
                                      </p:to>
                                    </p:set>
                                    <p:animEffect transition="in" filter="barn(inVertical)">
                                      <p:cBhvr>
                                        <p:cTn id="30" dur="500"/>
                                        <p:tgtEl>
                                          <p:spTgt spid="4">
                                            <p:txEl>
                                              <p:pRg st="7" end="7"/>
                                            </p:txEl>
                                          </p:spTgt>
                                        </p:tgtEl>
                                      </p:cBhvr>
                                    </p:animEffect>
                                  </p:childTnLst>
                                </p:cTn>
                              </p:par>
                              <p:par>
                                <p:cTn id="31" presetID="16" presetClass="entr" presetSubtype="21" fill="hold" nodeType="withEffect">
                                  <p:stCondLst>
                                    <p:cond delay="0"/>
                                  </p:stCondLst>
                                  <p:childTnLst>
                                    <p:set>
                                      <p:cBhvr>
                                        <p:cTn id="32" dur="1" fill="hold">
                                          <p:stCondLst>
                                            <p:cond delay="0"/>
                                          </p:stCondLst>
                                        </p:cTn>
                                        <p:tgtEl>
                                          <p:spTgt spid="4">
                                            <p:txEl>
                                              <p:pRg st="8" end="8"/>
                                            </p:txEl>
                                          </p:spTgt>
                                        </p:tgtEl>
                                        <p:attrNameLst>
                                          <p:attrName>style.visibility</p:attrName>
                                        </p:attrNameLst>
                                      </p:cBhvr>
                                      <p:to>
                                        <p:strVal val="visible"/>
                                      </p:to>
                                    </p:set>
                                    <p:animEffect transition="in" filter="barn(inVertical)">
                                      <p:cBhvr>
                                        <p:cTn id="33" dur="500"/>
                                        <p:tgtEl>
                                          <p:spTgt spid="4">
                                            <p:txEl>
                                              <p:pRg st="8" end="8"/>
                                            </p:txEl>
                                          </p:spTgt>
                                        </p:tgtEl>
                                      </p:cBhvr>
                                    </p:animEffect>
                                  </p:childTnLst>
                                </p:cTn>
                              </p:par>
                              <p:par>
                                <p:cTn id="34" presetID="16" presetClass="entr" presetSubtype="21" fill="hold" nodeType="withEffect">
                                  <p:stCondLst>
                                    <p:cond delay="0"/>
                                  </p:stCondLst>
                                  <p:childTnLst>
                                    <p:set>
                                      <p:cBhvr>
                                        <p:cTn id="35" dur="1" fill="hold">
                                          <p:stCondLst>
                                            <p:cond delay="0"/>
                                          </p:stCondLst>
                                        </p:cTn>
                                        <p:tgtEl>
                                          <p:spTgt spid="4">
                                            <p:txEl>
                                              <p:pRg st="9" end="9"/>
                                            </p:txEl>
                                          </p:spTgt>
                                        </p:tgtEl>
                                        <p:attrNameLst>
                                          <p:attrName>style.visibility</p:attrName>
                                        </p:attrNameLst>
                                      </p:cBhvr>
                                      <p:to>
                                        <p:strVal val="visible"/>
                                      </p:to>
                                    </p:set>
                                    <p:animEffect transition="in" filter="barn(inVertical)">
                                      <p:cBhvr>
                                        <p:cTn id="36" dur="500"/>
                                        <p:tgtEl>
                                          <p:spTgt spid="4">
                                            <p:txEl>
                                              <p:pRg st="9" end="9"/>
                                            </p:txEl>
                                          </p:spTgt>
                                        </p:tgtEl>
                                      </p:cBhvr>
                                    </p:animEffect>
                                  </p:childTnLst>
                                </p:cTn>
                              </p:par>
                              <p:par>
                                <p:cTn id="37" presetID="16" presetClass="entr" presetSubtype="21" fill="hold" nodeType="withEffect">
                                  <p:stCondLst>
                                    <p:cond delay="0"/>
                                  </p:stCondLst>
                                  <p:childTnLst>
                                    <p:set>
                                      <p:cBhvr>
                                        <p:cTn id="38" dur="1" fill="hold">
                                          <p:stCondLst>
                                            <p:cond delay="0"/>
                                          </p:stCondLst>
                                        </p:cTn>
                                        <p:tgtEl>
                                          <p:spTgt spid="4">
                                            <p:txEl>
                                              <p:pRg st="10" end="10"/>
                                            </p:txEl>
                                          </p:spTgt>
                                        </p:tgtEl>
                                        <p:attrNameLst>
                                          <p:attrName>style.visibility</p:attrName>
                                        </p:attrNameLst>
                                      </p:cBhvr>
                                      <p:to>
                                        <p:strVal val="visible"/>
                                      </p:to>
                                    </p:set>
                                    <p:animEffect transition="in" filter="barn(inVertical)">
                                      <p:cBhvr>
                                        <p:cTn id="39" dur="500"/>
                                        <p:tgtEl>
                                          <p:spTgt spid="4">
                                            <p:txEl>
                                              <p:pRg st="10" end="10"/>
                                            </p:txEl>
                                          </p:spTgt>
                                        </p:tgtEl>
                                      </p:cBhvr>
                                    </p:animEffect>
                                  </p:childTnLst>
                                </p:cTn>
                              </p:par>
                              <p:par>
                                <p:cTn id="40" presetID="16" presetClass="entr" presetSubtype="21" fill="hold" nodeType="withEffect">
                                  <p:stCondLst>
                                    <p:cond delay="0"/>
                                  </p:stCondLst>
                                  <p:childTnLst>
                                    <p:set>
                                      <p:cBhvr>
                                        <p:cTn id="41" dur="1" fill="hold">
                                          <p:stCondLst>
                                            <p:cond delay="0"/>
                                          </p:stCondLst>
                                        </p:cTn>
                                        <p:tgtEl>
                                          <p:spTgt spid="4">
                                            <p:txEl>
                                              <p:pRg st="11" end="11"/>
                                            </p:txEl>
                                          </p:spTgt>
                                        </p:tgtEl>
                                        <p:attrNameLst>
                                          <p:attrName>style.visibility</p:attrName>
                                        </p:attrNameLst>
                                      </p:cBhvr>
                                      <p:to>
                                        <p:strVal val="visible"/>
                                      </p:to>
                                    </p:set>
                                    <p:animEffect transition="in" filter="barn(inVertical)">
                                      <p:cBhvr>
                                        <p:cTn id="42" dur="500"/>
                                        <p:tgtEl>
                                          <p:spTgt spid="4">
                                            <p:txEl>
                                              <p:pRg st="11" end="11"/>
                                            </p:txEl>
                                          </p:spTgt>
                                        </p:tgtEl>
                                      </p:cBhvr>
                                    </p:animEffect>
                                  </p:childTnLst>
                                </p:cTn>
                              </p:par>
                              <p:par>
                                <p:cTn id="43" presetID="16" presetClass="entr" presetSubtype="21" fill="hold" nodeType="withEffect">
                                  <p:stCondLst>
                                    <p:cond delay="0"/>
                                  </p:stCondLst>
                                  <p:childTnLst>
                                    <p:set>
                                      <p:cBhvr>
                                        <p:cTn id="44" dur="1" fill="hold">
                                          <p:stCondLst>
                                            <p:cond delay="0"/>
                                          </p:stCondLst>
                                        </p:cTn>
                                        <p:tgtEl>
                                          <p:spTgt spid="4">
                                            <p:txEl>
                                              <p:pRg st="12" end="12"/>
                                            </p:txEl>
                                          </p:spTgt>
                                        </p:tgtEl>
                                        <p:attrNameLst>
                                          <p:attrName>style.visibility</p:attrName>
                                        </p:attrNameLst>
                                      </p:cBhvr>
                                      <p:to>
                                        <p:strVal val="visible"/>
                                      </p:to>
                                    </p:set>
                                    <p:animEffect transition="in" filter="barn(inVertical)">
                                      <p:cBhvr>
                                        <p:cTn id="45" dur="500"/>
                                        <p:tgtEl>
                                          <p:spTgt spid="4">
                                            <p:txEl>
                                              <p:pRg st="12" end="12"/>
                                            </p:txEl>
                                          </p:spTgt>
                                        </p:tgtEl>
                                      </p:cBhvr>
                                    </p:animEffect>
                                  </p:childTnLst>
                                </p:cTn>
                              </p:par>
                              <p:par>
                                <p:cTn id="46" presetID="16" presetClass="entr" presetSubtype="21" fill="hold" nodeType="withEffect">
                                  <p:stCondLst>
                                    <p:cond delay="0"/>
                                  </p:stCondLst>
                                  <p:childTnLst>
                                    <p:set>
                                      <p:cBhvr>
                                        <p:cTn id="47" dur="1" fill="hold">
                                          <p:stCondLst>
                                            <p:cond delay="0"/>
                                          </p:stCondLst>
                                        </p:cTn>
                                        <p:tgtEl>
                                          <p:spTgt spid="4">
                                            <p:txEl>
                                              <p:pRg st="13" end="13"/>
                                            </p:txEl>
                                          </p:spTgt>
                                        </p:tgtEl>
                                        <p:attrNameLst>
                                          <p:attrName>style.visibility</p:attrName>
                                        </p:attrNameLst>
                                      </p:cBhvr>
                                      <p:to>
                                        <p:strVal val="visible"/>
                                      </p:to>
                                    </p:set>
                                    <p:animEffect transition="in" filter="barn(inVertical)">
                                      <p:cBhvr>
                                        <p:cTn id="48" dur="500"/>
                                        <p:tgtEl>
                                          <p:spTgt spid="4">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prstGeom prst="rect">
            <a:avLst/>
          </a:prstGeom>
        </p:spPr>
        <p:txBody>
          <a:bodyPr/>
          <a:lstStyle/>
          <a:p>
            <a:fld id="{519E630E-A553-4BBC-A986-B1C7C809A08F}" type="slidenum">
              <a:rPr lang="en-GB" smtClean="0"/>
              <a:pPr/>
              <a:t>13</a:t>
            </a:fld>
            <a:endParaRPr lang="en-GB" dirty="0"/>
          </a:p>
        </p:txBody>
      </p:sp>
      <p:sp>
        <p:nvSpPr>
          <p:cNvPr id="3" name="Title Placeholder 1"/>
          <p:cNvSpPr txBox="1">
            <a:spLocks/>
          </p:cNvSpPr>
          <p:nvPr/>
        </p:nvSpPr>
        <p:spPr>
          <a:xfrm>
            <a:off x="495071" y="992777"/>
            <a:ext cx="8055807" cy="653143"/>
          </a:xfrm>
          <a:prstGeom prst="rect">
            <a:avLst/>
          </a:prstGeom>
          <a:effectLst/>
        </p:spPr>
        <p:txBody>
          <a:bodyPr vert="horz" lIns="91440" tIns="45720" rIns="91440" bIns="45720" rtlCol="0" anchor="ctr">
            <a:noAutofit/>
          </a:bodyPr>
          <a:lstStyle>
            <a:lvl1pPr algn="r" defTabSz="685800" rtl="0" eaLnBrk="1" latinLnBrk="0" hangingPunct="1">
              <a:lnSpc>
                <a:spcPts val="4000"/>
              </a:lnSpc>
              <a:spcBef>
                <a:spcPct val="0"/>
              </a:spcBef>
              <a:buNone/>
              <a:defRPr sz="4400" b="1" kern="1200">
                <a:solidFill>
                  <a:schemeClr val="tx1"/>
                </a:solidFill>
                <a:latin typeface="+mn-lt"/>
                <a:ea typeface="+mj-ea"/>
                <a:cs typeface="+mj-cs"/>
              </a:defRPr>
            </a:lvl1pPr>
          </a:lstStyle>
          <a:p>
            <a:pPr algn="ctr"/>
            <a:r>
              <a:rPr lang="en-GB" altLang="en-US" sz="2800" b="0" dirty="0" smtClean="0">
                <a:latin typeface="Verdana" pitchFamily="34" charset="0"/>
                <a:ea typeface="Verdana" pitchFamily="34" charset="0"/>
                <a:cs typeface="Verdana" pitchFamily="34" charset="0"/>
              </a:rPr>
              <a:t>MESOTHELIOMA </a:t>
            </a:r>
            <a:r>
              <a:rPr lang="en-GB" altLang="en-US" sz="1100" b="0" dirty="0" smtClean="0">
                <a:latin typeface="Verdana" pitchFamily="34" charset="0"/>
                <a:ea typeface="Verdana" pitchFamily="34" charset="0"/>
                <a:cs typeface="Verdana" pitchFamily="34" charset="0"/>
              </a:rPr>
              <a:t>(TH POLICY)</a:t>
            </a:r>
            <a:endParaRPr lang="en-US" sz="1100" b="0" dirty="0">
              <a:effectLst/>
            </a:endParaRPr>
          </a:p>
        </p:txBody>
      </p:sp>
      <p:sp>
        <p:nvSpPr>
          <p:cNvPr id="4" name="Text Placeholder 2"/>
          <p:cNvSpPr txBox="1">
            <a:spLocks/>
          </p:cNvSpPr>
          <p:nvPr/>
        </p:nvSpPr>
        <p:spPr>
          <a:xfrm>
            <a:off x="418011" y="1733006"/>
            <a:ext cx="8097453" cy="4197531"/>
          </a:xfrm>
          <a:prstGeom prst="rect">
            <a:avLst/>
          </a:prstGeom>
          <a:effectLst/>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288900" indent="-342900">
              <a:buFont typeface="Courier New" panose="02070309020205020404" pitchFamily="49" charset="0"/>
              <a:buChar char="o"/>
              <a:defRPr/>
            </a:pPr>
            <a:r>
              <a:rPr lang="en-GB" dirty="0" smtClean="0"/>
              <a:t>Deaths from mesothelioma are considered ‘notifiable’ &amp; coroner</a:t>
            </a:r>
          </a:p>
          <a:p>
            <a:pPr marL="0" indent="0">
              <a:buNone/>
              <a:defRPr/>
            </a:pPr>
            <a:r>
              <a:rPr lang="en-GB" dirty="0"/>
              <a:t> </a:t>
            </a:r>
            <a:r>
              <a:rPr lang="en-GB" dirty="0" smtClean="0"/>
              <a:t>     needs to be informed</a:t>
            </a:r>
          </a:p>
          <a:p>
            <a:pPr>
              <a:buFont typeface="Courier New" panose="02070309020205020404" pitchFamily="49" charset="0"/>
              <a:buChar char="o"/>
              <a:defRPr/>
            </a:pPr>
            <a:r>
              <a:rPr lang="en-GB" dirty="0" smtClean="0"/>
              <a:t>   The doctor has overall responsibility for ensuring process is followed</a:t>
            </a:r>
          </a:p>
          <a:p>
            <a:pPr>
              <a:buFont typeface="Courier New" panose="02070309020205020404" pitchFamily="49" charset="0"/>
              <a:buChar char="o"/>
              <a:defRPr/>
            </a:pPr>
            <a:r>
              <a:rPr lang="en-GB" dirty="0"/>
              <a:t> </a:t>
            </a:r>
            <a:r>
              <a:rPr lang="en-GB" dirty="0" smtClean="0"/>
              <a:t>  A doctor or RN can verify the death</a:t>
            </a:r>
          </a:p>
          <a:p>
            <a:pPr>
              <a:buFont typeface="Courier New" panose="02070309020205020404" pitchFamily="49" charset="0"/>
              <a:buChar char="o"/>
              <a:defRPr/>
            </a:pPr>
            <a:r>
              <a:rPr lang="en-GB" dirty="0" smtClean="0"/>
              <a:t>   Dr. informs the local coroner via the online form found at</a:t>
            </a:r>
          </a:p>
          <a:p>
            <a:pPr marL="0" indent="0" algn="ctr">
              <a:buNone/>
              <a:defRPr/>
            </a:pPr>
            <a:r>
              <a:rPr lang="en-GB" sz="1600" dirty="0" smtClean="0">
                <a:hlinkClick r:id="rId3"/>
              </a:rPr>
              <a:t>http://www.reading.gov.uk/coroners</a:t>
            </a:r>
            <a:endParaRPr lang="en-GB" sz="1600" dirty="0" smtClean="0"/>
          </a:p>
          <a:p>
            <a:pPr>
              <a:buFont typeface="Courier New" panose="02070309020205020404" pitchFamily="49" charset="0"/>
              <a:buChar char="o"/>
              <a:defRPr/>
            </a:pPr>
            <a:r>
              <a:rPr lang="en-GB" dirty="0" smtClean="0"/>
              <a:t>  The police are no longer required to attend or be informed of an</a:t>
            </a:r>
          </a:p>
          <a:p>
            <a:pPr marL="0" indent="0">
              <a:buNone/>
              <a:defRPr/>
            </a:pPr>
            <a:r>
              <a:rPr lang="en-GB" dirty="0"/>
              <a:t> </a:t>
            </a:r>
            <a:r>
              <a:rPr lang="en-GB" dirty="0" smtClean="0"/>
              <a:t>    expected mesothelioma death</a:t>
            </a:r>
          </a:p>
          <a:p>
            <a:pPr>
              <a:buFont typeface="Courier New" panose="02070309020205020404" pitchFamily="49" charset="0"/>
              <a:buChar char="o"/>
              <a:defRPr/>
            </a:pPr>
            <a:r>
              <a:rPr lang="en-GB" dirty="0" smtClean="0"/>
              <a:t>  The person can be transferred to the family’s appointed FD</a:t>
            </a:r>
            <a:endParaRPr lang="en-GB" dirty="0"/>
          </a:p>
          <a:p>
            <a:pPr>
              <a:buFont typeface="Courier New" panose="02070309020205020404" pitchFamily="49" charset="0"/>
              <a:buChar char="o"/>
              <a:defRPr/>
            </a:pPr>
            <a:r>
              <a:rPr lang="en-GB" dirty="0" smtClean="0"/>
              <a:t>  Family – coroner involvement &amp; possible autopsy</a:t>
            </a:r>
            <a:endParaRPr lang="en-GB" dirty="0"/>
          </a:p>
          <a:p>
            <a:endParaRPr lang="en-US" dirty="0" smtClean="0">
              <a:solidFill>
                <a:srgbClr val="8D8D8C"/>
              </a:solidFill>
              <a:effectLst/>
            </a:endParaRPr>
          </a:p>
        </p:txBody>
      </p:sp>
      <p:pic>
        <p:nvPicPr>
          <p:cNvPr id="6"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072994" y="408233"/>
            <a:ext cx="1560859" cy="1169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011088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18397" y="4296939"/>
            <a:ext cx="1708112" cy="1708112"/>
          </a:xfrm>
          <a:prstGeom prst="rect">
            <a:avLst/>
          </a:prstGeom>
        </p:spPr>
      </p:pic>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97942" y="1877683"/>
            <a:ext cx="1895840" cy="142188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38790" y="3600845"/>
            <a:ext cx="2879607" cy="2223803"/>
          </a:xfrm>
          <a:prstGeom prst="rect">
            <a:avLst/>
          </a:prstGeom>
        </p:spPr>
      </p:pic>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864677" y="225223"/>
            <a:ext cx="2926445" cy="2194834"/>
          </a:xfrm>
          <a:prstGeom prst="rect">
            <a:avLst/>
          </a:prstGeom>
        </p:spPr>
      </p:pic>
      <p:sp>
        <p:nvSpPr>
          <p:cNvPr id="8" name="Rectangle 7"/>
          <p:cNvSpPr/>
          <p:nvPr/>
        </p:nvSpPr>
        <p:spPr>
          <a:xfrm>
            <a:off x="556175" y="968697"/>
            <a:ext cx="4212307" cy="707886"/>
          </a:xfrm>
          <a:prstGeom prst="rect">
            <a:avLst/>
          </a:prstGeom>
        </p:spPr>
        <p:txBody>
          <a:bodyPr wrap="none">
            <a:spAutoFit/>
          </a:bodyPr>
          <a:lstStyle/>
          <a:p>
            <a:r>
              <a:rPr lang="en-GB" sz="4000" dirty="0"/>
              <a:t>CARE AFTER DEATH</a:t>
            </a:r>
            <a:endParaRPr lang="en-US" sz="4000" dirty="0"/>
          </a:p>
        </p:txBody>
      </p:sp>
      <p:pic>
        <p:nvPicPr>
          <p:cNvPr id="9" name="Picture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41136" y="1752987"/>
            <a:ext cx="2732450" cy="1805598"/>
          </a:xfrm>
          <a:prstGeom prst="rect">
            <a:avLst/>
          </a:prstGeom>
        </p:spPr>
      </p:pic>
      <p:pic>
        <p:nvPicPr>
          <p:cNvPr id="10" name="Picture 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077795" y="2420057"/>
            <a:ext cx="2713327" cy="1809976"/>
          </a:xfrm>
          <a:prstGeom prst="rect">
            <a:avLst/>
          </a:prstGeom>
        </p:spPr>
      </p:pic>
      <p:sp>
        <p:nvSpPr>
          <p:cNvPr id="11" name="Rectangle 10"/>
          <p:cNvSpPr/>
          <p:nvPr/>
        </p:nvSpPr>
        <p:spPr>
          <a:xfrm>
            <a:off x="5024760" y="4801764"/>
            <a:ext cx="3766362" cy="1477328"/>
          </a:xfrm>
          <a:prstGeom prst="rect">
            <a:avLst/>
          </a:prstGeom>
        </p:spPr>
        <p:txBody>
          <a:bodyPr wrap="square">
            <a:spAutoFit/>
          </a:bodyPr>
          <a:lstStyle/>
          <a:p>
            <a:pPr>
              <a:defRPr/>
            </a:pPr>
            <a:r>
              <a:rPr lang="en-US" sz="1200" b="1" dirty="0">
                <a:hlinkClick r:id="rId9"/>
              </a:rPr>
              <a:t>https://www.gov.uk/after-a-death</a:t>
            </a:r>
            <a:endParaRPr lang="en-US" sz="1200" b="1" dirty="0"/>
          </a:p>
          <a:p>
            <a:pPr>
              <a:defRPr/>
            </a:pPr>
            <a:endParaRPr lang="en-US" sz="1200" b="1" dirty="0"/>
          </a:p>
          <a:p>
            <a:pPr>
              <a:defRPr/>
            </a:pPr>
            <a:r>
              <a:rPr lang="en-US" sz="1200" b="1" dirty="0"/>
              <a:t>‘Your guide to Bereavement’ (WAM Registration Service)</a:t>
            </a:r>
          </a:p>
          <a:p>
            <a:pPr>
              <a:defRPr/>
            </a:pPr>
            <a:endParaRPr lang="en-US" sz="1200" b="1" dirty="0"/>
          </a:p>
          <a:p>
            <a:pPr>
              <a:defRPr/>
            </a:pPr>
            <a:r>
              <a:rPr lang="en-US" sz="1200" b="1" dirty="0" smtClean="0"/>
              <a:t>‘</a:t>
            </a:r>
            <a:r>
              <a:rPr lang="en-US" sz="1200" b="1" dirty="0"/>
              <a:t>What needs to be done after a loved one dies</a:t>
            </a:r>
            <a:r>
              <a:rPr lang="en-US" sz="1200" b="1" dirty="0" smtClean="0"/>
              <a:t>’ Sue Ryder</a:t>
            </a:r>
            <a:endParaRPr lang="en-US" sz="1200" b="1" dirty="0"/>
          </a:p>
          <a:p>
            <a:endParaRPr lang="en-US" dirty="0"/>
          </a:p>
        </p:txBody>
      </p:sp>
    </p:spTree>
    <p:extLst>
      <p:ext uri="{BB962C8B-B14F-4D97-AF65-F5344CB8AC3E}">
        <p14:creationId xmlns:p14="http://schemas.microsoft.com/office/powerpoint/2010/main" val="26638682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prstGeom prst="rect">
            <a:avLst/>
          </a:prstGeom>
        </p:spPr>
        <p:txBody>
          <a:bodyPr/>
          <a:lstStyle/>
          <a:p>
            <a:fld id="{519E630E-A553-4BBC-A986-B1C7C809A08F}" type="slidenum">
              <a:rPr lang="en-GB" smtClean="0"/>
              <a:pPr/>
              <a:t>15</a:t>
            </a:fld>
            <a:endParaRPr lang="en-GB" dirty="0"/>
          </a:p>
        </p:txBody>
      </p:sp>
      <p:sp>
        <p:nvSpPr>
          <p:cNvPr id="3" name="Title Placeholder 1"/>
          <p:cNvSpPr txBox="1">
            <a:spLocks/>
          </p:cNvSpPr>
          <p:nvPr/>
        </p:nvSpPr>
        <p:spPr>
          <a:xfrm>
            <a:off x="495071" y="1053737"/>
            <a:ext cx="8055807" cy="409303"/>
          </a:xfrm>
          <a:prstGeom prst="rect">
            <a:avLst/>
          </a:prstGeom>
          <a:effectLst/>
        </p:spPr>
        <p:txBody>
          <a:bodyPr vert="horz" lIns="91440" tIns="45720" rIns="91440" bIns="45720" rtlCol="0" anchor="ctr">
            <a:noAutofit/>
          </a:bodyPr>
          <a:lstStyle>
            <a:lvl1pPr algn="r" defTabSz="685800" rtl="0" eaLnBrk="1" latinLnBrk="0" hangingPunct="1">
              <a:lnSpc>
                <a:spcPts val="4000"/>
              </a:lnSpc>
              <a:spcBef>
                <a:spcPct val="0"/>
              </a:spcBef>
              <a:buNone/>
              <a:defRPr sz="4400" b="1" kern="1200">
                <a:solidFill>
                  <a:schemeClr val="tx1"/>
                </a:solidFill>
                <a:latin typeface="+mn-lt"/>
                <a:ea typeface="+mj-ea"/>
                <a:cs typeface="+mj-cs"/>
              </a:defRPr>
            </a:lvl1pPr>
          </a:lstStyle>
          <a:p>
            <a:pPr algn="ctr"/>
            <a:r>
              <a:rPr lang="en-GB" altLang="en-US" sz="2800" b="0" u="sng" dirty="0" smtClean="0">
                <a:latin typeface="Verdana" pitchFamily="34" charset="0"/>
                <a:ea typeface="Verdana" pitchFamily="34" charset="0"/>
                <a:cs typeface="Verdana" pitchFamily="34" charset="0"/>
              </a:rPr>
              <a:t>RESOURCES</a:t>
            </a:r>
            <a:endParaRPr lang="en-US" sz="2800" b="0" dirty="0">
              <a:effectLst/>
            </a:endParaRPr>
          </a:p>
        </p:txBody>
      </p:sp>
      <p:sp>
        <p:nvSpPr>
          <p:cNvPr id="4" name="Text Placeholder 2"/>
          <p:cNvSpPr txBox="1">
            <a:spLocks/>
          </p:cNvSpPr>
          <p:nvPr/>
        </p:nvSpPr>
        <p:spPr>
          <a:xfrm>
            <a:off x="217714" y="1524000"/>
            <a:ext cx="8297750" cy="4876800"/>
          </a:xfrm>
          <a:prstGeom prst="rect">
            <a:avLst/>
          </a:prstGeom>
          <a:effectLst/>
        </p:spPr>
        <p:txBody>
          <a:bodyPr vert="horz" lIns="91440" tIns="45720" rIns="91440" bIns="45720" rtlCol="0">
            <a:normAutofit fontScale="77500" lnSpcReduction="20000"/>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342900" indent="-342900">
              <a:lnSpc>
                <a:spcPct val="170000"/>
              </a:lnSpc>
              <a:spcBef>
                <a:spcPct val="0"/>
              </a:spcBef>
              <a:buSzTx/>
              <a:buFont typeface="Wingdings" pitchFamily="2" charset="2"/>
              <a:buChar char="Ø"/>
            </a:pPr>
            <a:r>
              <a:rPr lang="en-GB" altLang="en-US" dirty="0">
                <a:latin typeface="Verdana" pitchFamily="34" charset="0"/>
                <a:ea typeface="Verdana" pitchFamily="34" charset="0"/>
                <a:cs typeface="Verdana" pitchFamily="34" charset="0"/>
              </a:rPr>
              <a:t>‘Care After Death. Guidance for staff responsible for care after death</a:t>
            </a:r>
            <a:r>
              <a:rPr lang="en-GB" altLang="en-US" dirty="0" smtClean="0">
                <a:latin typeface="Verdana" pitchFamily="34" charset="0"/>
                <a:ea typeface="Verdana" pitchFamily="34" charset="0"/>
                <a:cs typeface="Verdana" pitchFamily="34" charset="0"/>
              </a:rPr>
              <a:t>.’</a:t>
            </a:r>
          </a:p>
          <a:p>
            <a:pPr marL="0" indent="0">
              <a:lnSpc>
                <a:spcPct val="170000"/>
              </a:lnSpc>
              <a:spcBef>
                <a:spcPct val="0"/>
              </a:spcBef>
              <a:buSzTx/>
              <a:buNone/>
            </a:pPr>
            <a:r>
              <a:rPr lang="en-GB" altLang="en-US" dirty="0">
                <a:latin typeface="Verdana" pitchFamily="34" charset="0"/>
                <a:ea typeface="Verdana" pitchFamily="34" charset="0"/>
                <a:cs typeface="Verdana" pitchFamily="34" charset="0"/>
              </a:rPr>
              <a:t> </a:t>
            </a:r>
            <a:r>
              <a:rPr lang="en-GB" altLang="en-US" dirty="0" smtClean="0">
                <a:latin typeface="Verdana" pitchFamily="34" charset="0"/>
                <a:ea typeface="Verdana" pitchFamily="34" charset="0"/>
                <a:cs typeface="Verdana" pitchFamily="34" charset="0"/>
              </a:rPr>
              <a:t>    hospiceUK </a:t>
            </a:r>
            <a:r>
              <a:rPr lang="en-GB" altLang="en-US" dirty="0">
                <a:latin typeface="Verdana" pitchFamily="34" charset="0"/>
                <a:ea typeface="Verdana" pitchFamily="34" charset="0"/>
                <a:cs typeface="Verdana" pitchFamily="34" charset="0"/>
              </a:rPr>
              <a:t>(2015)</a:t>
            </a:r>
          </a:p>
          <a:p>
            <a:pPr marL="342900" indent="-342900">
              <a:lnSpc>
                <a:spcPct val="170000"/>
              </a:lnSpc>
              <a:spcBef>
                <a:spcPct val="0"/>
              </a:spcBef>
              <a:buSzTx/>
              <a:buFont typeface="Wingdings" pitchFamily="2" charset="2"/>
              <a:buChar char="Ø"/>
            </a:pPr>
            <a:r>
              <a:rPr lang="en-GB" altLang="en-US" dirty="0">
                <a:latin typeface="Verdana" pitchFamily="34" charset="0"/>
                <a:ea typeface="Verdana" pitchFamily="34" charset="0"/>
                <a:cs typeface="Verdana" pitchFamily="34" charset="0"/>
              </a:rPr>
              <a:t>‘Guidance for staff responsible for care after death.’ Developed by the National End of Life Care Programme &amp; National Nurse Consultant Group (Palliative Care) (2011)</a:t>
            </a:r>
          </a:p>
          <a:p>
            <a:pPr marL="342900" indent="-342900">
              <a:lnSpc>
                <a:spcPct val="170000"/>
              </a:lnSpc>
              <a:spcBef>
                <a:spcPct val="0"/>
              </a:spcBef>
              <a:buSzTx/>
              <a:buFont typeface="Wingdings" pitchFamily="2" charset="2"/>
              <a:buChar char="Ø"/>
            </a:pPr>
            <a:r>
              <a:rPr lang="en-GB" altLang="en-US" dirty="0">
                <a:latin typeface="Verdana" pitchFamily="34" charset="0"/>
                <a:ea typeface="Verdana" pitchFamily="34" charset="0"/>
                <a:cs typeface="Verdana" pitchFamily="34" charset="0"/>
              </a:rPr>
              <a:t>‘Code of Conduct.’ NMC (2015)</a:t>
            </a:r>
          </a:p>
          <a:p>
            <a:pPr marL="342900" indent="-342900">
              <a:lnSpc>
                <a:spcPct val="170000"/>
              </a:lnSpc>
              <a:spcBef>
                <a:spcPct val="0"/>
              </a:spcBef>
              <a:buSzTx/>
              <a:buFont typeface="Wingdings" pitchFamily="2" charset="2"/>
              <a:buChar char="Ø"/>
            </a:pPr>
            <a:r>
              <a:rPr lang="en-GB" altLang="en-US" smtClean="0">
                <a:latin typeface="Verdana" pitchFamily="34" charset="0"/>
                <a:ea typeface="Verdana" pitchFamily="34" charset="0"/>
                <a:cs typeface="Verdana" pitchFamily="34" charset="0"/>
              </a:rPr>
              <a:t>‘</a:t>
            </a:r>
            <a:r>
              <a:rPr lang="en-GB" altLang="en-US" dirty="0">
                <a:latin typeface="Verdana" pitchFamily="34" charset="0"/>
                <a:ea typeface="Verdana" pitchFamily="34" charset="0"/>
                <a:cs typeface="Verdana" pitchFamily="34" charset="0"/>
              </a:rPr>
              <a:t>A Code of Practice for the Diagnosis and Confirmation of </a:t>
            </a:r>
            <a:r>
              <a:rPr lang="en-GB" altLang="en-US" dirty="0" smtClean="0">
                <a:latin typeface="Verdana" pitchFamily="34" charset="0"/>
                <a:ea typeface="Verdana" pitchFamily="34" charset="0"/>
                <a:cs typeface="Verdana" pitchFamily="34" charset="0"/>
              </a:rPr>
              <a:t>Death</a:t>
            </a:r>
            <a:r>
              <a:rPr lang="en-GB" altLang="en-US" dirty="0">
                <a:latin typeface="Verdana" pitchFamily="34" charset="0"/>
                <a:ea typeface="Verdana" pitchFamily="34" charset="0"/>
                <a:cs typeface="Verdana" pitchFamily="34" charset="0"/>
              </a:rPr>
              <a:t> </a:t>
            </a:r>
            <a:r>
              <a:rPr lang="en-GB" altLang="en-US" dirty="0" smtClean="0">
                <a:latin typeface="Verdana" pitchFamily="34" charset="0"/>
                <a:ea typeface="Verdana" pitchFamily="34" charset="0"/>
                <a:cs typeface="Verdana" pitchFamily="34" charset="0"/>
              </a:rPr>
              <a:t>(2008</a:t>
            </a:r>
            <a:r>
              <a:rPr lang="en-GB" altLang="en-US" dirty="0">
                <a:latin typeface="Verdana" pitchFamily="34" charset="0"/>
                <a:ea typeface="Verdana" pitchFamily="34" charset="0"/>
                <a:cs typeface="Verdana" pitchFamily="34" charset="0"/>
              </a:rPr>
              <a:t>). Academy of Medical Royal Colleges. </a:t>
            </a:r>
            <a:endParaRPr lang="en-GB" altLang="en-US" dirty="0" smtClean="0">
              <a:latin typeface="Verdana" pitchFamily="34" charset="0"/>
              <a:ea typeface="Verdana" pitchFamily="34" charset="0"/>
              <a:cs typeface="Verdana" pitchFamily="34" charset="0"/>
            </a:endParaRPr>
          </a:p>
          <a:p>
            <a:pPr marL="342900" indent="-342900">
              <a:lnSpc>
                <a:spcPct val="170000"/>
              </a:lnSpc>
              <a:spcBef>
                <a:spcPct val="0"/>
              </a:spcBef>
              <a:buFont typeface="Wingdings" pitchFamily="2" charset="2"/>
              <a:buChar char="Ø"/>
            </a:pPr>
            <a:r>
              <a:rPr lang="en-US" altLang="en-US" dirty="0">
                <a:latin typeface="Verdana" panose="020B0604030504040204" pitchFamily="34" charset="0"/>
                <a:ea typeface="Verdana" panose="020B0604030504040204" pitchFamily="34" charset="0"/>
                <a:cs typeface="Verdana" panose="020B0604030504040204" pitchFamily="34" charset="0"/>
              </a:rPr>
              <a:t>British Medical Association (2015) </a:t>
            </a:r>
            <a:r>
              <a:rPr lang="en-GB" altLang="en-US" dirty="0">
                <a:latin typeface="Verdana" panose="020B0604030504040204" pitchFamily="34" charset="0"/>
                <a:ea typeface="Verdana" panose="020B0604030504040204" pitchFamily="34" charset="0"/>
                <a:cs typeface="Verdana" panose="020B0604030504040204" pitchFamily="34" charset="0"/>
              </a:rPr>
              <a:t>Confirmation and certification of death. </a:t>
            </a:r>
            <a:r>
              <a:rPr lang="en-GB" altLang="en-US" sz="1800" dirty="0">
                <a:latin typeface="Verdana" panose="020B0604030504040204" pitchFamily="34" charset="0"/>
                <a:ea typeface="Verdana" panose="020B0604030504040204" pitchFamily="34" charset="0"/>
                <a:cs typeface="Verdana" panose="020B0604030504040204" pitchFamily="34" charset="0"/>
              </a:rPr>
              <a:t>Available at:  </a:t>
            </a:r>
            <a:r>
              <a:rPr lang="en-US" altLang="en-US" sz="1800" dirty="0">
                <a:latin typeface="Verdana" panose="020B0604030504040204" pitchFamily="34" charset="0"/>
                <a:ea typeface="Verdana" panose="020B0604030504040204" pitchFamily="34" charset="0"/>
                <a:cs typeface="Verdana" panose="020B0604030504040204" pitchFamily="34" charset="0"/>
                <a:hlinkClick r:id="rId3"/>
              </a:rPr>
              <a:t>http://</a:t>
            </a:r>
            <a:r>
              <a:rPr lang="en-US" altLang="en-US" sz="1800" dirty="0" smtClean="0">
                <a:latin typeface="Verdana" panose="020B0604030504040204" pitchFamily="34" charset="0"/>
                <a:ea typeface="Verdana" panose="020B0604030504040204" pitchFamily="34" charset="0"/>
                <a:cs typeface="Verdana" panose="020B0604030504040204" pitchFamily="34" charset="0"/>
                <a:hlinkClick r:id="rId3"/>
              </a:rPr>
              <a:t>bma.org.uk/practical-support-at-work/gp-practices/service-provision/confirmation-and-certification-of-death</a:t>
            </a:r>
            <a:endParaRPr lang="en-GB" altLang="en-US" sz="1800" dirty="0">
              <a:latin typeface="Verdana" pitchFamily="34" charset="0"/>
              <a:ea typeface="Verdana" pitchFamily="34" charset="0"/>
              <a:cs typeface="Verdana" pitchFamily="34" charset="0"/>
            </a:endParaRPr>
          </a:p>
          <a:p>
            <a:pPr marL="342900" indent="-342900">
              <a:lnSpc>
                <a:spcPct val="170000"/>
              </a:lnSpc>
              <a:spcBef>
                <a:spcPct val="0"/>
              </a:spcBef>
              <a:buSzTx/>
              <a:buFont typeface="Wingdings" pitchFamily="2" charset="2"/>
              <a:buChar char="Ø"/>
            </a:pPr>
            <a:r>
              <a:rPr lang="en-GB" altLang="en-US" dirty="0" smtClean="0">
                <a:latin typeface="Verdana" pitchFamily="34" charset="0"/>
                <a:ea typeface="Verdana" pitchFamily="34" charset="0"/>
                <a:cs typeface="Verdana" pitchFamily="34" charset="0"/>
              </a:rPr>
              <a:t>Local policies</a:t>
            </a:r>
            <a:endParaRPr lang="en-GB" altLang="en-US" dirty="0">
              <a:latin typeface="Verdana" pitchFamily="34" charset="0"/>
              <a:ea typeface="Verdana" pitchFamily="34" charset="0"/>
              <a:cs typeface="Verdana" pitchFamily="34" charset="0"/>
            </a:endParaRPr>
          </a:p>
          <a:p>
            <a:pPr marL="342900" indent="-342900">
              <a:lnSpc>
                <a:spcPct val="170000"/>
              </a:lnSpc>
              <a:spcBef>
                <a:spcPct val="0"/>
              </a:spcBef>
              <a:buSzTx/>
              <a:buFont typeface="Calibri" pitchFamily="34" charset="0"/>
              <a:buAutoNum type="arabicPeriod"/>
              <a:defRPr/>
            </a:pPr>
            <a:endParaRPr lang="en-GB" altLang="en-US" sz="2400" dirty="0">
              <a:solidFill>
                <a:srgbClr val="00B0F0"/>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3013868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prstGeom prst="rect">
            <a:avLst/>
          </a:prstGeom>
        </p:spPr>
        <p:txBody>
          <a:bodyPr/>
          <a:lstStyle/>
          <a:p>
            <a:fld id="{519E630E-A553-4BBC-A986-B1C7C809A08F}" type="slidenum">
              <a:rPr lang="en-GB" smtClean="0"/>
              <a:pPr/>
              <a:t>2</a:t>
            </a:fld>
            <a:endParaRPr lang="en-GB" dirty="0"/>
          </a:p>
        </p:txBody>
      </p:sp>
      <p:sp>
        <p:nvSpPr>
          <p:cNvPr id="3" name="Title Placeholder 1"/>
          <p:cNvSpPr txBox="1">
            <a:spLocks/>
          </p:cNvSpPr>
          <p:nvPr/>
        </p:nvSpPr>
        <p:spPr>
          <a:xfrm>
            <a:off x="495071" y="1587160"/>
            <a:ext cx="8055807" cy="572566"/>
          </a:xfrm>
          <a:prstGeom prst="rect">
            <a:avLst/>
          </a:prstGeom>
          <a:effectLst/>
        </p:spPr>
        <p:txBody>
          <a:bodyPr vert="horz" lIns="91440" tIns="45720" rIns="91440" bIns="45720" rtlCol="0" anchor="ctr">
            <a:noAutofit/>
          </a:bodyPr>
          <a:lstStyle>
            <a:lvl1pPr algn="r" defTabSz="685800" rtl="0" eaLnBrk="1" latinLnBrk="0" hangingPunct="1">
              <a:lnSpc>
                <a:spcPts val="4000"/>
              </a:lnSpc>
              <a:spcBef>
                <a:spcPct val="0"/>
              </a:spcBef>
              <a:buNone/>
              <a:defRPr sz="4400" b="1" kern="1200">
                <a:solidFill>
                  <a:schemeClr val="tx1"/>
                </a:solidFill>
                <a:latin typeface="+mn-lt"/>
                <a:ea typeface="+mj-ea"/>
                <a:cs typeface="+mj-cs"/>
              </a:defRPr>
            </a:lvl1pPr>
          </a:lstStyle>
          <a:p>
            <a:pPr algn="l"/>
            <a:endParaRPr lang="en-US" sz="4800" dirty="0">
              <a:solidFill>
                <a:srgbClr val="8D8D8C"/>
              </a:solidFill>
              <a:effectLst/>
            </a:endParaRPr>
          </a:p>
        </p:txBody>
      </p:sp>
      <p:sp>
        <p:nvSpPr>
          <p:cNvPr id="4" name="Text Placeholder 2"/>
          <p:cNvSpPr txBox="1">
            <a:spLocks/>
          </p:cNvSpPr>
          <p:nvPr/>
        </p:nvSpPr>
        <p:spPr>
          <a:xfrm>
            <a:off x="495071" y="1071716"/>
            <a:ext cx="6803922" cy="5471806"/>
          </a:xfrm>
          <a:prstGeom prst="rect">
            <a:avLst/>
          </a:prstGeom>
          <a:effectLst/>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50000"/>
              </a:lnSpc>
              <a:buNone/>
            </a:pPr>
            <a:r>
              <a:rPr lang="en-GB" altLang="en-US" sz="4000" dirty="0" smtClean="0">
                <a:latin typeface="Verdana" pitchFamily="34" charset="0"/>
                <a:ea typeface="Verdana" pitchFamily="34" charset="0"/>
                <a:cs typeface="Verdana" pitchFamily="34" charset="0"/>
              </a:rPr>
              <a:t>Aims of the session</a:t>
            </a:r>
          </a:p>
          <a:p>
            <a:pPr marL="0" indent="0">
              <a:lnSpc>
                <a:spcPct val="150000"/>
              </a:lnSpc>
              <a:buNone/>
            </a:pPr>
            <a:endParaRPr lang="en-GB" altLang="en-US" sz="2400" dirty="0">
              <a:latin typeface="Verdana" pitchFamily="34" charset="0"/>
              <a:ea typeface="Verdana" pitchFamily="34" charset="0"/>
              <a:cs typeface="Verdana" pitchFamily="34" charset="0"/>
            </a:endParaRPr>
          </a:p>
          <a:p>
            <a:pPr marL="457200" indent="-457200">
              <a:lnSpc>
                <a:spcPct val="150000"/>
              </a:lnSpc>
              <a:spcBef>
                <a:spcPct val="0"/>
              </a:spcBef>
              <a:buSzTx/>
              <a:buFont typeface="+mj-lt"/>
              <a:buAutoNum type="arabicPeriod"/>
            </a:pPr>
            <a:r>
              <a:rPr lang="en-GB" altLang="en-US" sz="2400" dirty="0" smtClean="0">
                <a:latin typeface="Verdana" pitchFamily="34" charset="0"/>
                <a:ea typeface="Verdana" pitchFamily="34" charset="0"/>
                <a:cs typeface="Verdana" pitchFamily="34" charset="0"/>
              </a:rPr>
              <a:t>Importance </a:t>
            </a:r>
            <a:r>
              <a:rPr lang="en-GB" altLang="en-US" sz="2400" dirty="0">
                <a:latin typeface="Verdana" pitchFamily="34" charset="0"/>
                <a:ea typeface="Verdana" pitchFamily="34" charset="0"/>
                <a:cs typeface="Verdana" pitchFamily="34" charset="0"/>
              </a:rPr>
              <a:t>of timely </a:t>
            </a:r>
            <a:r>
              <a:rPr lang="en-GB" altLang="en-US" sz="2400" dirty="0" smtClean="0">
                <a:latin typeface="Verdana" pitchFamily="34" charset="0"/>
                <a:ea typeface="Verdana" pitchFamily="34" charset="0"/>
                <a:cs typeface="Verdana" pitchFamily="34" charset="0"/>
              </a:rPr>
              <a:t>verification</a:t>
            </a:r>
          </a:p>
          <a:p>
            <a:pPr marL="457200" indent="-457200">
              <a:lnSpc>
                <a:spcPct val="150000"/>
              </a:lnSpc>
              <a:spcBef>
                <a:spcPct val="0"/>
              </a:spcBef>
              <a:buFont typeface="+mj-lt"/>
              <a:buAutoNum type="arabicPeriod"/>
            </a:pPr>
            <a:r>
              <a:rPr lang="en-GB" altLang="en-US" sz="2400" dirty="0" smtClean="0">
                <a:latin typeface="Verdana" pitchFamily="34" charset="0"/>
                <a:ea typeface="Verdana" pitchFamily="34" charset="0"/>
                <a:cs typeface="Verdana" pitchFamily="34" charset="0"/>
              </a:rPr>
              <a:t>Definitions </a:t>
            </a:r>
            <a:endParaRPr lang="en-GB" altLang="en-US" sz="2400" dirty="0">
              <a:latin typeface="Verdana" pitchFamily="34" charset="0"/>
              <a:ea typeface="Verdana" pitchFamily="34" charset="0"/>
              <a:cs typeface="Verdana" pitchFamily="34" charset="0"/>
            </a:endParaRPr>
          </a:p>
          <a:p>
            <a:pPr marL="457200" indent="-457200">
              <a:lnSpc>
                <a:spcPct val="150000"/>
              </a:lnSpc>
              <a:spcBef>
                <a:spcPct val="0"/>
              </a:spcBef>
              <a:buSzTx/>
              <a:buFont typeface="+mj-lt"/>
              <a:buAutoNum type="arabicPeriod"/>
            </a:pPr>
            <a:r>
              <a:rPr lang="en-GB" altLang="en-US" sz="2400" dirty="0" smtClean="0">
                <a:latin typeface="Verdana" pitchFamily="34" charset="0"/>
                <a:ea typeface="Verdana" pitchFamily="34" charset="0"/>
                <a:cs typeface="Verdana" pitchFamily="34" charset="0"/>
              </a:rPr>
              <a:t>Process </a:t>
            </a:r>
            <a:endParaRPr lang="en-GB" altLang="en-US" sz="2400" dirty="0">
              <a:latin typeface="Verdana" pitchFamily="34" charset="0"/>
              <a:ea typeface="Verdana" pitchFamily="34" charset="0"/>
              <a:cs typeface="Verdana" pitchFamily="34" charset="0"/>
            </a:endParaRPr>
          </a:p>
          <a:p>
            <a:pPr marL="457200" indent="-457200">
              <a:lnSpc>
                <a:spcPct val="150000"/>
              </a:lnSpc>
              <a:spcBef>
                <a:spcPct val="0"/>
              </a:spcBef>
              <a:buSzTx/>
              <a:buFont typeface="+mj-lt"/>
              <a:buAutoNum type="arabicPeriod"/>
            </a:pPr>
            <a:r>
              <a:rPr lang="en-GB" altLang="en-US" sz="2400" dirty="0" smtClean="0">
                <a:latin typeface="Verdana" pitchFamily="34" charset="0"/>
                <a:ea typeface="Verdana" pitchFamily="34" charset="0"/>
                <a:cs typeface="Verdana" pitchFamily="34" charset="0"/>
              </a:rPr>
              <a:t>Care </a:t>
            </a:r>
            <a:r>
              <a:rPr lang="en-GB" altLang="en-US" sz="2400" dirty="0">
                <a:latin typeface="Verdana" pitchFamily="34" charset="0"/>
                <a:ea typeface="Verdana" pitchFamily="34" charset="0"/>
                <a:cs typeface="Verdana" pitchFamily="34" charset="0"/>
              </a:rPr>
              <a:t>after death</a:t>
            </a:r>
          </a:p>
          <a:p>
            <a:pPr marL="457200" indent="-457200">
              <a:lnSpc>
                <a:spcPct val="150000"/>
              </a:lnSpc>
              <a:spcBef>
                <a:spcPct val="0"/>
              </a:spcBef>
              <a:buSzTx/>
              <a:buFont typeface="+mj-lt"/>
              <a:buAutoNum type="arabicPeriod"/>
            </a:pPr>
            <a:r>
              <a:rPr lang="en-GB" altLang="en-US" sz="2400" dirty="0" smtClean="0">
                <a:latin typeface="Verdana" pitchFamily="34" charset="0"/>
                <a:ea typeface="Verdana" pitchFamily="34" charset="0"/>
                <a:cs typeface="Verdana" pitchFamily="34" charset="0"/>
              </a:rPr>
              <a:t>Notifiable </a:t>
            </a:r>
            <a:r>
              <a:rPr lang="en-GB" altLang="en-US" sz="2400" dirty="0">
                <a:latin typeface="Verdana" pitchFamily="34" charset="0"/>
                <a:ea typeface="Verdana" pitchFamily="34" charset="0"/>
                <a:cs typeface="Verdana" pitchFamily="34" charset="0"/>
              </a:rPr>
              <a:t>deaths</a:t>
            </a:r>
          </a:p>
          <a:p>
            <a:pPr lvl="1"/>
            <a:endParaRPr lang="en-US" dirty="0" smtClean="0">
              <a:solidFill>
                <a:srgbClr val="8D8D8C"/>
              </a:solidFill>
              <a:effectLst/>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86463" y="3167645"/>
            <a:ext cx="2987137" cy="2987137"/>
          </a:xfrm>
          <a:prstGeom prst="rect">
            <a:avLst/>
          </a:prstGeom>
        </p:spPr>
      </p:pic>
    </p:spTree>
    <p:extLst>
      <p:ext uri="{BB962C8B-B14F-4D97-AF65-F5344CB8AC3E}">
        <p14:creationId xmlns:p14="http://schemas.microsoft.com/office/powerpoint/2010/main" val="20982691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prstGeom prst="rect">
            <a:avLst/>
          </a:prstGeom>
        </p:spPr>
        <p:txBody>
          <a:bodyPr/>
          <a:lstStyle/>
          <a:p>
            <a:fld id="{519E630E-A553-4BBC-A986-B1C7C809A08F}" type="slidenum">
              <a:rPr lang="en-GB" smtClean="0"/>
              <a:pPr/>
              <a:t>3</a:t>
            </a:fld>
            <a:endParaRPr lang="en-GB" dirty="0"/>
          </a:p>
        </p:txBody>
      </p:sp>
      <p:sp>
        <p:nvSpPr>
          <p:cNvPr id="3" name="Title Placeholder 1"/>
          <p:cNvSpPr txBox="1">
            <a:spLocks/>
          </p:cNvSpPr>
          <p:nvPr/>
        </p:nvSpPr>
        <p:spPr>
          <a:xfrm>
            <a:off x="400303" y="722222"/>
            <a:ext cx="8132867" cy="1210492"/>
          </a:xfrm>
          <a:prstGeom prst="rect">
            <a:avLst/>
          </a:prstGeom>
          <a:effectLst/>
        </p:spPr>
        <p:txBody>
          <a:bodyPr vert="horz" lIns="91440" tIns="45720" rIns="91440" bIns="45720" rtlCol="0" anchor="ctr">
            <a:noAutofit/>
          </a:bodyPr>
          <a:lstStyle>
            <a:lvl1pPr algn="r" defTabSz="685800" rtl="0" eaLnBrk="1" latinLnBrk="0" hangingPunct="1">
              <a:lnSpc>
                <a:spcPts val="4000"/>
              </a:lnSpc>
              <a:spcBef>
                <a:spcPct val="0"/>
              </a:spcBef>
              <a:buNone/>
              <a:defRPr sz="4400" b="1" kern="1200">
                <a:solidFill>
                  <a:schemeClr val="tx1"/>
                </a:solidFill>
                <a:latin typeface="+mn-lt"/>
                <a:ea typeface="+mj-ea"/>
                <a:cs typeface="+mj-cs"/>
              </a:defRPr>
            </a:lvl1pPr>
          </a:lstStyle>
          <a:p>
            <a:pPr algn="l"/>
            <a:r>
              <a:rPr lang="en-GB" altLang="en-US" sz="2800" b="0" dirty="0" smtClean="0">
                <a:latin typeface="Verdana" pitchFamily="34" charset="0"/>
                <a:ea typeface="Verdana" pitchFamily="34" charset="0"/>
                <a:cs typeface="Verdana" pitchFamily="34" charset="0"/>
              </a:rPr>
              <a:t>WHY IS TIMELY VERIFICATION IMPORTANT?</a:t>
            </a:r>
            <a:r>
              <a:rPr lang="en-US" sz="2800" b="0" dirty="0" smtClean="0">
                <a:effectLst/>
                <a:latin typeface="Calibri" panose="020F0502020204030204" pitchFamily="34" charset="0"/>
              </a:rPr>
              <a:t> </a:t>
            </a:r>
            <a:endParaRPr lang="en-US" sz="2800" b="0" dirty="0">
              <a:effectLst/>
            </a:endParaRPr>
          </a:p>
        </p:txBody>
      </p:sp>
      <p:sp>
        <p:nvSpPr>
          <p:cNvPr id="4" name="Text Placeholder 2"/>
          <p:cNvSpPr txBox="1">
            <a:spLocks/>
          </p:cNvSpPr>
          <p:nvPr/>
        </p:nvSpPr>
        <p:spPr>
          <a:xfrm>
            <a:off x="418011" y="2159726"/>
            <a:ext cx="8097453" cy="3838757"/>
          </a:xfrm>
          <a:prstGeom prst="rect">
            <a:avLst/>
          </a:prstGeom>
          <a:effectLst/>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nSpc>
                <a:spcPct val="150000"/>
              </a:lnSpc>
              <a:spcBef>
                <a:spcPct val="0"/>
              </a:spcBef>
              <a:buFont typeface="Courier New" panose="02070309020205020404" pitchFamily="49" charset="0"/>
              <a:buChar char="o"/>
              <a:defRPr/>
            </a:pPr>
            <a:r>
              <a:rPr lang="en-GB" altLang="en-US" sz="2000" dirty="0" smtClean="0">
                <a:latin typeface="Verdana" pitchFamily="34" charset="0"/>
                <a:ea typeface="Verdana" pitchFamily="34" charset="0"/>
                <a:cs typeface="Verdana" pitchFamily="34" charset="0"/>
              </a:rPr>
              <a:t> Part </a:t>
            </a:r>
            <a:r>
              <a:rPr lang="en-GB" altLang="en-US" sz="2000" dirty="0">
                <a:latin typeface="Verdana" pitchFamily="34" charset="0"/>
                <a:ea typeface="Verdana" pitchFamily="34" charset="0"/>
                <a:cs typeface="Verdana" pitchFamily="34" charset="0"/>
              </a:rPr>
              <a:t>of the on-going process in EoLC</a:t>
            </a:r>
          </a:p>
          <a:p>
            <a:pPr>
              <a:lnSpc>
                <a:spcPct val="150000"/>
              </a:lnSpc>
              <a:spcBef>
                <a:spcPct val="0"/>
              </a:spcBef>
              <a:buFont typeface="Courier New" panose="02070309020205020404" pitchFamily="49" charset="0"/>
              <a:buChar char="o"/>
              <a:defRPr/>
            </a:pPr>
            <a:r>
              <a:rPr lang="en-GB" altLang="en-US" sz="2000" dirty="0" smtClean="0">
                <a:latin typeface="Verdana" pitchFamily="34" charset="0"/>
                <a:ea typeface="Verdana" pitchFamily="34" charset="0"/>
                <a:cs typeface="Verdana" pitchFamily="34" charset="0"/>
              </a:rPr>
              <a:t> Improve </a:t>
            </a:r>
            <a:r>
              <a:rPr lang="en-GB" altLang="en-US" sz="2000" dirty="0">
                <a:latin typeface="Verdana" pitchFamily="34" charset="0"/>
                <a:ea typeface="Verdana" pitchFamily="34" charset="0"/>
                <a:cs typeface="Verdana" pitchFamily="34" charset="0"/>
              </a:rPr>
              <a:t>experience of death &amp; dying for the family</a:t>
            </a:r>
          </a:p>
          <a:p>
            <a:pPr>
              <a:lnSpc>
                <a:spcPct val="150000"/>
              </a:lnSpc>
              <a:spcBef>
                <a:spcPct val="0"/>
              </a:spcBef>
              <a:buFont typeface="Courier New" panose="02070309020205020404" pitchFamily="49" charset="0"/>
              <a:buChar char="o"/>
              <a:defRPr/>
            </a:pPr>
            <a:r>
              <a:rPr lang="en-GB" altLang="en-US" sz="2000" dirty="0" smtClean="0">
                <a:latin typeface="Verdana" pitchFamily="34" charset="0"/>
                <a:ea typeface="Verdana" pitchFamily="34" charset="0"/>
                <a:cs typeface="Verdana" pitchFamily="34" charset="0"/>
              </a:rPr>
              <a:t> Reduction </a:t>
            </a:r>
            <a:r>
              <a:rPr lang="en-GB" altLang="en-US" sz="2000" dirty="0">
                <a:latin typeface="Verdana" pitchFamily="34" charset="0"/>
                <a:ea typeface="Verdana" pitchFamily="34" charset="0"/>
                <a:cs typeface="Verdana" pitchFamily="34" charset="0"/>
              </a:rPr>
              <a:t>in </a:t>
            </a:r>
            <a:r>
              <a:rPr lang="en-GB" altLang="en-US" sz="2000" dirty="0" smtClean="0">
                <a:latin typeface="Verdana" pitchFamily="34" charset="0"/>
                <a:ea typeface="Verdana" pitchFamily="34" charset="0"/>
                <a:cs typeface="Verdana" pitchFamily="34" charset="0"/>
              </a:rPr>
              <a:t>delays</a:t>
            </a:r>
          </a:p>
          <a:p>
            <a:pPr>
              <a:lnSpc>
                <a:spcPct val="150000"/>
              </a:lnSpc>
              <a:spcBef>
                <a:spcPct val="0"/>
              </a:spcBef>
              <a:buFont typeface="Courier New" panose="02070309020205020404" pitchFamily="49" charset="0"/>
              <a:buChar char="o"/>
              <a:defRPr/>
            </a:pPr>
            <a:r>
              <a:rPr lang="en-GB" altLang="en-US" sz="2000" dirty="0">
                <a:latin typeface="Verdana" pitchFamily="34" charset="0"/>
                <a:ea typeface="Verdana" pitchFamily="34" charset="0"/>
                <a:cs typeface="Verdana" pitchFamily="34" charset="0"/>
              </a:rPr>
              <a:t> </a:t>
            </a:r>
            <a:r>
              <a:rPr lang="en-GB" altLang="en-US" sz="2000" dirty="0" smtClean="0">
                <a:latin typeface="Verdana" pitchFamily="34" charset="0"/>
                <a:ea typeface="Verdana" pitchFamily="34" charset="0"/>
                <a:cs typeface="Verdana" pitchFamily="34" charset="0"/>
              </a:rPr>
              <a:t>Date of death</a:t>
            </a:r>
            <a:endParaRPr lang="en-GB" altLang="en-US" sz="2000" dirty="0">
              <a:latin typeface="Verdana" pitchFamily="34" charset="0"/>
              <a:ea typeface="Verdana" pitchFamily="34" charset="0"/>
              <a:cs typeface="Verdana" pitchFamily="34" charset="0"/>
            </a:endParaRPr>
          </a:p>
          <a:p>
            <a:pPr marL="0" indent="0">
              <a:lnSpc>
                <a:spcPct val="100000"/>
              </a:lnSpc>
              <a:spcBef>
                <a:spcPct val="0"/>
              </a:spcBef>
              <a:buSzTx/>
              <a:buNone/>
            </a:pPr>
            <a:r>
              <a:rPr lang="en-GB" altLang="en-US" sz="2400" dirty="0" smtClean="0">
                <a:solidFill>
                  <a:srgbClr val="00B0F0"/>
                </a:solidFill>
                <a:latin typeface="Verdana" pitchFamily="34" charset="0"/>
                <a:ea typeface="Verdana" pitchFamily="34" charset="0"/>
                <a:cs typeface="Verdana" pitchFamily="34" charset="0"/>
              </a:rPr>
              <a:t> </a:t>
            </a:r>
            <a:endParaRPr lang="en-US" dirty="0" smtClean="0">
              <a:solidFill>
                <a:srgbClr val="8D8D8C"/>
              </a:solidFill>
              <a:effectLst/>
            </a:endParaRPr>
          </a:p>
        </p:txBody>
      </p:sp>
      <p:pic>
        <p:nvPicPr>
          <p:cNvPr id="7"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581695" y="3585483"/>
            <a:ext cx="3740150" cy="241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636373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prstGeom prst="rect">
            <a:avLst/>
          </a:prstGeom>
        </p:spPr>
        <p:txBody>
          <a:bodyPr/>
          <a:lstStyle/>
          <a:p>
            <a:fld id="{519E630E-A553-4BBC-A986-B1C7C809A08F}" type="slidenum">
              <a:rPr lang="en-GB" smtClean="0"/>
              <a:pPr/>
              <a:t>4</a:t>
            </a:fld>
            <a:endParaRPr lang="en-GB" dirty="0"/>
          </a:p>
        </p:txBody>
      </p:sp>
      <p:sp>
        <p:nvSpPr>
          <p:cNvPr id="3" name="Title Placeholder 1"/>
          <p:cNvSpPr txBox="1">
            <a:spLocks/>
          </p:cNvSpPr>
          <p:nvPr/>
        </p:nvSpPr>
        <p:spPr>
          <a:xfrm>
            <a:off x="495071" y="1587160"/>
            <a:ext cx="8055807" cy="572566"/>
          </a:xfrm>
          <a:prstGeom prst="rect">
            <a:avLst/>
          </a:prstGeom>
          <a:effectLst/>
        </p:spPr>
        <p:txBody>
          <a:bodyPr vert="horz" lIns="91440" tIns="45720" rIns="91440" bIns="45720" rtlCol="0" anchor="ctr">
            <a:noAutofit/>
          </a:bodyPr>
          <a:lstStyle>
            <a:lvl1pPr algn="r" defTabSz="685800" rtl="0" eaLnBrk="1" latinLnBrk="0" hangingPunct="1">
              <a:lnSpc>
                <a:spcPts val="4000"/>
              </a:lnSpc>
              <a:spcBef>
                <a:spcPct val="0"/>
              </a:spcBef>
              <a:buNone/>
              <a:defRPr sz="4400" b="1" kern="1200">
                <a:solidFill>
                  <a:schemeClr val="tx1"/>
                </a:solidFill>
                <a:latin typeface="+mn-lt"/>
                <a:ea typeface="+mj-ea"/>
                <a:cs typeface="+mj-cs"/>
              </a:defRPr>
            </a:lvl1pPr>
          </a:lstStyle>
          <a:p>
            <a:pPr algn="l"/>
            <a:endParaRPr lang="en-US" sz="4800" dirty="0">
              <a:solidFill>
                <a:srgbClr val="8D8D8C"/>
              </a:solidFill>
              <a:effectLst/>
            </a:endParaRPr>
          </a:p>
        </p:txBody>
      </p:sp>
      <p:sp>
        <p:nvSpPr>
          <p:cNvPr id="4" name="Text Placeholder 2"/>
          <p:cNvSpPr txBox="1">
            <a:spLocks/>
          </p:cNvSpPr>
          <p:nvPr/>
        </p:nvSpPr>
        <p:spPr>
          <a:xfrm>
            <a:off x="557349" y="1210492"/>
            <a:ext cx="7958115" cy="4876800"/>
          </a:xfrm>
          <a:prstGeom prst="rect">
            <a:avLst/>
          </a:prstGeom>
          <a:effectLst/>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161925" indent="-215900">
              <a:lnSpc>
                <a:spcPct val="150000"/>
              </a:lnSpc>
              <a:spcBef>
                <a:spcPct val="0"/>
              </a:spcBef>
              <a:buSzTx/>
              <a:buFont typeface="Arial" charset="0"/>
              <a:buNone/>
              <a:defRPr/>
            </a:pPr>
            <a:r>
              <a:rPr lang="en-GB" altLang="en-US" sz="2800" u="sng" dirty="0">
                <a:solidFill>
                  <a:srgbClr val="FF0000"/>
                </a:solidFill>
                <a:latin typeface="Verdana" pitchFamily="34" charset="0"/>
                <a:ea typeface="Verdana" pitchFamily="34" charset="0"/>
                <a:cs typeface="Verdana" pitchFamily="34" charset="0"/>
              </a:rPr>
              <a:t>Verification of Death </a:t>
            </a:r>
          </a:p>
          <a:p>
            <a:pPr marL="285750" indent="-285750">
              <a:lnSpc>
                <a:spcPct val="150000"/>
              </a:lnSpc>
              <a:spcBef>
                <a:spcPct val="0"/>
              </a:spcBef>
              <a:buSzTx/>
              <a:buFont typeface="Wingdings" panose="05000000000000000000" pitchFamily="2" charset="2"/>
              <a:buChar char="Ø"/>
              <a:defRPr/>
            </a:pPr>
            <a:r>
              <a:rPr lang="en-GB" altLang="en-US" sz="2000" dirty="0">
                <a:latin typeface="Verdana" pitchFamily="34" charset="0"/>
                <a:ea typeface="Verdana" pitchFamily="34" charset="0"/>
                <a:cs typeface="Verdana" pitchFamily="34" charset="0"/>
              </a:rPr>
              <a:t>confirms that a person has died</a:t>
            </a:r>
          </a:p>
          <a:p>
            <a:pPr marL="285750" indent="-285750">
              <a:lnSpc>
                <a:spcPct val="150000"/>
              </a:lnSpc>
              <a:spcBef>
                <a:spcPct val="0"/>
              </a:spcBef>
              <a:buSzTx/>
              <a:buFont typeface="Wingdings" panose="05000000000000000000" pitchFamily="2" charset="2"/>
              <a:buChar char="Ø"/>
              <a:defRPr/>
            </a:pPr>
            <a:r>
              <a:rPr lang="en-GB" altLang="en-US" sz="2000" u="sng" dirty="0">
                <a:solidFill>
                  <a:srgbClr val="FF0000"/>
                </a:solidFill>
                <a:latin typeface="Verdana" pitchFamily="34" charset="0"/>
                <a:ea typeface="Verdana" pitchFamily="34" charset="0"/>
                <a:cs typeface="Verdana" pitchFamily="34" charset="0"/>
              </a:rPr>
              <a:t>DOESN’T</a:t>
            </a:r>
            <a:r>
              <a:rPr lang="en-GB" altLang="en-US" sz="2000" dirty="0">
                <a:latin typeface="Verdana" pitchFamily="34" charset="0"/>
                <a:ea typeface="Verdana" pitchFamily="34" charset="0"/>
                <a:cs typeface="Verdana" pitchFamily="34" charset="0"/>
              </a:rPr>
              <a:t> have to be a </a:t>
            </a:r>
            <a:r>
              <a:rPr lang="en-GB" altLang="en-US" sz="2000" dirty="0" smtClean="0">
                <a:latin typeface="Verdana" pitchFamily="34" charset="0"/>
                <a:ea typeface="Verdana" pitchFamily="34" charset="0"/>
                <a:cs typeface="Verdana" pitchFamily="34" charset="0"/>
              </a:rPr>
              <a:t>doctor</a:t>
            </a:r>
          </a:p>
          <a:p>
            <a:pPr marL="285750" indent="-285750">
              <a:lnSpc>
                <a:spcPct val="150000"/>
              </a:lnSpc>
              <a:spcBef>
                <a:spcPct val="0"/>
              </a:spcBef>
              <a:buSzTx/>
              <a:buFont typeface="Wingdings" panose="05000000000000000000" pitchFamily="2" charset="2"/>
              <a:buChar char="Ø"/>
              <a:defRPr/>
            </a:pPr>
            <a:endParaRPr lang="en-GB" altLang="en-US" sz="3200" dirty="0">
              <a:latin typeface="Verdana" pitchFamily="34" charset="0"/>
              <a:ea typeface="Verdana" pitchFamily="34" charset="0"/>
              <a:cs typeface="Verdana" pitchFamily="34" charset="0"/>
            </a:endParaRPr>
          </a:p>
          <a:p>
            <a:pPr marL="161925" indent="-215900">
              <a:lnSpc>
                <a:spcPct val="150000"/>
              </a:lnSpc>
              <a:spcBef>
                <a:spcPct val="0"/>
              </a:spcBef>
              <a:buSzTx/>
              <a:buFont typeface="Arial" charset="0"/>
              <a:buNone/>
              <a:defRPr/>
            </a:pPr>
            <a:r>
              <a:rPr lang="en-GB" altLang="en-US" sz="2800" u="sng" dirty="0">
                <a:solidFill>
                  <a:srgbClr val="FF0000"/>
                </a:solidFill>
                <a:latin typeface="Verdana" pitchFamily="34" charset="0"/>
                <a:ea typeface="Verdana" pitchFamily="34" charset="0"/>
                <a:cs typeface="Verdana" pitchFamily="34" charset="0"/>
              </a:rPr>
              <a:t>Certification of Death  </a:t>
            </a:r>
          </a:p>
          <a:p>
            <a:pPr marL="231775" indent="-285750">
              <a:lnSpc>
                <a:spcPct val="150000"/>
              </a:lnSpc>
              <a:spcBef>
                <a:spcPct val="0"/>
              </a:spcBef>
              <a:buSzTx/>
              <a:buFont typeface="Wingdings" panose="05000000000000000000" pitchFamily="2" charset="2"/>
              <a:buChar char="Ø"/>
              <a:defRPr/>
            </a:pPr>
            <a:r>
              <a:rPr lang="en-GB" altLang="en-US" sz="2000" dirty="0">
                <a:latin typeface="Verdana" pitchFamily="34" charset="0"/>
                <a:ea typeface="Verdana" pitchFamily="34" charset="0"/>
                <a:cs typeface="Verdana" pitchFamily="34" charset="0"/>
              </a:rPr>
              <a:t>establishes the cause of death</a:t>
            </a:r>
          </a:p>
          <a:p>
            <a:pPr marL="231775" indent="-285750">
              <a:lnSpc>
                <a:spcPct val="150000"/>
              </a:lnSpc>
              <a:spcBef>
                <a:spcPct val="0"/>
              </a:spcBef>
              <a:buSzTx/>
              <a:buFont typeface="Wingdings" panose="05000000000000000000" pitchFamily="2" charset="2"/>
              <a:buChar char="Ø"/>
              <a:defRPr/>
            </a:pPr>
            <a:r>
              <a:rPr lang="en-GB" altLang="en-US" sz="2000" u="sng" dirty="0">
                <a:solidFill>
                  <a:srgbClr val="FF0000"/>
                </a:solidFill>
                <a:latin typeface="Verdana" pitchFamily="34" charset="0"/>
                <a:ea typeface="Verdana" pitchFamily="34" charset="0"/>
                <a:cs typeface="Verdana" pitchFamily="34" charset="0"/>
              </a:rPr>
              <a:t>MUST</a:t>
            </a:r>
            <a:r>
              <a:rPr lang="en-GB" altLang="en-US" sz="2000" dirty="0">
                <a:latin typeface="Verdana" pitchFamily="34" charset="0"/>
                <a:ea typeface="Verdana" pitchFamily="34" charset="0"/>
                <a:cs typeface="Verdana" pitchFamily="34" charset="0"/>
              </a:rPr>
              <a:t> be a </a:t>
            </a:r>
            <a:r>
              <a:rPr lang="en-GB" altLang="en-US" sz="2000" dirty="0" smtClean="0">
                <a:latin typeface="Verdana" pitchFamily="34" charset="0"/>
                <a:ea typeface="Verdana" pitchFamily="34" charset="0"/>
                <a:cs typeface="Verdana" pitchFamily="34" charset="0"/>
              </a:rPr>
              <a:t>doctor</a:t>
            </a:r>
            <a:endParaRPr lang="en-GB" altLang="en-US" sz="2000" dirty="0">
              <a:latin typeface="Verdana" pitchFamily="34" charset="0"/>
              <a:ea typeface="Verdana" pitchFamily="34" charset="0"/>
              <a:cs typeface="Verdana" pitchFamily="34" charset="0"/>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4621" y="1793964"/>
            <a:ext cx="3358281" cy="2386147"/>
          </a:xfrm>
          <a:prstGeom prst="rect">
            <a:avLst/>
          </a:prstGeom>
        </p:spPr>
      </p:pic>
    </p:spTree>
    <p:extLst>
      <p:ext uri="{BB962C8B-B14F-4D97-AF65-F5344CB8AC3E}">
        <p14:creationId xmlns:p14="http://schemas.microsoft.com/office/powerpoint/2010/main" val="7672072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prstGeom prst="rect">
            <a:avLst/>
          </a:prstGeom>
        </p:spPr>
        <p:txBody>
          <a:bodyPr/>
          <a:lstStyle/>
          <a:p>
            <a:fld id="{519E630E-A553-4BBC-A986-B1C7C809A08F}" type="slidenum">
              <a:rPr lang="en-GB" smtClean="0"/>
              <a:pPr/>
              <a:t>5</a:t>
            </a:fld>
            <a:endParaRPr lang="en-GB" dirty="0"/>
          </a:p>
        </p:txBody>
      </p:sp>
      <p:sp>
        <p:nvSpPr>
          <p:cNvPr id="3" name="Title Placeholder 1"/>
          <p:cNvSpPr txBox="1">
            <a:spLocks/>
          </p:cNvSpPr>
          <p:nvPr/>
        </p:nvSpPr>
        <p:spPr>
          <a:xfrm>
            <a:off x="495071" y="1587160"/>
            <a:ext cx="8055807" cy="572566"/>
          </a:xfrm>
          <a:prstGeom prst="rect">
            <a:avLst/>
          </a:prstGeom>
          <a:effectLst/>
        </p:spPr>
        <p:txBody>
          <a:bodyPr vert="horz" lIns="91440" tIns="45720" rIns="91440" bIns="45720" rtlCol="0" anchor="ctr">
            <a:noAutofit/>
          </a:bodyPr>
          <a:lstStyle>
            <a:lvl1pPr algn="r" defTabSz="685800" rtl="0" eaLnBrk="1" latinLnBrk="0" hangingPunct="1">
              <a:lnSpc>
                <a:spcPts val="4000"/>
              </a:lnSpc>
              <a:spcBef>
                <a:spcPct val="0"/>
              </a:spcBef>
              <a:buNone/>
              <a:defRPr sz="4400" b="1" kern="1200">
                <a:solidFill>
                  <a:schemeClr val="tx1"/>
                </a:solidFill>
                <a:latin typeface="+mn-lt"/>
                <a:ea typeface="+mj-ea"/>
                <a:cs typeface="+mj-cs"/>
              </a:defRPr>
            </a:lvl1pPr>
          </a:lstStyle>
          <a:p>
            <a:pPr algn="l"/>
            <a:endParaRPr lang="en-US" sz="4800" dirty="0">
              <a:solidFill>
                <a:srgbClr val="8D8D8C"/>
              </a:solidFill>
              <a:effectLst/>
            </a:endParaRPr>
          </a:p>
        </p:txBody>
      </p:sp>
      <p:sp>
        <p:nvSpPr>
          <p:cNvPr id="4" name="Text Placeholder 2"/>
          <p:cNvSpPr txBox="1">
            <a:spLocks/>
          </p:cNvSpPr>
          <p:nvPr/>
        </p:nvSpPr>
        <p:spPr>
          <a:xfrm>
            <a:off x="495071" y="1010194"/>
            <a:ext cx="8020393" cy="5077098"/>
          </a:xfrm>
          <a:prstGeom prst="rect">
            <a:avLst/>
          </a:prstGeom>
          <a:effectLst/>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161925" indent="-215900">
              <a:lnSpc>
                <a:spcPct val="150000"/>
              </a:lnSpc>
              <a:spcBef>
                <a:spcPct val="0"/>
              </a:spcBef>
              <a:buSzTx/>
              <a:buFont typeface="Arial" charset="0"/>
              <a:buNone/>
              <a:defRPr/>
            </a:pPr>
            <a:r>
              <a:rPr lang="en-GB" altLang="en-US" sz="2800" u="sng" dirty="0" smtClean="0">
                <a:solidFill>
                  <a:srgbClr val="FF0000"/>
                </a:solidFill>
                <a:latin typeface="Verdana" pitchFamily="34" charset="0"/>
                <a:ea typeface="Verdana" pitchFamily="34" charset="0"/>
                <a:cs typeface="Verdana" pitchFamily="34" charset="0"/>
              </a:rPr>
              <a:t>What is an ‘expected death’?</a:t>
            </a:r>
          </a:p>
          <a:p>
            <a:pPr marL="161925" indent="-215900">
              <a:lnSpc>
                <a:spcPct val="150000"/>
              </a:lnSpc>
              <a:spcBef>
                <a:spcPct val="0"/>
              </a:spcBef>
              <a:buSzTx/>
              <a:buFont typeface="Arial" charset="0"/>
              <a:buNone/>
              <a:defRPr/>
            </a:pPr>
            <a:endParaRPr lang="en-GB" altLang="en-US" sz="2000" dirty="0" smtClean="0">
              <a:latin typeface="Verdana" pitchFamily="34" charset="0"/>
              <a:ea typeface="Verdana" pitchFamily="34" charset="0"/>
              <a:cs typeface="Verdana" pitchFamily="34" charset="0"/>
            </a:endParaRPr>
          </a:p>
          <a:p>
            <a:pPr marL="0" indent="0">
              <a:lnSpc>
                <a:spcPct val="150000"/>
              </a:lnSpc>
              <a:spcBef>
                <a:spcPct val="0"/>
              </a:spcBef>
              <a:buSzTx/>
              <a:buNone/>
              <a:defRPr/>
            </a:pPr>
            <a:r>
              <a:rPr lang="en-GB" altLang="en-US" sz="2400" dirty="0" smtClean="0">
                <a:latin typeface="Verdana" pitchFamily="34" charset="0"/>
                <a:ea typeface="Verdana" pitchFamily="34" charset="0"/>
                <a:cs typeface="Verdana" pitchFamily="34" charset="0"/>
              </a:rPr>
              <a:t>“… a death following on from a period of illness which has been identified as terminal, and where no active intervention to prolong life is ongoing.” </a:t>
            </a:r>
            <a:r>
              <a:rPr lang="en-GB" altLang="en-US" sz="1600" dirty="0" smtClean="0">
                <a:latin typeface="Verdana" pitchFamily="34" charset="0"/>
                <a:ea typeface="Verdana" pitchFamily="34" charset="0"/>
                <a:cs typeface="Verdana" pitchFamily="34" charset="0"/>
              </a:rPr>
              <a:t>(Ayris, 2002)</a:t>
            </a:r>
            <a:endParaRPr lang="en-GB" altLang="en-US" sz="1600" dirty="0">
              <a:latin typeface="Verdana" pitchFamily="34" charset="0"/>
              <a:ea typeface="Verdana" pitchFamily="34" charset="0"/>
              <a:cs typeface="Verdana" pitchFamily="34" charset="0"/>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81229" y="3892730"/>
            <a:ext cx="3358281" cy="2386147"/>
          </a:xfrm>
          <a:prstGeom prst="rect">
            <a:avLst/>
          </a:prstGeom>
        </p:spPr>
      </p:pic>
    </p:spTree>
    <p:extLst>
      <p:ext uri="{BB962C8B-B14F-4D97-AF65-F5344CB8AC3E}">
        <p14:creationId xmlns:p14="http://schemas.microsoft.com/office/powerpoint/2010/main" val="3521227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Vertic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prstGeom prst="rect">
            <a:avLst/>
          </a:prstGeom>
        </p:spPr>
        <p:txBody>
          <a:bodyPr/>
          <a:lstStyle/>
          <a:p>
            <a:fld id="{519E630E-A553-4BBC-A986-B1C7C809A08F}" type="slidenum">
              <a:rPr lang="en-GB" smtClean="0"/>
              <a:pPr/>
              <a:t>6</a:t>
            </a:fld>
            <a:endParaRPr lang="en-GB" dirty="0"/>
          </a:p>
        </p:txBody>
      </p:sp>
      <p:sp>
        <p:nvSpPr>
          <p:cNvPr id="3" name="Title Placeholder 1"/>
          <p:cNvSpPr txBox="1">
            <a:spLocks/>
          </p:cNvSpPr>
          <p:nvPr/>
        </p:nvSpPr>
        <p:spPr>
          <a:xfrm>
            <a:off x="599845" y="1503893"/>
            <a:ext cx="8055807" cy="286283"/>
          </a:xfrm>
          <a:prstGeom prst="rect">
            <a:avLst/>
          </a:prstGeom>
          <a:effectLst/>
        </p:spPr>
        <p:txBody>
          <a:bodyPr vert="horz" lIns="91440" tIns="45720" rIns="91440" bIns="45720" rtlCol="0" anchor="ctr">
            <a:noAutofit/>
          </a:bodyPr>
          <a:lstStyle>
            <a:lvl1pPr algn="r" defTabSz="685800" rtl="0" eaLnBrk="1" latinLnBrk="0" hangingPunct="1">
              <a:lnSpc>
                <a:spcPts val="4000"/>
              </a:lnSpc>
              <a:spcBef>
                <a:spcPct val="0"/>
              </a:spcBef>
              <a:buNone/>
              <a:defRPr sz="4400" b="1" kern="1200">
                <a:solidFill>
                  <a:schemeClr val="tx1"/>
                </a:solidFill>
                <a:latin typeface="+mn-lt"/>
                <a:ea typeface="+mj-ea"/>
                <a:cs typeface="+mj-cs"/>
              </a:defRPr>
            </a:lvl1pPr>
          </a:lstStyle>
          <a:p>
            <a:pPr algn="l"/>
            <a:r>
              <a:rPr lang="en-GB" altLang="en-US" sz="2800" b="0" u="sng" dirty="0" smtClean="0">
                <a:solidFill>
                  <a:srgbClr val="FF0000"/>
                </a:solidFill>
                <a:latin typeface="Verdana" pitchFamily="34" charset="0"/>
                <a:ea typeface="Verdana" pitchFamily="34" charset="0"/>
                <a:cs typeface="Verdana" pitchFamily="34" charset="0"/>
              </a:rPr>
              <a:t>VERIFICATION PROCESS</a:t>
            </a:r>
            <a:r>
              <a:rPr lang="en-GB" altLang="en-US" sz="2800" b="0" dirty="0" smtClean="0">
                <a:solidFill>
                  <a:srgbClr val="FF0000"/>
                </a:solidFill>
                <a:latin typeface="Verdana" pitchFamily="34" charset="0"/>
                <a:ea typeface="Verdana" pitchFamily="34" charset="0"/>
                <a:cs typeface="Verdana" pitchFamily="34" charset="0"/>
              </a:rPr>
              <a:t> </a:t>
            </a:r>
            <a:r>
              <a:rPr lang="en-GB" altLang="en-US" sz="1200" b="0" u="sng" dirty="0" smtClean="0">
                <a:latin typeface="Verdana" pitchFamily="34" charset="0"/>
                <a:ea typeface="Verdana" pitchFamily="34" charset="0"/>
                <a:cs typeface="Verdana" pitchFamily="34" charset="0"/>
              </a:rPr>
              <a:t>(</a:t>
            </a:r>
            <a:r>
              <a:rPr lang="en-GB" altLang="en-US" sz="1200" b="0" u="sng" dirty="0">
                <a:latin typeface="Verdana" pitchFamily="34" charset="0"/>
                <a:ea typeface="Verdana" pitchFamily="34" charset="0"/>
                <a:cs typeface="Verdana" pitchFamily="34" charset="0"/>
              </a:rPr>
              <a:t>AMRC, 2008)</a:t>
            </a:r>
            <a:endParaRPr lang="en-US" sz="1200" b="0" dirty="0"/>
          </a:p>
          <a:p>
            <a:pPr algn="l"/>
            <a:r>
              <a:rPr lang="en-GB" altLang="en-US" sz="2800" dirty="0" smtClean="0">
                <a:solidFill>
                  <a:srgbClr val="FF0000"/>
                </a:solidFill>
                <a:latin typeface="Verdana" pitchFamily="34" charset="0"/>
                <a:ea typeface="Verdana" pitchFamily="34" charset="0"/>
                <a:cs typeface="Verdana" pitchFamily="34" charset="0"/>
              </a:rPr>
              <a:t/>
            </a:r>
            <a:br>
              <a:rPr lang="en-GB" altLang="en-US" sz="2800" dirty="0" smtClean="0">
                <a:solidFill>
                  <a:srgbClr val="FF0000"/>
                </a:solidFill>
                <a:latin typeface="Verdana" pitchFamily="34" charset="0"/>
                <a:ea typeface="Verdana" pitchFamily="34" charset="0"/>
                <a:cs typeface="Verdana" pitchFamily="34" charset="0"/>
              </a:rPr>
            </a:br>
            <a:endParaRPr lang="en-US" sz="4800" dirty="0">
              <a:solidFill>
                <a:srgbClr val="FF0000"/>
              </a:solidFill>
              <a:effectLst/>
            </a:endParaRPr>
          </a:p>
        </p:txBody>
      </p:sp>
      <p:sp>
        <p:nvSpPr>
          <p:cNvPr id="4" name="Text Placeholder 2"/>
          <p:cNvSpPr txBox="1">
            <a:spLocks/>
          </p:cNvSpPr>
          <p:nvPr/>
        </p:nvSpPr>
        <p:spPr>
          <a:xfrm>
            <a:off x="307974" y="1572297"/>
            <a:ext cx="8207489" cy="4813625"/>
          </a:xfrm>
          <a:prstGeom prst="rect">
            <a:avLst/>
          </a:prstGeom>
          <a:effectLst/>
        </p:spPr>
        <p:txBody>
          <a:bodyPr vert="horz" lIns="91440" tIns="45720" rIns="91440" bIns="45720" rtlCol="0">
            <a:normAutofit fontScale="25000" lnSpcReduction="20000"/>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defRPr/>
            </a:pPr>
            <a:endParaRPr lang="en-GB" altLang="en-US" sz="2000" b="1" dirty="0">
              <a:solidFill>
                <a:srgbClr val="FF0000"/>
              </a:solidFill>
              <a:latin typeface="Verdana" pitchFamily="34" charset="0"/>
            </a:endParaRPr>
          </a:p>
          <a:p>
            <a:pPr>
              <a:lnSpc>
                <a:spcPct val="170000"/>
              </a:lnSpc>
              <a:buFont typeface="Wingdings" panose="05000000000000000000" pitchFamily="2" charset="2"/>
              <a:buChar char="ü"/>
              <a:defRPr/>
            </a:pPr>
            <a:r>
              <a:rPr lang="en-GB" altLang="en-US" sz="8000" dirty="0" smtClean="0">
                <a:latin typeface="Verdana" pitchFamily="34" charset="0"/>
              </a:rPr>
              <a:t> Absence of central pulse for </a:t>
            </a:r>
            <a:r>
              <a:rPr lang="en-GB" altLang="en-US" sz="8000" u="sng" dirty="0" smtClean="0">
                <a:solidFill>
                  <a:srgbClr val="FF0000"/>
                </a:solidFill>
                <a:latin typeface="Verdana" pitchFamily="34" charset="0"/>
              </a:rPr>
              <a:t>at least </a:t>
            </a:r>
            <a:r>
              <a:rPr lang="en-GB" altLang="en-US" sz="8000" dirty="0" smtClean="0">
                <a:latin typeface="Verdana" pitchFamily="34" charset="0"/>
              </a:rPr>
              <a:t>1 minute</a:t>
            </a:r>
          </a:p>
          <a:p>
            <a:pPr>
              <a:lnSpc>
                <a:spcPct val="170000"/>
              </a:lnSpc>
              <a:buFont typeface="Wingdings" panose="05000000000000000000" pitchFamily="2" charset="2"/>
              <a:buChar char="ü"/>
              <a:defRPr/>
            </a:pPr>
            <a:r>
              <a:rPr lang="en-GB" altLang="en-US" sz="8000" dirty="0" smtClean="0">
                <a:latin typeface="Verdana" pitchFamily="34" charset="0"/>
              </a:rPr>
              <a:t> No heart sounds for </a:t>
            </a:r>
            <a:r>
              <a:rPr lang="en-GB" altLang="en-US" sz="8000" u="sng" dirty="0" smtClean="0">
                <a:solidFill>
                  <a:srgbClr val="FF0000"/>
                </a:solidFill>
                <a:latin typeface="Verdana" pitchFamily="34" charset="0"/>
              </a:rPr>
              <a:t>at least </a:t>
            </a:r>
            <a:r>
              <a:rPr lang="en-GB" altLang="en-US" sz="8000" dirty="0" smtClean="0">
                <a:latin typeface="Verdana" pitchFamily="34" charset="0"/>
              </a:rPr>
              <a:t>1 minute</a:t>
            </a:r>
          </a:p>
          <a:p>
            <a:pPr>
              <a:lnSpc>
                <a:spcPct val="170000"/>
              </a:lnSpc>
              <a:buFont typeface="Wingdings" panose="05000000000000000000" pitchFamily="2" charset="2"/>
              <a:buChar char="ü"/>
              <a:defRPr/>
            </a:pPr>
            <a:r>
              <a:rPr lang="en-GB" altLang="en-US" sz="8000" dirty="0" smtClean="0">
                <a:latin typeface="Verdana" pitchFamily="34" charset="0"/>
              </a:rPr>
              <a:t> Absence of breath sounds for </a:t>
            </a:r>
            <a:r>
              <a:rPr lang="en-GB" altLang="en-US" sz="8000" u="sng" dirty="0" smtClean="0">
                <a:solidFill>
                  <a:srgbClr val="FF0000"/>
                </a:solidFill>
                <a:latin typeface="Verdana" pitchFamily="34" charset="0"/>
              </a:rPr>
              <a:t>at least </a:t>
            </a:r>
            <a:r>
              <a:rPr lang="en-GB" altLang="en-US" sz="8000" dirty="0" smtClean="0">
                <a:latin typeface="Verdana" pitchFamily="34" charset="0"/>
              </a:rPr>
              <a:t>1 minute</a:t>
            </a:r>
          </a:p>
          <a:p>
            <a:pPr marL="0" indent="0" algn="ctr">
              <a:lnSpc>
                <a:spcPct val="170000"/>
              </a:lnSpc>
              <a:buNone/>
              <a:defRPr/>
            </a:pPr>
            <a:r>
              <a:rPr lang="en-GB" altLang="en-US" sz="8000" u="sng" dirty="0" smtClean="0">
                <a:latin typeface="Verdana" pitchFamily="34" charset="0"/>
              </a:rPr>
              <a:t>CHECKING SHOULD TOTAL </a:t>
            </a:r>
            <a:r>
              <a:rPr lang="en-GB" altLang="en-US" sz="8000" u="sng" dirty="0" smtClean="0">
                <a:solidFill>
                  <a:srgbClr val="FF0000"/>
                </a:solidFill>
                <a:latin typeface="Verdana" pitchFamily="34" charset="0"/>
              </a:rPr>
              <a:t>FIVE</a:t>
            </a:r>
            <a:r>
              <a:rPr lang="en-GB" altLang="en-US" sz="8000" u="sng" dirty="0" smtClean="0">
                <a:latin typeface="Verdana" pitchFamily="34" charset="0"/>
              </a:rPr>
              <a:t> MINUTES</a:t>
            </a:r>
          </a:p>
          <a:p>
            <a:pPr marL="0" indent="0" algn="ctr">
              <a:lnSpc>
                <a:spcPct val="170000"/>
              </a:lnSpc>
              <a:buNone/>
              <a:defRPr/>
            </a:pPr>
            <a:endParaRPr lang="en-GB" altLang="en-US" sz="8000" u="sng" dirty="0" smtClean="0">
              <a:solidFill>
                <a:srgbClr val="0070C0"/>
              </a:solidFill>
              <a:latin typeface="Verdana" pitchFamily="34" charset="0"/>
            </a:endParaRPr>
          </a:p>
          <a:p>
            <a:pPr>
              <a:lnSpc>
                <a:spcPct val="170000"/>
              </a:lnSpc>
              <a:buFont typeface="Wingdings" panose="05000000000000000000" pitchFamily="2" charset="2"/>
              <a:buChar char="ü"/>
              <a:defRPr/>
            </a:pPr>
            <a:r>
              <a:rPr lang="en-GB" altLang="en-US" sz="8000" dirty="0" smtClean="0">
                <a:latin typeface="Verdana" pitchFamily="34" charset="0"/>
              </a:rPr>
              <a:t> Cessation of cerebral function</a:t>
            </a:r>
          </a:p>
          <a:p>
            <a:pPr lvl="2">
              <a:lnSpc>
                <a:spcPct val="170000"/>
              </a:lnSpc>
              <a:buFont typeface="Courier New" panose="02070309020205020404" pitchFamily="49" charset="0"/>
              <a:buChar char="o"/>
              <a:defRPr/>
            </a:pPr>
            <a:r>
              <a:rPr lang="en-GB" altLang="en-US" sz="7700" dirty="0" smtClean="0">
                <a:latin typeface="Verdana" pitchFamily="34" charset="0"/>
              </a:rPr>
              <a:t> Pupils fixed &amp; dilated</a:t>
            </a:r>
          </a:p>
          <a:p>
            <a:pPr lvl="2">
              <a:lnSpc>
                <a:spcPct val="170000"/>
              </a:lnSpc>
              <a:buFont typeface="Courier New" panose="02070309020205020404" pitchFamily="49" charset="0"/>
              <a:buChar char="o"/>
              <a:defRPr/>
            </a:pPr>
            <a:r>
              <a:rPr lang="en-GB" altLang="en-US" sz="7700" dirty="0" smtClean="0">
                <a:latin typeface="Verdana" pitchFamily="34" charset="0"/>
              </a:rPr>
              <a:t> No reaction to trapezius squeeze</a:t>
            </a:r>
            <a:endParaRPr lang="en-GB" altLang="en-US" sz="7700" dirty="0">
              <a:latin typeface="Verdana" pitchFamily="34" charset="0"/>
            </a:endParaRPr>
          </a:p>
          <a:p>
            <a:pPr>
              <a:buFont typeface="Wingdings" pitchFamily="2" charset="2"/>
              <a:buChar char="Ø"/>
              <a:defRPr/>
            </a:pPr>
            <a:endParaRPr lang="en-GB" altLang="en-US" sz="9600" b="1" dirty="0">
              <a:solidFill>
                <a:srgbClr val="FF0000"/>
              </a:solidFill>
              <a:latin typeface="Verdana" pitchFamily="34" charset="0"/>
            </a:endParaRPr>
          </a:p>
          <a:p>
            <a:pPr>
              <a:buFont typeface="Wingdings" pitchFamily="2" charset="2"/>
              <a:buChar char="Ø"/>
              <a:defRPr/>
            </a:pPr>
            <a:r>
              <a:rPr lang="en-GB" altLang="en-US" sz="2400" b="1" dirty="0" smtClean="0">
                <a:solidFill>
                  <a:schemeClr val="bg1">
                    <a:lumMod val="95000"/>
                  </a:schemeClr>
                </a:solidFill>
                <a:latin typeface="Verdana" pitchFamily="34" charset="0"/>
              </a:rPr>
              <a:t>Absence </a:t>
            </a:r>
            <a:r>
              <a:rPr lang="en-GB" altLang="en-US" sz="2400" b="1" dirty="0">
                <a:solidFill>
                  <a:schemeClr val="bg1">
                    <a:lumMod val="95000"/>
                  </a:schemeClr>
                </a:solidFill>
                <a:latin typeface="Verdana" pitchFamily="34" charset="0"/>
              </a:rPr>
              <a:t>of carotid pulse for over one minute</a:t>
            </a:r>
          </a:p>
          <a:p>
            <a:pPr>
              <a:buFont typeface="Wingdings" pitchFamily="2" charset="2"/>
              <a:buChar char="Ø"/>
              <a:defRPr/>
            </a:pPr>
            <a:endParaRPr lang="en-GB" altLang="en-US" sz="2400" b="1" dirty="0">
              <a:solidFill>
                <a:schemeClr val="bg1">
                  <a:lumMod val="95000"/>
                </a:schemeClr>
              </a:solidFill>
              <a:latin typeface="Verdana" pitchFamily="34" charset="0"/>
            </a:endParaRPr>
          </a:p>
          <a:p>
            <a:pPr>
              <a:buFont typeface="Wingdings" pitchFamily="2" charset="2"/>
              <a:buChar char="Ø"/>
              <a:defRPr/>
            </a:pPr>
            <a:r>
              <a:rPr lang="en-GB" altLang="en-US" sz="2400" b="1" dirty="0">
                <a:solidFill>
                  <a:schemeClr val="bg1">
                    <a:lumMod val="95000"/>
                  </a:schemeClr>
                </a:solidFill>
                <a:latin typeface="Verdana" pitchFamily="34" charset="0"/>
              </a:rPr>
              <a:t>Absence of heart </a:t>
            </a:r>
          </a:p>
          <a:p>
            <a:pPr marL="0" indent="0">
              <a:defRPr/>
            </a:pPr>
            <a:r>
              <a:rPr lang="en-GB" altLang="en-US" sz="2400" b="1" dirty="0">
                <a:solidFill>
                  <a:schemeClr val="bg1">
                    <a:lumMod val="95000"/>
                  </a:schemeClr>
                </a:solidFill>
                <a:latin typeface="Verdana" pitchFamily="34" charset="0"/>
              </a:rPr>
              <a:t>   sounds on </a:t>
            </a:r>
          </a:p>
          <a:p>
            <a:pPr marL="0" indent="0">
              <a:defRPr/>
            </a:pPr>
            <a:r>
              <a:rPr lang="en-GB" altLang="en-US" sz="2400" b="1" dirty="0">
                <a:solidFill>
                  <a:schemeClr val="bg1">
                    <a:lumMod val="95000"/>
                  </a:schemeClr>
                </a:solidFill>
                <a:latin typeface="Verdana" pitchFamily="34" charset="0"/>
              </a:rPr>
              <a:t>   auscultation for </a:t>
            </a:r>
          </a:p>
          <a:p>
            <a:pPr marL="0" indent="0">
              <a:defRPr/>
            </a:pPr>
            <a:r>
              <a:rPr lang="en-GB" altLang="en-US" sz="2400" b="1" dirty="0">
                <a:solidFill>
                  <a:schemeClr val="bg1">
                    <a:lumMod val="95000"/>
                  </a:schemeClr>
                </a:solidFill>
                <a:latin typeface="Verdana" pitchFamily="34" charset="0"/>
              </a:rPr>
              <a:t>   5 minutes</a:t>
            </a:r>
          </a:p>
          <a:p>
            <a:pPr>
              <a:buFont typeface="Wingdings" pitchFamily="2" charset="2"/>
              <a:buChar char="Ø"/>
              <a:defRPr/>
            </a:pPr>
            <a:r>
              <a:rPr lang="en-GB" altLang="en-US" sz="2400" b="1" dirty="0" smtClean="0">
                <a:solidFill>
                  <a:schemeClr val="bg1">
                    <a:lumMod val="95000"/>
                  </a:schemeClr>
                </a:solidFill>
                <a:latin typeface="Verdana" pitchFamily="34" charset="0"/>
              </a:rPr>
              <a:t>Absence </a:t>
            </a:r>
            <a:r>
              <a:rPr lang="en-GB" altLang="en-US" sz="2400" b="1" dirty="0">
                <a:solidFill>
                  <a:schemeClr val="bg1">
                    <a:lumMod val="95000"/>
                  </a:schemeClr>
                </a:solidFill>
                <a:latin typeface="Verdana" pitchFamily="34" charset="0"/>
              </a:rPr>
              <a:t>of carotid pulse for over one minute</a:t>
            </a:r>
          </a:p>
          <a:p>
            <a:pPr>
              <a:buFont typeface="Wingdings" pitchFamily="2" charset="2"/>
              <a:buChar char="Ø"/>
              <a:defRPr/>
            </a:pPr>
            <a:endParaRPr lang="en-GB" altLang="en-US" sz="2400" b="1" dirty="0">
              <a:solidFill>
                <a:schemeClr val="bg1">
                  <a:lumMod val="95000"/>
                </a:schemeClr>
              </a:solidFill>
              <a:latin typeface="Verdana" pitchFamily="34" charset="0"/>
            </a:endParaRPr>
          </a:p>
          <a:p>
            <a:pPr>
              <a:buFont typeface="Wingdings" pitchFamily="2" charset="2"/>
              <a:buChar char="Ø"/>
              <a:defRPr/>
            </a:pPr>
            <a:r>
              <a:rPr lang="en-GB" altLang="en-US" sz="2400" b="1" dirty="0">
                <a:solidFill>
                  <a:schemeClr val="bg1">
                    <a:lumMod val="95000"/>
                  </a:schemeClr>
                </a:solidFill>
                <a:latin typeface="Verdana" pitchFamily="34" charset="0"/>
              </a:rPr>
              <a:t>Absence of heart </a:t>
            </a:r>
          </a:p>
          <a:p>
            <a:pPr marL="0" indent="0">
              <a:defRPr/>
            </a:pPr>
            <a:r>
              <a:rPr lang="en-GB" altLang="en-US" sz="2400" b="1" dirty="0">
                <a:solidFill>
                  <a:schemeClr val="bg1">
                    <a:lumMod val="95000"/>
                  </a:schemeClr>
                </a:solidFill>
                <a:latin typeface="Verdana" pitchFamily="34" charset="0"/>
              </a:rPr>
              <a:t>   sounds on </a:t>
            </a:r>
          </a:p>
          <a:p>
            <a:pPr marL="0" indent="0">
              <a:defRPr/>
            </a:pPr>
            <a:r>
              <a:rPr lang="en-GB" altLang="en-US" sz="2400" b="1" dirty="0">
                <a:solidFill>
                  <a:schemeClr val="bg1">
                    <a:lumMod val="95000"/>
                  </a:schemeClr>
                </a:solidFill>
                <a:latin typeface="Verdana" pitchFamily="34" charset="0"/>
              </a:rPr>
              <a:t>   auscultation for </a:t>
            </a:r>
          </a:p>
          <a:p>
            <a:pPr marL="0" indent="0">
              <a:defRPr/>
            </a:pPr>
            <a:r>
              <a:rPr lang="en-GB" altLang="en-US" sz="2400" b="1" dirty="0">
                <a:solidFill>
                  <a:schemeClr val="bg1">
                    <a:lumMod val="95000"/>
                  </a:schemeClr>
                </a:solidFill>
                <a:latin typeface="Verdana" pitchFamily="34" charset="0"/>
              </a:rPr>
              <a:t>   5 minutes</a:t>
            </a:r>
          </a:p>
          <a:p>
            <a:pPr>
              <a:buFont typeface="Wingdings" pitchFamily="2" charset="2"/>
              <a:buChar char="Ø"/>
              <a:defRPr/>
            </a:pPr>
            <a:r>
              <a:rPr lang="en-GB" altLang="en-US" sz="2400" b="1" dirty="0" smtClean="0">
                <a:solidFill>
                  <a:schemeClr val="bg1">
                    <a:lumMod val="95000"/>
                  </a:schemeClr>
                </a:solidFill>
                <a:latin typeface="Verdana" pitchFamily="34" charset="0"/>
              </a:rPr>
              <a:t>Absence </a:t>
            </a:r>
            <a:r>
              <a:rPr lang="en-GB" altLang="en-US" sz="2400" b="1" dirty="0">
                <a:solidFill>
                  <a:schemeClr val="bg1">
                    <a:lumMod val="95000"/>
                  </a:schemeClr>
                </a:solidFill>
                <a:latin typeface="Verdana" pitchFamily="34" charset="0"/>
              </a:rPr>
              <a:t>of carotid pulse for over one minute</a:t>
            </a:r>
          </a:p>
          <a:p>
            <a:pPr>
              <a:buFont typeface="Wingdings" pitchFamily="2" charset="2"/>
              <a:buChar char="Ø"/>
              <a:defRPr/>
            </a:pPr>
            <a:endParaRPr lang="en-GB" altLang="en-US" sz="2400" b="1" dirty="0">
              <a:solidFill>
                <a:schemeClr val="bg1">
                  <a:lumMod val="95000"/>
                </a:schemeClr>
              </a:solidFill>
              <a:latin typeface="Verdana" pitchFamily="34" charset="0"/>
            </a:endParaRPr>
          </a:p>
          <a:p>
            <a:pPr>
              <a:buFont typeface="Wingdings" pitchFamily="2" charset="2"/>
              <a:buChar char="Ø"/>
              <a:defRPr/>
            </a:pPr>
            <a:r>
              <a:rPr lang="en-GB" altLang="en-US" sz="2400" b="1" dirty="0">
                <a:solidFill>
                  <a:schemeClr val="bg1">
                    <a:lumMod val="95000"/>
                  </a:schemeClr>
                </a:solidFill>
                <a:latin typeface="Verdana" pitchFamily="34" charset="0"/>
              </a:rPr>
              <a:t>Absence of heart </a:t>
            </a:r>
          </a:p>
          <a:p>
            <a:pPr marL="0" indent="0">
              <a:defRPr/>
            </a:pPr>
            <a:r>
              <a:rPr lang="en-GB" altLang="en-US" sz="2400" b="1" dirty="0">
                <a:solidFill>
                  <a:schemeClr val="bg1">
                    <a:lumMod val="95000"/>
                  </a:schemeClr>
                </a:solidFill>
                <a:latin typeface="Verdana" pitchFamily="34" charset="0"/>
              </a:rPr>
              <a:t>   sounds on </a:t>
            </a:r>
          </a:p>
          <a:p>
            <a:pPr marL="0" indent="0">
              <a:defRPr/>
            </a:pPr>
            <a:r>
              <a:rPr lang="en-GB" altLang="en-US" sz="2400" b="1" dirty="0">
                <a:solidFill>
                  <a:schemeClr val="bg1">
                    <a:lumMod val="95000"/>
                  </a:schemeClr>
                </a:solidFill>
                <a:latin typeface="Verdana" pitchFamily="34" charset="0"/>
              </a:rPr>
              <a:t>   auscultation </a:t>
            </a:r>
            <a:r>
              <a:rPr lang="en-GB" altLang="en-US" sz="2400" b="1" dirty="0" smtClean="0">
                <a:solidFill>
                  <a:schemeClr val="bg1">
                    <a:lumMod val="95000"/>
                  </a:schemeClr>
                </a:solidFill>
                <a:latin typeface="Verdana" pitchFamily="34" charset="0"/>
              </a:rPr>
              <a:t>f</a:t>
            </a:r>
            <a:endParaRPr lang="en-GB" altLang="en-US" sz="2400" b="1" dirty="0">
              <a:solidFill>
                <a:schemeClr val="bg1">
                  <a:lumMod val="95000"/>
                </a:schemeClr>
              </a:solidFill>
              <a:latin typeface="Verdana" pitchFamily="34" charset="0"/>
            </a:endParaRPr>
          </a:p>
        </p:txBody>
      </p:sp>
      <p:pic>
        <p:nvPicPr>
          <p:cNvPr id="5"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792971" y="383828"/>
            <a:ext cx="2072139" cy="23185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AutoShape 2" descr="Image result for trapezius squeez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8" name="AutoShape 4" descr="Image result for trapezius squeez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pic>
        <p:nvPicPr>
          <p:cNvPr id="11" name="Picture 6" descr="Image result for trapezius squeez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49659" y="3963093"/>
            <a:ext cx="2180682" cy="23601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9732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barn(inVertical)">
                                      <p:cBhvr>
                                        <p:cTn id="22" dur="500"/>
                                        <p:tgtEl>
                                          <p:spTgt spid="4">
                                            <p:txEl>
                                              <p:pRg st="1" end="1"/>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Effect transition="in" filter="barn(inVertical)">
                                      <p:cBhvr>
                                        <p:cTn id="25" dur="500"/>
                                        <p:tgtEl>
                                          <p:spTgt spid="4">
                                            <p:txEl>
                                              <p:pRg st="2" end="2"/>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barn(inVertical)">
                                      <p:cBhvr>
                                        <p:cTn id="28" dur="500"/>
                                        <p:tgtEl>
                                          <p:spTgt spid="4">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4">
                                            <p:txEl>
                                              <p:pRg st="4" end="4"/>
                                            </p:txEl>
                                          </p:spTgt>
                                        </p:tgtEl>
                                        <p:attrNameLst>
                                          <p:attrName>style.visibility</p:attrName>
                                        </p:attrNameLst>
                                      </p:cBhvr>
                                      <p:to>
                                        <p:strVal val="visible"/>
                                      </p:to>
                                    </p:set>
                                    <p:animEffect transition="in" filter="barn(inVertical)">
                                      <p:cBhvr>
                                        <p:cTn id="33" dur="500"/>
                                        <p:tgtEl>
                                          <p:spTgt spid="4">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nodeType="clickEffect">
                                  <p:stCondLst>
                                    <p:cond delay="0"/>
                                  </p:stCondLst>
                                  <p:childTnLst>
                                    <p:set>
                                      <p:cBhvr>
                                        <p:cTn id="37" dur="1" fill="hold">
                                          <p:stCondLst>
                                            <p:cond delay="0"/>
                                          </p:stCondLst>
                                        </p:cTn>
                                        <p:tgtEl>
                                          <p:spTgt spid="4">
                                            <p:txEl>
                                              <p:pRg st="6" end="6"/>
                                            </p:txEl>
                                          </p:spTgt>
                                        </p:tgtEl>
                                        <p:attrNameLst>
                                          <p:attrName>style.visibility</p:attrName>
                                        </p:attrNameLst>
                                      </p:cBhvr>
                                      <p:to>
                                        <p:strVal val="visible"/>
                                      </p:to>
                                    </p:set>
                                    <p:animEffect transition="in" filter="barn(inVertical)">
                                      <p:cBhvr>
                                        <p:cTn id="38" dur="500"/>
                                        <p:tgtEl>
                                          <p:spTgt spid="4">
                                            <p:txEl>
                                              <p:pRg st="6" end="6"/>
                                            </p:txEl>
                                          </p:spTgt>
                                        </p:tgtEl>
                                      </p:cBhvr>
                                    </p:animEffect>
                                  </p:childTnLst>
                                </p:cTn>
                              </p:par>
                              <p:par>
                                <p:cTn id="39" presetID="16" presetClass="entr" presetSubtype="21" fill="hold" nodeType="withEffect">
                                  <p:stCondLst>
                                    <p:cond delay="0"/>
                                  </p:stCondLst>
                                  <p:childTnLst>
                                    <p:set>
                                      <p:cBhvr>
                                        <p:cTn id="40" dur="1" fill="hold">
                                          <p:stCondLst>
                                            <p:cond delay="0"/>
                                          </p:stCondLst>
                                        </p:cTn>
                                        <p:tgtEl>
                                          <p:spTgt spid="4">
                                            <p:txEl>
                                              <p:pRg st="7" end="7"/>
                                            </p:txEl>
                                          </p:spTgt>
                                        </p:tgtEl>
                                        <p:attrNameLst>
                                          <p:attrName>style.visibility</p:attrName>
                                        </p:attrNameLst>
                                      </p:cBhvr>
                                      <p:to>
                                        <p:strVal val="visible"/>
                                      </p:to>
                                    </p:set>
                                    <p:animEffect transition="in" filter="barn(inVertical)">
                                      <p:cBhvr>
                                        <p:cTn id="41" dur="500"/>
                                        <p:tgtEl>
                                          <p:spTgt spid="4">
                                            <p:txEl>
                                              <p:pRg st="7" end="7"/>
                                            </p:txEl>
                                          </p:spTgt>
                                        </p:tgtEl>
                                      </p:cBhvr>
                                    </p:animEffect>
                                  </p:childTnLst>
                                </p:cTn>
                              </p:par>
                              <p:par>
                                <p:cTn id="42" presetID="16" presetClass="entr" presetSubtype="21" fill="hold" nodeType="withEffect">
                                  <p:stCondLst>
                                    <p:cond delay="0"/>
                                  </p:stCondLst>
                                  <p:childTnLst>
                                    <p:set>
                                      <p:cBhvr>
                                        <p:cTn id="43" dur="1" fill="hold">
                                          <p:stCondLst>
                                            <p:cond delay="0"/>
                                          </p:stCondLst>
                                        </p:cTn>
                                        <p:tgtEl>
                                          <p:spTgt spid="4">
                                            <p:txEl>
                                              <p:pRg st="8" end="8"/>
                                            </p:txEl>
                                          </p:spTgt>
                                        </p:tgtEl>
                                        <p:attrNameLst>
                                          <p:attrName>style.visibility</p:attrName>
                                        </p:attrNameLst>
                                      </p:cBhvr>
                                      <p:to>
                                        <p:strVal val="visible"/>
                                      </p:to>
                                    </p:set>
                                    <p:animEffect transition="in" filter="barn(inVertical)">
                                      <p:cBhvr>
                                        <p:cTn id="44" dur="500"/>
                                        <p:tgtEl>
                                          <p:spTgt spid="4">
                                            <p:txEl>
                                              <p:pRg st="8" end="8"/>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nodeType="clickEffect">
                                  <p:stCondLst>
                                    <p:cond delay="0"/>
                                  </p:stCondLst>
                                  <p:childTnLst>
                                    <p:set>
                                      <p:cBhvr>
                                        <p:cTn id="48" dur="1" fill="hold">
                                          <p:stCondLst>
                                            <p:cond delay="0"/>
                                          </p:stCondLst>
                                        </p:cTn>
                                        <p:tgtEl>
                                          <p:spTgt spid="11"/>
                                        </p:tgtEl>
                                        <p:attrNameLst>
                                          <p:attrName>style.visibility</p:attrName>
                                        </p:attrNameLst>
                                      </p:cBhvr>
                                      <p:to>
                                        <p:strVal val="visible"/>
                                      </p:to>
                                    </p:set>
                                    <p:animEffect transition="in" filter="barn(inVertical)">
                                      <p:cBhvr>
                                        <p:cTn id="4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prstGeom prst="rect">
            <a:avLst/>
          </a:prstGeom>
        </p:spPr>
        <p:txBody>
          <a:bodyPr/>
          <a:lstStyle/>
          <a:p>
            <a:fld id="{519E630E-A553-4BBC-A986-B1C7C809A08F}" type="slidenum">
              <a:rPr lang="en-GB" smtClean="0"/>
              <a:pPr/>
              <a:t>7</a:t>
            </a:fld>
            <a:endParaRPr lang="en-GB" dirty="0"/>
          </a:p>
        </p:txBody>
      </p:sp>
      <p:sp>
        <p:nvSpPr>
          <p:cNvPr id="3" name="Title Placeholder 1"/>
          <p:cNvSpPr txBox="1">
            <a:spLocks/>
          </p:cNvSpPr>
          <p:nvPr/>
        </p:nvSpPr>
        <p:spPr>
          <a:xfrm>
            <a:off x="243841" y="1088572"/>
            <a:ext cx="8703514" cy="748938"/>
          </a:xfrm>
          <a:prstGeom prst="rect">
            <a:avLst/>
          </a:prstGeom>
          <a:effectLst/>
        </p:spPr>
        <p:txBody>
          <a:bodyPr vert="horz" lIns="91440" tIns="45720" rIns="91440" bIns="45720" rtlCol="0" anchor="ctr">
            <a:noAutofit/>
          </a:bodyPr>
          <a:lstStyle>
            <a:lvl1pPr algn="r" defTabSz="685800" rtl="0" eaLnBrk="1" latinLnBrk="0" hangingPunct="1">
              <a:lnSpc>
                <a:spcPts val="4000"/>
              </a:lnSpc>
              <a:spcBef>
                <a:spcPct val="0"/>
              </a:spcBef>
              <a:buNone/>
              <a:defRPr sz="4400" b="1" kern="1200">
                <a:solidFill>
                  <a:schemeClr val="tx1"/>
                </a:solidFill>
                <a:latin typeface="+mn-lt"/>
                <a:ea typeface="+mj-ea"/>
                <a:cs typeface="+mj-cs"/>
              </a:defRPr>
            </a:lvl1pPr>
          </a:lstStyle>
          <a:p>
            <a:pPr algn="ctr"/>
            <a:r>
              <a:rPr lang="en-GB" altLang="en-US" sz="2800" b="0" u="sng" dirty="0">
                <a:latin typeface="Verdana" pitchFamily="34" charset="0"/>
                <a:ea typeface="Verdana" pitchFamily="34" charset="0"/>
                <a:cs typeface="Verdana" pitchFamily="34" charset="0"/>
              </a:rPr>
              <a:t>Spontaneous respiratory or cardiac activity</a:t>
            </a:r>
            <a:r>
              <a:rPr lang="en-GB" altLang="en-US" sz="2800" b="0" u="sng" dirty="0" smtClean="0">
                <a:latin typeface="Verdana" pitchFamily="34" charset="0"/>
                <a:ea typeface="Verdana" pitchFamily="34" charset="0"/>
                <a:cs typeface="Verdana" pitchFamily="34" charset="0"/>
              </a:rPr>
              <a:t>…?</a:t>
            </a:r>
          </a:p>
          <a:p>
            <a:pPr algn="ctr"/>
            <a:r>
              <a:rPr lang="en-GB" altLang="en-US" sz="1400" b="0" u="sng" dirty="0" smtClean="0">
                <a:latin typeface="Verdana" pitchFamily="34" charset="0"/>
                <a:ea typeface="Verdana" pitchFamily="34" charset="0"/>
                <a:cs typeface="Verdana" pitchFamily="34" charset="0"/>
              </a:rPr>
              <a:t>(AMRC, 2008)</a:t>
            </a:r>
            <a:endParaRPr lang="en-US" sz="1400" b="0" dirty="0">
              <a:effectLst/>
            </a:endParaRPr>
          </a:p>
        </p:txBody>
      </p:sp>
      <p:sp>
        <p:nvSpPr>
          <p:cNvPr id="4" name="Text Placeholder 2"/>
          <p:cNvSpPr txBox="1">
            <a:spLocks/>
          </p:cNvSpPr>
          <p:nvPr/>
        </p:nvSpPr>
        <p:spPr>
          <a:xfrm>
            <a:off x="322217" y="2211977"/>
            <a:ext cx="8193247" cy="4101737"/>
          </a:xfrm>
          <a:prstGeom prst="rect">
            <a:avLst/>
          </a:prstGeom>
          <a:effectLst/>
        </p:spPr>
        <p:txBody>
          <a:bodyPr vert="horz" lIns="91440" tIns="45720" rIns="91440" bIns="45720" rtlCol="0">
            <a:normAutofit lnSpcReduction="10000"/>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231750" indent="-285750">
              <a:buFont typeface="Wingdings" panose="05000000000000000000" pitchFamily="2" charset="2"/>
              <a:buChar char="Ø"/>
              <a:defRPr/>
            </a:pPr>
            <a:r>
              <a:rPr lang="en-GB" altLang="en-US" sz="2400" dirty="0">
                <a:solidFill>
                  <a:srgbClr val="FF0000"/>
                </a:solidFill>
                <a:latin typeface="Verdana" pitchFamily="34" charset="0"/>
                <a:ea typeface="Verdana" pitchFamily="34" charset="0"/>
                <a:cs typeface="Verdana" pitchFamily="34" charset="0"/>
              </a:rPr>
              <a:t>Repeat the process for 5 minutes</a:t>
            </a:r>
          </a:p>
          <a:p>
            <a:pPr marL="231750" indent="-285750">
              <a:buFont typeface="Wingdings" panose="05000000000000000000" pitchFamily="2" charset="2"/>
              <a:buChar char="Ø"/>
              <a:defRPr/>
            </a:pPr>
            <a:endParaRPr lang="en-GB" altLang="en-US" sz="2400" dirty="0">
              <a:solidFill>
                <a:srgbClr val="FF0000"/>
              </a:solidFill>
              <a:latin typeface="Verdana" pitchFamily="34" charset="0"/>
              <a:ea typeface="Verdana" pitchFamily="34" charset="0"/>
              <a:cs typeface="Verdana" pitchFamily="34" charset="0"/>
            </a:endParaRPr>
          </a:p>
          <a:p>
            <a:pPr marL="231750" indent="-285750">
              <a:buFont typeface="Wingdings" panose="05000000000000000000" pitchFamily="2" charset="2"/>
              <a:buChar char="Ø"/>
              <a:defRPr/>
            </a:pPr>
            <a:r>
              <a:rPr lang="en-GB" altLang="en-US" sz="2400" dirty="0">
                <a:solidFill>
                  <a:srgbClr val="FF0000"/>
                </a:solidFill>
                <a:latin typeface="Verdana" pitchFamily="34" charset="0"/>
                <a:ea typeface="Verdana" pitchFamily="34" charset="0"/>
                <a:cs typeface="Verdana" pitchFamily="34" charset="0"/>
              </a:rPr>
              <a:t>Check fixed dilated pupils</a:t>
            </a:r>
          </a:p>
          <a:p>
            <a:pPr marL="0" indent="0">
              <a:defRPr/>
            </a:pPr>
            <a:endParaRPr lang="en-GB" altLang="en-US" sz="2400" dirty="0">
              <a:solidFill>
                <a:srgbClr val="FF0000"/>
              </a:solidFill>
              <a:latin typeface="Verdana" pitchFamily="34" charset="0"/>
              <a:ea typeface="Verdana" pitchFamily="34" charset="0"/>
              <a:cs typeface="Verdana" pitchFamily="34" charset="0"/>
            </a:endParaRPr>
          </a:p>
          <a:p>
            <a:pPr marL="231750" indent="-285750">
              <a:buFont typeface="Wingdings" panose="05000000000000000000" pitchFamily="2" charset="2"/>
              <a:buChar char="Ø"/>
              <a:defRPr/>
            </a:pPr>
            <a:r>
              <a:rPr lang="en-GB" altLang="en-US" sz="2400" dirty="0">
                <a:solidFill>
                  <a:srgbClr val="FF0000"/>
                </a:solidFill>
                <a:latin typeface="Verdana" pitchFamily="34" charset="0"/>
                <a:ea typeface="Verdana" pitchFamily="34" charset="0"/>
                <a:cs typeface="Verdana" pitchFamily="34" charset="0"/>
              </a:rPr>
              <a:t>Check corneal reflex</a:t>
            </a:r>
          </a:p>
          <a:p>
            <a:pPr marL="231750" indent="-285750">
              <a:buFont typeface="Wingdings" panose="05000000000000000000" pitchFamily="2" charset="2"/>
              <a:buChar char="Ø"/>
              <a:defRPr/>
            </a:pPr>
            <a:endParaRPr lang="en-GB" altLang="en-US" sz="2400" dirty="0">
              <a:solidFill>
                <a:srgbClr val="FF0000"/>
              </a:solidFill>
              <a:latin typeface="Verdana" pitchFamily="34" charset="0"/>
              <a:ea typeface="Verdana" pitchFamily="34" charset="0"/>
              <a:cs typeface="Verdana" pitchFamily="34" charset="0"/>
            </a:endParaRPr>
          </a:p>
          <a:p>
            <a:pPr marL="231750" indent="-285750">
              <a:buFont typeface="Wingdings" panose="05000000000000000000" pitchFamily="2" charset="2"/>
              <a:buChar char="Ø"/>
              <a:defRPr/>
            </a:pPr>
            <a:r>
              <a:rPr lang="en-GB" altLang="en-US" sz="2400" dirty="0">
                <a:solidFill>
                  <a:srgbClr val="FF0000"/>
                </a:solidFill>
                <a:latin typeface="Verdana" pitchFamily="34" charset="0"/>
                <a:ea typeface="Verdana" pitchFamily="34" charset="0"/>
                <a:cs typeface="Verdana" pitchFamily="34" charset="0"/>
              </a:rPr>
              <a:t>Check response to </a:t>
            </a:r>
            <a:r>
              <a:rPr lang="en-GB" altLang="en-US" sz="2400" dirty="0" smtClean="0">
                <a:solidFill>
                  <a:srgbClr val="FF0000"/>
                </a:solidFill>
                <a:latin typeface="Verdana" pitchFamily="34" charset="0"/>
                <a:ea typeface="Verdana" pitchFamily="34" charset="0"/>
                <a:cs typeface="Verdana" pitchFamily="34" charset="0"/>
              </a:rPr>
              <a:t>supra-orbital </a:t>
            </a:r>
          </a:p>
          <a:p>
            <a:pPr marL="0" indent="0">
              <a:buNone/>
              <a:defRPr/>
            </a:pPr>
            <a:r>
              <a:rPr lang="en-GB" altLang="en-US" sz="2400" dirty="0">
                <a:solidFill>
                  <a:srgbClr val="FF0000"/>
                </a:solidFill>
                <a:latin typeface="Verdana" pitchFamily="34" charset="0"/>
                <a:ea typeface="Verdana" pitchFamily="34" charset="0"/>
                <a:cs typeface="Verdana" pitchFamily="34" charset="0"/>
              </a:rPr>
              <a:t> </a:t>
            </a:r>
            <a:r>
              <a:rPr lang="en-GB" altLang="en-US" sz="2400" dirty="0" smtClean="0">
                <a:solidFill>
                  <a:srgbClr val="FF0000"/>
                </a:solidFill>
                <a:latin typeface="Verdana" pitchFamily="34" charset="0"/>
                <a:ea typeface="Verdana" pitchFamily="34" charset="0"/>
                <a:cs typeface="Verdana" pitchFamily="34" charset="0"/>
              </a:rPr>
              <a:t>  pressure</a:t>
            </a:r>
            <a:endParaRPr lang="en-GB" altLang="en-US" sz="2400" dirty="0">
              <a:solidFill>
                <a:srgbClr val="FF0000"/>
              </a:solidFill>
              <a:latin typeface="Verdana" pitchFamily="34" charset="0"/>
              <a:ea typeface="Verdana" pitchFamily="34" charset="0"/>
              <a:cs typeface="Verdana" pitchFamily="34" charset="0"/>
            </a:endParaRPr>
          </a:p>
          <a:p>
            <a:pPr marL="231750" indent="-285750">
              <a:buFont typeface="Wingdings" panose="05000000000000000000" pitchFamily="2" charset="2"/>
              <a:buChar char="Ø"/>
              <a:defRPr/>
            </a:pPr>
            <a:endParaRPr lang="en-GB" altLang="en-US" sz="2400" dirty="0">
              <a:solidFill>
                <a:srgbClr val="FF0000"/>
              </a:solidFill>
              <a:latin typeface="Verdana" pitchFamily="34" charset="0"/>
              <a:ea typeface="Verdana" pitchFamily="34" charset="0"/>
              <a:cs typeface="Verdana" pitchFamily="34" charset="0"/>
            </a:endParaRPr>
          </a:p>
          <a:p>
            <a:pPr marL="231750" indent="-285750">
              <a:buFont typeface="Wingdings" panose="05000000000000000000" pitchFamily="2" charset="2"/>
              <a:buChar char="Ø"/>
              <a:defRPr/>
            </a:pPr>
            <a:r>
              <a:rPr lang="en-GB" altLang="en-US" sz="2400" dirty="0">
                <a:solidFill>
                  <a:srgbClr val="FF0000"/>
                </a:solidFill>
                <a:latin typeface="Verdana" pitchFamily="34" charset="0"/>
                <a:ea typeface="Verdana" pitchFamily="34" charset="0"/>
                <a:cs typeface="Verdana" pitchFamily="34" charset="0"/>
              </a:rPr>
              <a:t>No response to painful </a:t>
            </a:r>
            <a:r>
              <a:rPr lang="en-GB" altLang="en-US" sz="2400" dirty="0" smtClean="0">
                <a:solidFill>
                  <a:srgbClr val="FF0000"/>
                </a:solidFill>
                <a:latin typeface="Verdana" pitchFamily="34" charset="0"/>
                <a:ea typeface="Verdana" pitchFamily="34" charset="0"/>
                <a:cs typeface="Verdana" pitchFamily="34" charset="0"/>
              </a:rPr>
              <a:t>stimuli</a:t>
            </a:r>
            <a:endParaRPr lang="en-GB" altLang="en-US" sz="2400" dirty="0">
              <a:solidFill>
                <a:srgbClr val="FF0000"/>
              </a:solidFill>
              <a:latin typeface="Verdana" pitchFamily="34" charset="0"/>
              <a:ea typeface="Verdana" pitchFamily="34" charset="0"/>
              <a:cs typeface="Verdana" pitchFamily="34" charset="0"/>
            </a:endParaRPr>
          </a:p>
          <a:p>
            <a:endParaRPr lang="en-US" dirty="0" smtClean="0">
              <a:solidFill>
                <a:srgbClr val="8D8D8C"/>
              </a:solidFill>
              <a:effectLst/>
            </a:endParaRPr>
          </a:p>
        </p:txBody>
      </p:sp>
      <p:pic>
        <p:nvPicPr>
          <p:cNvPr id="6"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810419" y="2753032"/>
            <a:ext cx="2421147" cy="2420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31798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barn(inVertical)">
                                      <p:cBhvr>
                                        <p:cTn id="10" dur="500"/>
                                        <p:tgtEl>
                                          <p:spTgt spid="4">
                                            <p:txEl>
                                              <p:pRg st="2" end="2"/>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animEffect transition="in" filter="barn(inVertical)">
                                      <p:cBhvr>
                                        <p:cTn id="13" dur="500"/>
                                        <p:tgtEl>
                                          <p:spTgt spid="4">
                                            <p:txEl>
                                              <p:pRg st="4" end="4"/>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4">
                                            <p:txEl>
                                              <p:pRg st="6" end="6"/>
                                            </p:txEl>
                                          </p:spTgt>
                                        </p:tgtEl>
                                        <p:attrNameLst>
                                          <p:attrName>style.visibility</p:attrName>
                                        </p:attrNameLst>
                                      </p:cBhvr>
                                      <p:to>
                                        <p:strVal val="visible"/>
                                      </p:to>
                                    </p:set>
                                    <p:animEffect transition="in" filter="barn(inVertical)">
                                      <p:cBhvr>
                                        <p:cTn id="16" dur="500"/>
                                        <p:tgtEl>
                                          <p:spTgt spid="4">
                                            <p:txEl>
                                              <p:pRg st="6" end="6"/>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Effect transition="in" filter="barn(inVertical)">
                                      <p:cBhvr>
                                        <p:cTn id="19" dur="500"/>
                                        <p:tgtEl>
                                          <p:spTgt spid="4">
                                            <p:txEl>
                                              <p:pRg st="7" end="7"/>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4">
                                            <p:txEl>
                                              <p:pRg st="9" end="9"/>
                                            </p:txEl>
                                          </p:spTgt>
                                        </p:tgtEl>
                                        <p:attrNameLst>
                                          <p:attrName>style.visibility</p:attrName>
                                        </p:attrNameLst>
                                      </p:cBhvr>
                                      <p:to>
                                        <p:strVal val="visible"/>
                                      </p:to>
                                    </p:set>
                                    <p:animEffect transition="in" filter="barn(inVertical)">
                                      <p:cBhvr>
                                        <p:cTn id="22"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prstGeom prst="rect">
            <a:avLst/>
          </a:prstGeom>
        </p:spPr>
        <p:txBody>
          <a:bodyPr/>
          <a:lstStyle/>
          <a:p>
            <a:fld id="{519E630E-A553-4BBC-A986-B1C7C809A08F}" type="slidenum">
              <a:rPr lang="en-GB" smtClean="0"/>
              <a:pPr/>
              <a:t>8</a:t>
            </a:fld>
            <a:endParaRPr lang="en-GB" dirty="0"/>
          </a:p>
        </p:txBody>
      </p:sp>
      <p:sp>
        <p:nvSpPr>
          <p:cNvPr id="3" name="Title Placeholder 1"/>
          <p:cNvSpPr txBox="1">
            <a:spLocks/>
          </p:cNvSpPr>
          <p:nvPr/>
        </p:nvSpPr>
        <p:spPr>
          <a:xfrm>
            <a:off x="409303" y="870857"/>
            <a:ext cx="8141575" cy="888273"/>
          </a:xfrm>
          <a:prstGeom prst="rect">
            <a:avLst/>
          </a:prstGeom>
          <a:effectLst/>
        </p:spPr>
        <p:txBody>
          <a:bodyPr vert="horz" lIns="91440" tIns="45720" rIns="91440" bIns="45720" rtlCol="0" anchor="ctr">
            <a:noAutofit/>
          </a:bodyPr>
          <a:lstStyle>
            <a:lvl1pPr algn="r" defTabSz="685800" rtl="0" eaLnBrk="1" latinLnBrk="0" hangingPunct="1">
              <a:lnSpc>
                <a:spcPts val="4000"/>
              </a:lnSpc>
              <a:spcBef>
                <a:spcPct val="0"/>
              </a:spcBef>
              <a:buNone/>
              <a:defRPr sz="4400" b="1" kern="1200">
                <a:solidFill>
                  <a:schemeClr val="tx1"/>
                </a:solidFill>
                <a:latin typeface="+mn-lt"/>
                <a:ea typeface="+mj-ea"/>
                <a:cs typeface="+mj-cs"/>
              </a:defRPr>
            </a:lvl1pPr>
          </a:lstStyle>
          <a:p>
            <a:pPr algn="ctr"/>
            <a:r>
              <a:rPr lang="en-GB" altLang="en-US" sz="2800" b="0" u="sng" dirty="0" smtClean="0">
                <a:latin typeface="Verdana" panose="020B0604030504040204" pitchFamily="34" charset="0"/>
                <a:ea typeface="Verdana" panose="020B0604030504040204" pitchFamily="34" charset="0"/>
                <a:cs typeface="Verdana" panose="020B0604030504040204" pitchFamily="34" charset="0"/>
              </a:rPr>
              <a:t>IMPLANTABLE DEVICES</a:t>
            </a:r>
            <a:endParaRPr lang="en-US" sz="2800" b="0" u="sng" dirty="0">
              <a:effectLst/>
              <a:latin typeface="Verdana" panose="020B0604030504040204" pitchFamily="34" charset="0"/>
              <a:ea typeface="Verdana" panose="020B0604030504040204" pitchFamily="34" charset="0"/>
              <a:cs typeface="Verdana" panose="020B0604030504040204" pitchFamily="34" charset="0"/>
            </a:endParaRPr>
          </a:p>
        </p:txBody>
      </p:sp>
      <p:sp>
        <p:nvSpPr>
          <p:cNvPr id="4" name="Text Placeholder 2"/>
          <p:cNvSpPr txBox="1">
            <a:spLocks/>
          </p:cNvSpPr>
          <p:nvPr/>
        </p:nvSpPr>
        <p:spPr>
          <a:xfrm>
            <a:off x="487681" y="1907177"/>
            <a:ext cx="8027784" cy="4136572"/>
          </a:xfrm>
          <a:prstGeom prst="rect">
            <a:avLst/>
          </a:prstGeom>
          <a:effectLst/>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spcBef>
                <a:spcPct val="0"/>
              </a:spcBef>
            </a:pPr>
            <a:r>
              <a:rPr lang="en-GB" altLang="en-US" sz="2400" dirty="0">
                <a:solidFill>
                  <a:srgbClr val="FF0000"/>
                </a:solidFill>
                <a:latin typeface="Verdana" panose="020B0604030504040204" pitchFamily="34" charset="0"/>
                <a:ea typeface="Verdana" panose="020B0604030504040204" pitchFamily="34" charset="0"/>
                <a:cs typeface="Verdana" panose="020B0604030504040204" pitchFamily="34" charset="0"/>
              </a:rPr>
              <a:t>ICD </a:t>
            </a:r>
            <a:r>
              <a:rPr lang="en-GB" altLang="en-US" sz="24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 defibrillators, CRTDs </a:t>
            </a:r>
            <a:endParaRPr lang="en-GB" altLang="en-US" sz="2400" dirty="0">
              <a:solidFill>
                <a:srgbClr val="FF0000"/>
              </a:solidFill>
              <a:latin typeface="Verdana" panose="020B0604030504040204" pitchFamily="34" charset="0"/>
              <a:ea typeface="Verdana" panose="020B0604030504040204" pitchFamily="34" charset="0"/>
              <a:cs typeface="Verdana" panose="020B0604030504040204" pitchFamily="34" charset="0"/>
            </a:endParaRPr>
          </a:p>
          <a:p>
            <a:pPr>
              <a:spcBef>
                <a:spcPct val="0"/>
              </a:spcBef>
              <a:buFontTx/>
              <a:buNone/>
            </a:pPr>
            <a:endParaRPr lang="en-GB" altLang="en-US" sz="2400" dirty="0">
              <a:solidFill>
                <a:srgbClr val="FF0000"/>
              </a:solidFill>
              <a:latin typeface="Verdana" panose="020B0604030504040204" pitchFamily="34" charset="0"/>
              <a:ea typeface="Verdana" panose="020B0604030504040204" pitchFamily="34" charset="0"/>
              <a:cs typeface="Verdana" panose="020B0604030504040204" pitchFamily="34" charset="0"/>
            </a:endParaRPr>
          </a:p>
          <a:p>
            <a:pPr>
              <a:spcBef>
                <a:spcPct val="0"/>
              </a:spcBef>
            </a:pPr>
            <a:r>
              <a:rPr lang="en-GB" altLang="en-US" sz="2400" dirty="0">
                <a:solidFill>
                  <a:srgbClr val="FF0000"/>
                </a:solidFill>
                <a:latin typeface="Verdana" panose="020B0604030504040204" pitchFamily="34" charset="0"/>
                <a:ea typeface="Verdana" panose="020B0604030504040204" pitchFamily="34" charset="0"/>
                <a:cs typeface="Verdana" panose="020B0604030504040204" pitchFamily="34" charset="0"/>
              </a:rPr>
              <a:t>Pacemaker</a:t>
            </a:r>
          </a:p>
          <a:p>
            <a:pPr>
              <a:spcBef>
                <a:spcPct val="0"/>
              </a:spcBef>
              <a:buFontTx/>
              <a:buNone/>
            </a:pPr>
            <a:endParaRPr lang="en-GB" altLang="en-US" sz="2400" dirty="0">
              <a:solidFill>
                <a:srgbClr val="FF0000"/>
              </a:solidFill>
              <a:latin typeface="Verdana" panose="020B0604030504040204" pitchFamily="34" charset="0"/>
              <a:ea typeface="Verdana" panose="020B0604030504040204" pitchFamily="34" charset="0"/>
              <a:cs typeface="Verdana" panose="020B0604030504040204" pitchFamily="34" charset="0"/>
            </a:endParaRPr>
          </a:p>
          <a:p>
            <a:pPr>
              <a:spcBef>
                <a:spcPct val="0"/>
              </a:spcBef>
            </a:pPr>
            <a:r>
              <a:rPr lang="en-GB" altLang="en-US" sz="2400" dirty="0">
                <a:solidFill>
                  <a:srgbClr val="FF0000"/>
                </a:solidFill>
                <a:latin typeface="Verdana" panose="020B0604030504040204" pitchFamily="34" charset="0"/>
                <a:ea typeface="Verdana" panose="020B0604030504040204" pitchFamily="34" charset="0"/>
                <a:cs typeface="Verdana" panose="020B0604030504040204" pitchFamily="34" charset="0"/>
              </a:rPr>
              <a:t>Radioactive </a:t>
            </a:r>
            <a:r>
              <a:rPr lang="en-GB" altLang="en-US" sz="24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implants</a:t>
            </a:r>
          </a:p>
          <a:p>
            <a:pPr>
              <a:spcBef>
                <a:spcPct val="0"/>
              </a:spcBef>
            </a:pPr>
            <a:endParaRPr lang="en-GB" altLang="en-US" sz="2400" dirty="0">
              <a:solidFill>
                <a:srgbClr val="FF0000"/>
              </a:solidFill>
              <a:latin typeface="Verdana" panose="020B0604030504040204" pitchFamily="34" charset="0"/>
              <a:ea typeface="Verdana" panose="020B0604030504040204" pitchFamily="34" charset="0"/>
              <a:cs typeface="Verdana" panose="020B0604030504040204" pitchFamily="34" charset="0"/>
            </a:endParaRPr>
          </a:p>
          <a:p>
            <a:pPr>
              <a:spcBef>
                <a:spcPct val="0"/>
              </a:spcBef>
            </a:pPr>
            <a:r>
              <a:rPr lang="en-GB" altLang="en-US" sz="24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Intrathecal pumps and </a:t>
            </a:r>
            <a:r>
              <a:rPr lang="en-GB" altLang="en-US" sz="2400" dirty="0" err="1" smtClean="0">
                <a:solidFill>
                  <a:srgbClr val="FF0000"/>
                </a:solidFill>
                <a:latin typeface="Verdana" panose="020B0604030504040204" pitchFamily="34" charset="0"/>
                <a:ea typeface="Verdana" panose="020B0604030504040204" pitchFamily="34" charset="0"/>
                <a:cs typeface="Verdana" panose="020B0604030504040204" pitchFamily="34" charset="0"/>
              </a:rPr>
              <a:t>neurostimulators</a:t>
            </a:r>
            <a:endParaRPr lang="en-GB" altLang="en-US" sz="2400" dirty="0" smtClean="0">
              <a:solidFill>
                <a:srgbClr val="FF0000"/>
              </a:solidFill>
              <a:latin typeface="Verdana" panose="020B0604030504040204" pitchFamily="34" charset="0"/>
              <a:ea typeface="Verdana" panose="020B0604030504040204" pitchFamily="34" charset="0"/>
              <a:cs typeface="Verdana" panose="020B0604030504040204" pitchFamily="34" charset="0"/>
            </a:endParaRPr>
          </a:p>
          <a:p>
            <a:pPr>
              <a:spcBef>
                <a:spcPct val="0"/>
              </a:spcBef>
            </a:pPr>
            <a:endParaRPr lang="en-GB" altLang="en-US" sz="2400" dirty="0">
              <a:solidFill>
                <a:srgbClr val="FF0000"/>
              </a:solidFill>
              <a:latin typeface="Verdana" panose="020B0604030504040204" pitchFamily="34" charset="0"/>
              <a:ea typeface="Verdana" panose="020B0604030504040204" pitchFamily="34" charset="0"/>
              <a:cs typeface="Verdana" panose="020B0604030504040204" pitchFamily="34" charset="0"/>
            </a:endParaRPr>
          </a:p>
          <a:p>
            <a:pPr>
              <a:spcBef>
                <a:spcPct val="0"/>
              </a:spcBef>
            </a:pPr>
            <a:r>
              <a:rPr lang="en-GB" altLang="en-US" sz="2400" dirty="0" err="1" smtClean="0">
                <a:solidFill>
                  <a:srgbClr val="FF0000"/>
                </a:solidFill>
                <a:latin typeface="Verdana" panose="020B0604030504040204" pitchFamily="34" charset="0"/>
                <a:ea typeface="Verdana" panose="020B0604030504040204" pitchFamily="34" charset="0"/>
                <a:cs typeface="Verdana" panose="020B0604030504040204" pitchFamily="34" charset="0"/>
              </a:rPr>
              <a:t>Fixion</a:t>
            </a:r>
            <a:r>
              <a:rPr lang="en-GB" altLang="en-US" sz="24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 nails</a:t>
            </a:r>
          </a:p>
          <a:p>
            <a:pPr>
              <a:spcBef>
                <a:spcPct val="0"/>
              </a:spcBef>
            </a:pPr>
            <a:endParaRPr lang="en-GB" altLang="en-US" sz="2400" dirty="0">
              <a:solidFill>
                <a:srgbClr val="FF0000"/>
              </a:solidFill>
              <a:latin typeface="Verdana" panose="020B0604030504040204" pitchFamily="34" charset="0"/>
              <a:ea typeface="Verdana" panose="020B0604030504040204" pitchFamily="34" charset="0"/>
              <a:cs typeface="Verdana" panose="020B0604030504040204" pitchFamily="34" charset="0"/>
            </a:endParaRPr>
          </a:p>
          <a:p>
            <a:pPr>
              <a:spcBef>
                <a:spcPct val="0"/>
              </a:spcBef>
            </a:pPr>
            <a:endParaRPr lang="en-GB" altLang="en-US" sz="2400" dirty="0">
              <a:solidFill>
                <a:srgbClr val="FF0000"/>
              </a:solidFill>
              <a:latin typeface="Verdana" panose="020B0604030504040204" pitchFamily="34" charset="0"/>
              <a:ea typeface="Verdana" panose="020B0604030504040204" pitchFamily="34" charset="0"/>
              <a:cs typeface="Verdana" panose="020B0604030504040204" pitchFamily="34" charset="0"/>
            </a:endParaRPr>
          </a:p>
          <a:p>
            <a:pPr lvl="1"/>
            <a:endParaRPr lang="en-US" dirty="0" smtClean="0">
              <a:solidFill>
                <a:srgbClr val="8D8D8C"/>
              </a:solidFill>
              <a:effectLst/>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20267" y="4390478"/>
            <a:ext cx="2577664" cy="2104469"/>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99412" y="1759130"/>
            <a:ext cx="2619375" cy="1743075"/>
          </a:xfrm>
          <a:prstGeom prst="rect">
            <a:avLst/>
          </a:prstGeom>
        </p:spPr>
      </p:pic>
    </p:spTree>
    <p:extLst>
      <p:ext uri="{BB962C8B-B14F-4D97-AF65-F5344CB8AC3E}">
        <p14:creationId xmlns:p14="http://schemas.microsoft.com/office/powerpoint/2010/main" val="10661512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19E630E-A553-4BBC-A986-B1C7C809A08F}" type="slidenum">
              <a:rPr lang="en-GB" smtClean="0"/>
              <a:pPr/>
              <a:t>9</a:t>
            </a:fld>
            <a:endParaRPr lang="en-GB" dirty="0"/>
          </a:p>
        </p:txBody>
      </p:sp>
      <p:sp>
        <p:nvSpPr>
          <p:cNvPr id="3" name="Title Placeholder 1"/>
          <p:cNvSpPr txBox="1">
            <a:spLocks/>
          </p:cNvSpPr>
          <p:nvPr/>
        </p:nvSpPr>
        <p:spPr>
          <a:xfrm>
            <a:off x="233306" y="982026"/>
            <a:ext cx="8703514" cy="748938"/>
          </a:xfrm>
          <a:prstGeom prst="rect">
            <a:avLst/>
          </a:prstGeom>
          <a:effectLst/>
        </p:spPr>
        <p:txBody>
          <a:bodyPr vert="horz" lIns="91440" tIns="45720" rIns="91440" bIns="45720" rtlCol="0" anchor="ctr">
            <a:noAutofit/>
          </a:bodyPr>
          <a:lstStyle>
            <a:lvl1pPr algn="r" defTabSz="685800" rtl="0" eaLnBrk="1" latinLnBrk="0" hangingPunct="1">
              <a:lnSpc>
                <a:spcPts val="4000"/>
              </a:lnSpc>
              <a:spcBef>
                <a:spcPct val="0"/>
              </a:spcBef>
              <a:buNone/>
              <a:defRPr sz="4400" b="1" kern="1200">
                <a:solidFill>
                  <a:schemeClr val="tx1"/>
                </a:solidFill>
                <a:latin typeface="+mn-lt"/>
                <a:ea typeface="+mj-ea"/>
                <a:cs typeface="+mj-cs"/>
              </a:defRPr>
            </a:lvl1pPr>
          </a:lstStyle>
          <a:p>
            <a:pPr algn="ctr"/>
            <a:r>
              <a:rPr lang="en-GB" sz="2800" b="0" dirty="0" smtClean="0">
                <a:solidFill>
                  <a:srgbClr val="FF0000"/>
                </a:solidFill>
              </a:rPr>
              <a:t>DEATHS REPORTED TO A CORONER</a:t>
            </a:r>
            <a:endParaRPr lang="en-GB" sz="2800" b="0" dirty="0">
              <a:solidFill>
                <a:srgbClr val="FF0000"/>
              </a:solidFill>
            </a:endParaRPr>
          </a:p>
        </p:txBody>
      </p:sp>
      <p:sp>
        <p:nvSpPr>
          <p:cNvPr id="4" name="Text Placeholder 2"/>
          <p:cNvSpPr txBox="1">
            <a:spLocks/>
          </p:cNvSpPr>
          <p:nvPr/>
        </p:nvSpPr>
        <p:spPr>
          <a:xfrm>
            <a:off x="1005840" y="1737359"/>
            <a:ext cx="7158446" cy="4926487"/>
          </a:xfrm>
          <a:prstGeom prst="rect">
            <a:avLst/>
          </a:prstGeom>
          <a:effectLst/>
        </p:spPr>
        <p:txBody>
          <a:bodyPr vert="horz" lIns="91440" tIns="45720" rIns="91440" bIns="45720" rtlCol="0">
            <a:normAutofit fontScale="92500"/>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20000"/>
              </a:lnSpc>
              <a:buNone/>
            </a:pPr>
            <a:r>
              <a:rPr lang="en-GB" sz="2400" dirty="0" smtClean="0"/>
              <a:t>Recent change in guidance: </a:t>
            </a:r>
          </a:p>
          <a:p>
            <a:pPr>
              <a:lnSpc>
                <a:spcPct val="120000"/>
              </a:lnSpc>
            </a:pPr>
            <a:r>
              <a:rPr lang="en-GB" sz="2400" dirty="0" smtClean="0"/>
              <a:t>The deceased needs to be seen </a:t>
            </a:r>
            <a:r>
              <a:rPr lang="en-GB" sz="2400" b="1" dirty="0" smtClean="0"/>
              <a:t>either</a:t>
            </a:r>
            <a:r>
              <a:rPr lang="en-GB" sz="2400" dirty="0" smtClean="0"/>
              <a:t> 14 days prior </a:t>
            </a:r>
            <a:r>
              <a:rPr lang="en-GB" sz="2400" b="1" dirty="0" smtClean="0"/>
              <a:t>or</a:t>
            </a:r>
            <a:r>
              <a:rPr lang="en-GB" sz="2400" dirty="0" smtClean="0"/>
              <a:t> after death</a:t>
            </a:r>
            <a:endParaRPr lang="en-US" dirty="0">
              <a:solidFill>
                <a:srgbClr val="8D8D8C"/>
              </a:solidFill>
            </a:endParaRPr>
          </a:p>
          <a:p>
            <a:pPr>
              <a:lnSpc>
                <a:spcPct val="120000"/>
              </a:lnSpc>
            </a:pPr>
            <a:r>
              <a:rPr lang="en-US" sz="2400" dirty="0"/>
              <a:t>There is now a legal duty to notify the </a:t>
            </a:r>
            <a:r>
              <a:rPr lang="en-US" sz="2400" dirty="0" smtClean="0"/>
              <a:t>coroner</a:t>
            </a:r>
          </a:p>
          <a:p>
            <a:pPr>
              <a:lnSpc>
                <a:spcPct val="120000"/>
              </a:lnSpc>
            </a:pPr>
            <a:r>
              <a:rPr lang="en-US" sz="2400" dirty="0" smtClean="0"/>
              <a:t>The medical examiner system</a:t>
            </a:r>
          </a:p>
          <a:p>
            <a:pPr lvl="1">
              <a:lnSpc>
                <a:spcPct val="120000"/>
              </a:lnSpc>
            </a:pPr>
            <a:r>
              <a:rPr lang="en-GB" sz="2100" dirty="0" smtClean="0"/>
              <a:t>safeguards </a:t>
            </a:r>
            <a:r>
              <a:rPr lang="en-GB" sz="2100" dirty="0"/>
              <a:t>for the public </a:t>
            </a:r>
            <a:r>
              <a:rPr lang="en-GB" sz="2100" dirty="0" smtClean="0"/>
              <a:t>- scrutiny </a:t>
            </a:r>
            <a:r>
              <a:rPr lang="en-GB" sz="2100" dirty="0"/>
              <a:t>of </a:t>
            </a:r>
            <a:r>
              <a:rPr lang="en-GB" sz="2100" dirty="0" smtClean="0"/>
              <a:t>non-coronial </a:t>
            </a:r>
            <a:r>
              <a:rPr lang="en-GB" sz="2100" dirty="0"/>
              <a:t>deaths </a:t>
            </a:r>
          </a:p>
          <a:p>
            <a:pPr lvl="1">
              <a:lnSpc>
                <a:spcPct val="120000"/>
              </a:lnSpc>
            </a:pPr>
            <a:r>
              <a:rPr lang="en-GB" sz="2100" dirty="0" smtClean="0"/>
              <a:t>appropriate </a:t>
            </a:r>
            <a:r>
              <a:rPr lang="en-GB" sz="2100" dirty="0"/>
              <a:t>direction of deaths to the coroner</a:t>
            </a:r>
          </a:p>
          <a:p>
            <a:pPr lvl="1">
              <a:lnSpc>
                <a:spcPct val="120000"/>
              </a:lnSpc>
            </a:pPr>
            <a:r>
              <a:rPr lang="en-GB" sz="2100" dirty="0" smtClean="0"/>
              <a:t>better </a:t>
            </a:r>
            <a:r>
              <a:rPr lang="en-GB" sz="2100" dirty="0"/>
              <a:t>service for the bereaved </a:t>
            </a:r>
            <a:r>
              <a:rPr lang="en-GB" sz="2100" dirty="0" smtClean="0"/>
              <a:t>- opportunity to </a:t>
            </a:r>
            <a:r>
              <a:rPr lang="en-GB" sz="2100" dirty="0"/>
              <a:t>raise </a:t>
            </a:r>
            <a:r>
              <a:rPr lang="en-GB" sz="2100" dirty="0" smtClean="0"/>
              <a:t>concerns </a:t>
            </a:r>
            <a:r>
              <a:rPr lang="en-GB" sz="2100" dirty="0"/>
              <a:t>to a doctor not involved in the care of the deceased</a:t>
            </a:r>
          </a:p>
          <a:p>
            <a:pPr lvl="1">
              <a:lnSpc>
                <a:spcPct val="120000"/>
              </a:lnSpc>
            </a:pPr>
            <a:r>
              <a:rPr lang="en-GB" sz="2100" dirty="0" smtClean="0"/>
              <a:t>improve </a:t>
            </a:r>
            <a:r>
              <a:rPr lang="en-GB" sz="2100" dirty="0"/>
              <a:t>the quality of death certification</a:t>
            </a:r>
          </a:p>
          <a:p>
            <a:pPr lvl="1">
              <a:lnSpc>
                <a:spcPct val="120000"/>
              </a:lnSpc>
            </a:pPr>
            <a:r>
              <a:rPr lang="en-GB" sz="2100" dirty="0" smtClean="0"/>
              <a:t>improve </a:t>
            </a:r>
            <a:r>
              <a:rPr lang="en-GB" sz="2100" dirty="0"/>
              <a:t>the quality of mortality data</a:t>
            </a:r>
          </a:p>
          <a:p>
            <a:pPr lvl="1">
              <a:lnSpc>
                <a:spcPct val="120000"/>
              </a:lnSpc>
            </a:pPr>
            <a:endParaRPr lang="en-US" sz="2100" dirty="0" smtClean="0"/>
          </a:p>
        </p:txBody>
      </p:sp>
    </p:spTree>
    <p:extLst>
      <p:ext uri="{BB962C8B-B14F-4D97-AF65-F5344CB8AC3E}">
        <p14:creationId xmlns:p14="http://schemas.microsoft.com/office/powerpoint/2010/main" val="3508522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arn(inVertic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arn(inVertic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arn(inVertic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arn(inVertic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arn(inVertical)">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arn(inVertical)">
                                      <p:cBhvr>
                                        <p:cTn id="4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1014</TotalTime>
  <Words>1096</Words>
  <Application>Microsoft Office PowerPoint</Application>
  <PresentationFormat>On-screen Show (4:3)</PresentationFormat>
  <Paragraphs>188</Paragraphs>
  <Slides>15</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Courier New</vt:lpstr>
      <vt:lpstr>Verdana</vt:lpstr>
      <vt:lpstr>Wingdings</vt:lpstr>
      <vt:lpstr>2_Custom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Dave Ackroyd</dc:creator>
  <cp:lastModifiedBy>Andrea Finch</cp:lastModifiedBy>
  <cp:revision>167</cp:revision>
  <dcterms:created xsi:type="dcterms:W3CDTF">2016-06-09T12:06:05Z</dcterms:created>
  <dcterms:modified xsi:type="dcterms:W3CDTF">2020-01-10T12:13:11Z</dcterms:modified>
</cp:coreProperties>
</file>