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599"/>
  </p:normalViewPr>
  <p:slideViewPr>
    <p:cSldViewPr snapToGrid="0" snapToObjects="1">
      <p:cViewPr>
        <p:scale>
          <a:sx n="76" d="100"/>
          <a:sy n="76" d="100"/>
        </p:scale>
        <p:origin x="-102" y="-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108E32-6A68-BF40-B414-E3E3297E87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7D28FD-8713-E747-A488-18FCA67A6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698FE4-4073-584A-ABBE-D5DC9C650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E7C-233A-A744-A937-5F4D1D0FA7A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3222AF-8384-6345-9A15-E1A63DBA4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24C65BA-6BF6-6E49-942E-E50EAEFAE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E71B-BD2F-F342-96DB-7063A1383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75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6070A0-7312-C24D-B20F-8E19B9E44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686BC4B-2880-C245-B024-612A73B09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F18595E-1404-BF42-9D3A-3D571C9E2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E7C-233A-A744-A937-5F4D1D0FA7A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26342A-D464-8145-AFB3-09117714D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A72D75C-F7F6-8547-94D9-DD24B8512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E71B-BD2F-F342-96DB-7063A1383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FBB1FCB-9F78-6E4C-93AF-B4385B090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914938A-21A0-3B4E-8A05-5FA11A7F6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2ED5D15-CD68-2849-B674-0E463E37B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E7C-233A-A744-A937-5F4D1D0FA7A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4557C98-F166-6A47-BC14-B55597DD1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762108B-9758-AC4B-AE23-EEB54E6E5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E71B-BD2F-F342-96DB-7063A1383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0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F29205-A60D-E049-9247-CAF300211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8B92A96-03D6-0A43-85C1-7AF32F4F1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5A4AD27-868D-CA41-B37B-4667702CB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E7C-233A-A744-A937-5F4D1D0FA7A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18B6DEE-06E8-A848-A53A-1E3C0F8C6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9C34591-51FF-8945-B0A4-52996EC6B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E71B-BD2F-F342-96DB-7063A1383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0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ED5803-73D5-F947-8419-729FCD3D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EDF6315-E377-2940-A871-B8CCA41DF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5279A2-EA1B-6D43-87CD-677DE2840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E7C-233A-A744-A937-5F4D1D0FA7A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0D5EB0-5E38-7041-930B-B35545BC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6DA64EF-514C-FF4A-AA92-DD8410FEE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E71B-BD2F-F342-96DB-7063A1383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51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AEEE13-97C0-7D4E-B8A7-3FD45DBF7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CAC4CE-ACF5-3643-AD97-276E3DB4A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63417B9-0479-0444-9B5A-E30E76B43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B1F613B-C3B9-BF4B-B15F-87F667DA8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E7C-233A-A744-A937-5F4D1D0FA7A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E42E3AD-FEBE-A341-A2BD-3FC068BB8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2724641-B951-5B41-8FA8-5BE167484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E71B-BD2F-F342-96DB-7063A1383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0E95-97B5-EC4F-BA5B-C075EB36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4BD774C-3D4F-DB44-A472-D6B27F607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82232B2-3446-DF42-A88E-8FBD93630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0DF9D40-B3EE-F945-A993-D28D271665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755F62A-9E3D-EF4F-8D45-B2C522C60B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BC848E1-39F5-EE46-A94D-50BCEC92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E7C-233A-A744-A937-5F4D1D0FA7A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A7A1A92-16D9-F44E-B05B-CC8F4E9CD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652E1B4-D2A6-0E4C-9757-67563B347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E71B-BD2F-F342-96DB-7063A1383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45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47E0E9-040F-BD46-81DD-897FE6E01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66CB127-2D7E-844E-AFDD-AC39601EA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E7C-233A-A744-A937-5F4D1D0FA7A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51F1ED1-B072-CE4E-81BA-5788B0269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D5484AD-5592-3249-B80F-8FD12063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E71B-BD2F-F342-96DB-7063A1383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0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A61B76A-8DDD-6243-8779-CDBB1FC60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E7C-233A-A744-A937-5F4D1D0FA7A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E137B068-F6BD-CB4A-B08D-2C5CCFC62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6185E51-6FF2-BD40-A5E6-0BBC177C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E71B-BD2F-F342-96DB-7063A1383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61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F65CF8-ED74-634F-B359-AED2BEDC3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8A153B7-EC9C-3E4F-A2F8-2A420F1FA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35A63DF-39E1-DE4D-87D7-59164B66B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262B50B-E350-0B4B-BC13-A7A2BA877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E7C-233A-A744-A937-5F4D1D0FA7A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25EB7EF-C62B-DA4B-9316-0D9475C91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9BBC963-1643-B440-96F8-2F451C6CC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E71B-BD2F-F342-96DB-7063A1383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73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F24411-8A71-CF49-B607-C391FA7EF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2345868-58F6-6A4F-AC08-35F80E70F0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941A347-55EC-C94B-BB12-A41F37183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3CBB921-2573-D04E-9645-4BEFDB55B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FE7C-233A-A744-A937-5F4D1D0FA7A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163CF8B-2C9A-CC40-95CD-CA6C03ED4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49ECD76-7D2D-F745-AC9E-4560D4BE3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AE71B-BD2F-F342-96DB-7063A1383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0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721F624-BA9D-9B48-84FC-30763BC7F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326D59E-B33E-E04A-8BEF-DC0A395BF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E1AF7FB-D55C-E340-A066-1AE73E135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AFE7C-233A-A744-A937-5F4D1D0FA7A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5DB0CD5-259E-9441-88D8-584B84DD9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1A2765C-0DFD-0844-A51F-2DF25ED4DB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AE71B-BD2F-F342-96DB-7063A1383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4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www.goldstandardsframework.org.uk/cd-content/uploads/files/PIG/NEW%20PIG%20-%20%20%2020.1.17%20KT%20vs17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ldstandardsframework.org.uk/cd-content/uploads/files/ACP/Thinking%20Ahead%20(3).pdf" TargetMode="External"/><Relationship Id="rId7" Type="http://schemas.openxmlformats.org/officeDocument/2006/relationships/hyperlink" Target="https://www.gmc-uk.org/Mental_Capacity_flowchart/" TargetMode="External"/><Relationship Id="rId2" Type="http://schemas.openxmlformats.org/officeDocument/2006/relationships/hyperlink" Target="https://www.goldstandardsframework.org.uk/cd-content/uploads/files/PIG/NEW%20PIG%20-%20%20%2020.1.17%20KT%20vs17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lliative.org/NewPC/professionals/tools/esas.html" TargetMode="External"/><Relationship Id="rId5" Type="http://schemas.openxmlformats.org/officeDocument/2006/relationships/hyperlink" Target="https://www.nice.org.uk/guidance/qs13" TargetMode="External"/><Relationship Id="rId4" Type="http://schemas.openxmlformats.org/officeDocument/2006/relationships/hyperlink" Target="https://www.gmc-uk.org/-/media/documents/Treatment_and_care_towards_the_end_of_life___English_1015.pdf_48902105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559AE206-7EBA-4D33-8BC9-9D8158553F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DB6CA5-E28B-1241-828E-3FA5B8F1E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 fontScale="90000"/>
          </a:bodyPr>
          <a:lstStyle/>
          <a:p>
            <a:pPr algn="r"/>
            <a:r>
              <a:rPr lang="en-US" dirty="0" smtClean="0"/>
              <a:t>Hospice Palliative Care – Tips for Primary care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A95B97B-B0CB-E141-BAC9-B8FBA9DF3D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A Babber</a:t>
            </a:r>
          </a:p>
          <a:p>
            <a:pPr algn="l"/>
            <a:r>
              <a:rPr lang="en-US" dirty="0" smtClean="0"/>
              <a:t>GPST - Windsor VTS</a:t>
            </a:r>
          </a:p>
          <a:p>
            <a:pPr algn="l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July 2018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6437D937-A7F1-4011-92B4-328E5BE1B1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1">
            <a:extLst>
              <a:ext uri="{FF2B5EF4-FFF2-40B4-BE49-F238E27FC236}">
                <a16:creationId xmlns="" xmlns:a16="http://schemas.microsoft.com/office/drawing/2014/main" id="{B672F332-AF08-46C6-94F0-77684310D7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3">
            <a:extLst>
              <a:ext uri="{FF2B5EF4-FFF2-40B4-BE49-F238E27FC236}">
                <a16:creationId xmlns="" xmlns:a16="http://schemas.microsoft.com/office/drawing/2014/main" id="{34244EF8-D73A-40E1-BE73-D46E6B4B04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AB84D7E8-4ECB-42D7-ADBF-01689B0F24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9E8E38ED-369A-44C2-B635-0BED0E48A6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9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98303-427B-9045-8C82-D8280636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Hospice Palliative care support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E52102-9FE8-E341-9B33-C6AD7A6B0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Inpatient unit</a:t>
            </a:r>
          </a:p>
          <a:p>
            <a:pPr lvl="1"/>
            <a:r>
              <a:rPr lang="en-US" dirty="0"/>
              <a:t>End of Life Care (</a:t>
            </a:r>
            <a:r>
              <a:rPr lang="en-US" dirty="0" err="1"/>
              <a:t>EoLC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Symptomatic Control (SC)</a:t>
            </a:r>
          </a:p>
          <a:p>
            <a:pPr lvl="1"/>
            <a:r>
              <a:rPr lang="en-US" dirty="0"/>
              <a:t>Respite Care (RC</a:t>
            </a:r>
            <a:r>
              <a:rPr lang="en-US" dirty="0" smtClean="0"/>
              <a:t>) - support for family and </a:t>
            </a:r>
            <a:r>
              <a:rPr lang="en-US" dirty="0" err="1" smtClean="0"/>
              <a:t>carers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Day therapy unit (DTU)</a:t>
            </a:r>
          </a:p>
          <a:p>
            <a:pPr lvl="1"/>
            <a:r>
              <a:rPr lang="en-US" dirty="0"/>
              <a:t>Weekly </a:t>
            </a:r>
            <a:r>
              <a:rPr lang="en-US" dirty="0" smtClean="0"/>
              <a:t>activities – 6 week </a:t>
            </a:r>
            <a:r>
              <a:rPr lang="en-US" dirty="0"/>
              <a:t>program</a:t>
            </a:r>
          </a:p>
          <a:p>
            <a:pPr lvl="1"/>
            <a:r>
              <a:rPr lang="en-US" dirty="0"/>
              <a:t>Respite for </a:t>
            </a:r>
            <a:r>
              <a:rPr lang="en-US" dirty="0" err="1"/>
              <a:t>carer</a:t>
            </a:r>
            <a:r>
              <a:rPr lang="en-US" dirty="0"/>
              <a:t>, symptom review by specialists and sign-posting</a:t>
            </a:r>
          </a:p>
          <a:p>
            <a:pPr lvl="1"/>
            <a:r>
              <a:rPr lang="en-US" dirty="0"/>
              <a:t>Complementary therapies</a:t>
            </a:r>
          </a:p>
          <a:p>
            <a:pPr lvl="1"/>
            <a:r>
              <a:rPr lang="en-US" dirty="0"/>
              <a:t>Physiotherapy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936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98303-427B-9045-8C82-D8280636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 Community Palliative care support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E52102-9FE8-E341-9B33-C6AD7A6B0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District nurse</a:t>
            </a:r>
          </a:p>
          <a:p>
            <a:r>
              <a:rPr lang="en-US" dirty="0"/>
              <a:t>Clinical Nurse Specialist (CNS)</a:t>
            </a:r>
          </a:p>
          <a:p>
            <a:r>
              <a:rPr lang="en-US" dirty="0"/>
              <a:t>Macmillan Cancer Support Services</a:t>
            </a:r>
          </a:p>
          <a:p>
            <a:r>
              <a:rPr lang="en-US" dirty="0"/>
              <a:t>Marie Curie Cancer Care</a:t>
            </a:r>
          </a:p>
          <a:p>
            <a:r>
              <a:rPr lang="en-US" dirty="0"/>
              <a:t>Rapid Response Team (RRT)</a:t>
            </a:r>
          </a:p>
          <a:p>
            <a:r>
              <a:rPr lang="en-US" dirty="0"/>
              <a:t>Help the Hospices</a:t>
            </a:r>
          </a:p>
          <a:p>
            <a:r>
              <a:rPr lang="en-US" dirty="0"/>
              <a:t>Hospice UK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026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C1286F-3A35-B144-9BEF-4DA763AC2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6422849" cy="1676603"/>
          </a:xfrm>
        </p:spPr>
        <p:txBody>
          <a:bodyPr>
            <a:normAutofit/>
          </a:bodyPr>
          <a:lstStyle/>
          <a:p>
            <a:r>
              <a:rPr lang="en-US" dirty="0"/>
              <a:t>3. Proactive Indicator Guidance – GSF 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65C275B-79DE-AA44-81D8-D683993E1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6422848" cy="3785419"/>
          </a:xfrm>
        </p:spPr>
        <p:txBody>
          <a:bodyPr>
            <a:normAutofit/>
          </a:bodyPr>
          <a:lstStyle/>
          <a:p>
            <a:r>
              <a:rPr lang="en-US" sz="1800" dirty="0"/>
              <a:t>1% population die/</a:t>
            </a:r>
            <a:r>
              <a:rPr lang="en-US" sz="1800" dirty="0" err="1"/>
              <a:t>yr</a:t>
            </a:r>
            <a:r>
              <a:rPr lang="en-US" sz="1800" dirty="0"/>
              <a:t> (30% hospital pts, 80% care home pts)</a:t>
            </a:r>
          </a:p>
          <a:p>
            <a:pPr lvl="1"/>
            <a:r>
              <a:rPr lang="en-US" sz="1700" dirty="0"/>
              <a:t>Unexpected deaths: 10%</a:t>
            </a:r>
          </a:p>
          <a:p>
            <a:r>
              <a:rPr lang="en-US" sz="1800" dirty="0"/>
              <a:t>Tool for early identification of patients nearing end of life (</a:t>
            </a:r>
            <a:r>
              <a:rPr lang="en-US" sz="1800" dirty="0" err="1"/>
              <a:t>EoL</a:t>
            </a:r>
            <a:r>
              <a:rPr lang="en-US" sz="1800" dirty="0"/>
              <a:t>)</a:t>
            </a:r>
          </a:p>
          <a:p>
            <a:pPr lvl="1"/>
            <a:r>
              <a:rPr lang="en-US" sz="1700" dirty="0"/>
              <a:t>Surprise question – prognosis likely death within 12 months</a:t>
            </a:r>
          </a:p>
          <a:p>
            <a:pPr lvl="1"/>
            <a:r>
              <a:rPr lang="en-US" sz="1700" dirty="0"/>
              <a:t>If unsure - General/Specific indicators of decline</a:t>
            </a:r>
          </a:p>
          <a:p>
            <a:pPr lvl="2"/>
            <a:r>
              <a:rPr lang="en-US" sz="1700" dirty="0"/>
              <a:t>Cancer and non-cancer diseases</a:t>
            </a:r>
            <a:endParaRPr lang="en-US" sz="3300" dirty="0"/>
          </a:p>
          <a:p>
            <a:r>
              <a:rPr lang="en-US" sz="1800" dirty="0"/>
              <a:t>GSF Process</a:t>
            </a:r>
          </a:p>
          <a:p>
            <a:pPr lvl="1"/>
            <a:r>
              <a:rPr lang="en-US" sz="1700" dirty="0" err="1"/>
              <a:t>Identfy</a:t>
            </a:r>
            <a:r>
              <a:rPr lang="en-US" sz="1700" dirty="0"/>
              <a:t> – Assess – Plan</a:t>
            </a:r>
          </a:p>
          <a:p>
            <a:pPr lvl="2"/>
            <a:r>
              <a:rPr lang="en-US" sz="1700" dirty="0"/>
              <a:t>Advance Care Planning (ACP)</a:t>
            </a:r>
          </a:p>
          <a:p>
            <a:pPr lvl="2"/>
            <a:endParaRPr lang="en-US" sz="1700" dirty="0"/>
          </a:p>
          <a:p>
            <a:r>
              <a:rPr lang="en-US" sz="1700" dirty="0">
                <a:hlinkClick r:id="rId2"/>
              </a:rPr>
              <a:t>GSF PIG 2016 online link</a:t>
            </a:r>
            <a:endParaRPr lang="en-US" sz="1700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26773044-E485-8148-9C70-D1AC5BF03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1042" y="936050"/>
            <a:ext cx="3596187" cy="498589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853149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98303-427B-9045-8C82-D8280636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4. Common Symptoms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E52102-9FE8-E341-9B33-C6AD7A6B0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Pain</a:t>
            </a:r>
          </a:p>
          <a:p>
            <a:r>
              <a:rPr lang="en-US" dirty="0"/>
              <a:t>Nausea and vomiting</a:t>
            </a:r>
          </a:p>
          <a:p>
            <a:r>
              <a:rPr lang="en-US" dirty="0"/>
              <a:t>Shortness of breath</a:t>
            </a:r>
          </a:p>
          <a:p>
            <a:r>
              <a:rPr lang="en-US" dirty="0"/>
              <a:t>Agitation/anxiety or Confusion</a:t>
            </a:r>
          </a:p>
          <a:p>
            <a:r>
              <a:rPr lang="en-US" dirty="0"/>
              <a:t>Constipation</a:t>
            </a:r>
          </a:p>
          <a:p>
            <a:r>
              <a:rPr lang="en-US" dirty="0"/>
              <a:t>dysphagia</a:t>
            </a:r>
          </a:p>
          <a:p>
            <a:endParaRPr lang="en-US" dirty="0"/>
          </a:p>
          <a:p>
            <a:r>
              <a:rPr lang="en-US" dirty="0"/>
              <a:t>Disease progression, treatment or medication side effects related</a:t>
            </a:r>
          </a:p>
          <a:p>
            <a:r>
              <a:rPr lang="en-US" dirty="0"/>
              <a:t>Refer difficult to control symptoms for specialist palliative input</a:t>
            </a:r>
          </a:p>
        </p:txBody>
      </p:sp>
    </p:spTree>
    <p:extLst>
      <p:ext uri="{BB962C8B-B14F-4D97-AF65-F5344CB8AC3E}">
        <p14:creationId xmlns:p14="http://schemas.microsoft.com/office/powerpoint/2010/main" val="3063421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98303-427B-9045-8C82-D8280636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5. Palliative Emergencies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E52102-9FE8-E341-9B33-C6AD7A6B0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Likely to need hospital specialist and/or palliative care input</a:t>
            </a:r>
          </a:p>
          <a:p>
            <a:endParaRPr lang="en-US"/>
          </a:p>
          <a:p>
            <a:r>
              <a:rPr lang="en-US"/>
              <a:t>Spinal cord compression</a:t>
            </a:r>
          </a:p>
          <a:p>
            <a:r>
              <a:rPr lang="en-US"/>
              <a:t>Neutropenic sepsis / Pancytopenic crisis</a:t>
            </a:r>
          </a:p>
          <a:p>
            <a:r>
              <a:rPr lang="en-US"/>
              <a:t>Bone fractures</a:t>
            </a:r>
          </a:p>
          <a:p>
            <a:r>
              <a:rPr lang="en-US"/>
              <a:t>Hypercalceamia</a:t>
            </a:r>
          </a:p>
          <a:p>
            <a:r>
              <a:rPr lang="en-US"/>
              <a:t>Superior Vena Cava Obstruction (SVCO)</a:t>
            </a:r>
          </a:p>
          <a:p>
            <a:r>
              <a:rPr lang="en-US"/>
              <a:t>Major Haemorrhage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293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98303-427B-9045-8C82-D8280636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Complementary therapies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E52102-9FE8-E341-9B33-C6AD7A6B0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Holistic approach to patient-centred care</a:t>
            </a:r>
          </a:p>
          <a:p>
            <a:r>
              <a:rPr lang="en-US"/>
              <a:t>Massage – pain, lymphoedema, anxiety,</a:t>
            </a:r>
          </a:p>
          <a:p>
            <a:r>
              <a:rPr lang="en-US"/>
              <a:t>Acupuncture – emotional/physical stress, pain, N&amp;V, breathlessness</a:t>
            </a:r>
          </a:p>
          <a:p>
            <a:r>
              <a:rPr lang="en-US"/>
              <a:t>Reiki – energy healing</a:t>
            </a:r>
          </a:p>
          <a:p>
            <a:r>
              <a:rPr lang="en-US"/>
              <a:t>Reflexology – pain, N&amp;V, anxiety, constipation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749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98303-427B-9045-8C82-D8280636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DS1500 and continuing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E52102-9FE8-E341-9B33-C6AD7A6B0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DS 1500</a:t>
            </a:r>
          </a:p>
          <a:p>
            <a:pPr lvl="1"/>
            <a:r>
              <a:rPr lang="en-US" dirty="0"/>
              <a:t>Doctors report for Disability Allowance, Attendance Allowance or Incapacity Benefit under special rules</a:t>
            </a:r>
          </a:p>
          <a:p>
            <a:pPr lvl="1"/>
            <a:r>
              <a:rPr lang="en-US" dirty="0"/>
              <a:t>Prognosis &lt;6 months</a:t>
            </a:r>
          </a:p>
          <a:p>
            <a:pPr lvl="1"/>
            <a:r>
              <a:rPr lang="en-US" dirty="0"/>
              <a:t>Fast track - override qualifying periods</a:t>
            </a:r>
          </a:p>
          <a:p>
            <a:pPr lvl="1"/>
            <a:r>
              <a:rPr lang="en-US" dirty="0"/>
              <a:t>tax free benefits due to terminal illness at higher rates</a:t>
            </a:r>
          </a:p>
          <a:p>
            <a:r>
              <a:rPr lang="en-US" dirty="0"/>
              <a:t>Continuing care</a:t>
            </a:r>
          </a:p>
          <a:p>
            <a:pPr lvl="1"/>
            <a:r>
              <a:rPr lang="en-US" dirty="0"/>
              <a:t>Application requires doctors report on disease and expected progression</a:t>
            </a:r>
          </a:p>
          <a:p>
            <a:pPr lvl="1"/>
            <a:r>
              <a:rPr lang="en-US" dirty="0"/>
              <a:t>Package of care arranged/funded by NHS for adults NOT Local Authority</a:t>
            </a:r>
          </a:p>
          <a:p>
            <a:pPr lvl="1"/>
            <a:r>
              <a:rPr lang="en-US" dirty="0"/>
              <a:t>For priority patients (terminal phase of illness)</a:t>
            </a:r>
          </a:p>
          <a:p>
            <a:pPr lvl="1"/>
            <a:r>
              <a:rPr lang="en-US" dirty="0"/>
              <a:t>Initial screening process and full assessment</a:t>
            </a:r>
          </a:p>
          <a:p>
            <a:pPr lvl="1"/>
            <a:r>
              <a:rPr lang="en-US" dirty="0"/>
              <a:t>Fast track process preventing delay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979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98303-427B-9045-8C82-D8280636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Useful guidance -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E52102-9FE8-E341-9B33-C6AD7A6B0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Gold Standards Framework in Palliative Care Proactive Identification Guidance 2016</a:t>
            </a:r>
            <a:r>
              <a:rPr lang="en-US" dirty="0"/>
              <a:t> – RCGP supported document </a:t>
            </a:r>
          </a:p>
          <a:p>
            <a:r>
              <a:rPr lang="en-US" dirty="0">
                <a:hlinkClick r:id="rId3"/>
              </a:rPr>
              <a:t>Advanced Care Planning Discussion from</a:t>
            </a:r>
            <a:r>
              <a:rPr lang="en-US" dirty="0"/>
              <a:t> – GSF</a:t>
            </a:r>
          </a:p>
          <a:p>
            <a:r>
              <a:rPr lang="en-US" dirty="0">
                <a:hlinkClick r:id="rId4"/>
              </a:rPr>
              <a:t>GMC Guidance on End of Life Care</a:t>
            </a:r>
            <a:endParaRPr lang="en-US" dirty="0"/>
          </a:p>
          <a:p>
            <a:r>
              <a:rPr lang="en-US" dirty="0">
                <a:hlinkClick r:id="rId5"/>
              </a:rPr>
              <a:t>NICE quality standards for End of Life Care</a:t>
            </a:r>
            <a:endParaRPr lang="en-US" dirty="0"/>
          </a:p>
          <a:p>
            <a:r>
              <a:rPr lang="en-US" dirty="0">
                <a:hlinkClick r:id="rId6"/>
              </a:rPr>
              <a:t>Palliative Care Assessment Tools</a:t>
            </a:r>
            <a:r>
              <a:rPr lang="en-US" dirty="0"/>
              <a:t> – CAGE, MMSE, Performance Status, Constipation score</a:t>
            </a:r>
          </a:p>
          <a:p>
            <a:r>
              <a:rPr lang="en-US" dirty="0">
                <a:hlinkClick r:id="rId7"/>
              </a:rPr>
              <a:t>GMC Mental Capacity Aseessment Online Tool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83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439</Words>
  <Application>Microsoft Office PowerPoint</Application>
  <PresentationFormat>Custom</PresentationFormat>
  <Paragraphs>79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Hospice Palliative Care – Tips for Primary care</vt:lpstr>
      <vt:lpstr>1. Hospice Palliative care support</vt:lpstr>
      <vt:lpstr>2. Community Palliative care support</vt:lpstr>
      <vt:lpstr>3. Proactive Indicator Guidance – GSF PC</vt:lpstr>
      <vt:lpstr>4. Common Symptoms</vt:lpstr>
      <vt:lpstr>5. Palliative Emergencies</vt:lpstr>
      <vt:lpstr>6. Complementary therapies</vt:lpstr>
      <vt:lpstr>7. DS1500 and continuing care</vt:lpstr>
      <vt:lpstr>8. Useful guidance - 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Palliative Care - Hospice</dc:title>
  <dc:creator>Babber, Adarsh</dc:creator>
  <cp:lastModifiedBy>David Taylor - Training &amp; Development Co-ordinator</cp:lastModifiedBy>
  <cp:revision>19</cp:revision>
  <dcterms:created xsi:type="dcterms:W3CDTF">2018-07-02T20:07:59Z</dcterms:created>
  <dcterms:modified xsi:type="dcterms:W3CDTF">2018-07-03T15:40:25Z</dcterms:modified>
</cp:coreProperties>
</file>