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6"/>
  </p:notesMasterIdLst>
  <p:sldIdLst>
    <p:sldId id="256" r:id="rId2"/>
    <p:sldId id="312" r:id="rId3"/>
    <p:sldId id="257" r:id="rId4"/>
    <p:sldId id="258" r:id="rId5"/>
    <p:sldId id="287" r:id="rId6"/>
    <p:sldId id="259" r:id="rId7"/>
    <p:sldId id="260" r:id="rId8"/>
    <p:sldId id="261" r:id="rId9"/>
    <p:sldId id="263" r:id="rId10"/>
    <p:sldId id="265" r:id="rId11"/>
    <p:sldId id="266" r:id="rId12"/>
    <p:sldId id="267" r:id="rId13"/>
    <p:sldId id="313" r:id="rId14"/>
    <p:sldId id="268" r:id="rId15"/>
    <p:sldId id="269" r:id="rId16"/>
    <p:sldId id="270" r:id="rId17"/>
    <p:sldId id="271" r:id="rId18"/>
    <p:sldId id="272" r:id="rId19"/>
    <p:sldId id="273" r:id="rId20"/>
    <p:sldId id="275" r:id="rId21"/>
    <p:sldId id="277" r:id="rId22"/>
    <p:sldId id="294" r:id="rId23"/>
    <p:sldId id="295" r:id="rId24"/>
    <p:sldId id="296" r:id="rId25"/>
    <p:sldId id="297" r:id="rId26"/>
    <p:sldId id="300" r:id="rId27"/>
    <p:sldId id="301" r:id="rId28"/>
    <p:sldId id="302" r:id="rId29"/>
    <p:sldId id="299" r:id="rId30"/>
    <p:sldId id="279" r:id="rId31"/>
    <p:sldId id="281" r:id="rId32"/>
    <p:sldId id="284" r:id="rId33"/>
    <p:sldId id="285" r:id="rId34"/>
    <p:sldId id="290" r:id="rId35"/>
    <p:sldId id="303" r:id="rId36"/>
    <p:sldId id="304" r:id="rId37"/>
    <p:sldId id="305" r:id="rId38"/>
    <p:sldId id="306" r:id="rId39"/>
    <p:sldId id="307" r:id="rId40"/>
    <p:sldId id="308" r:id="rId41"/>
    <p:sldId id="309" r:id="rId42"/>
    <p:sldId id="310" r:id="rId43"/>
    <p:sldId id="311" r:id="rId44"/>
    <p:sldId id="289" r:id="rId45"/>
  </p:sldIdLst>
  <p:sldSz cx="9144000" cy="6858000" type="screen4x3"/>
  <p:notesSz cx="6858000" cy="9144000"/>
  <p:defaultTextStyle>
    <a:lvl1pPr>
      <a:defRPr>
        <a:latin typeface="+mn-lt"/>
        <a:ea typeface="+mn-ea"/>
        <a:cs typeface="+mn-cs"/>
        <a:sym typeface="Helvetica Neue"/>
      </a:defRPr>
    </a:lvl1pPr>
    <a:lvl2pPr>
      <a:defRPr>
        <a:latin typeface="+mn-lt"/>
        <a:ea typeface="+mn-ea"/>
        <a:cs typeface="+mn-cs"/>
        <a:sym typeface="Helvetica Neue"/>
      </a:defRPr>
    </a:lvl2pPr>
    <a:lvl3pPr>
      <a:defRPr>
        <a:latin typeface="+mn-lt"/>
        <a:ea typeface="+mn-ea"/>
        <a:cs typeface="+mn-cs"/>
        <a:sym typeface="Helvetica Neue"/>
      </a:defRPr>
    </a:lvl3pPr>
    <a:lvl4pPr>
      <a:defRPr>
        <a:latin typeface="+mn-lt"/>
        <a:ea typeface="+mn-ea"/>
        <a:cs typeface="+mn-cs"/>
        <a:sym typeface="Helvetica Neue"/>
      </a:defRPr>
    </a:lvl4pPr>
    <a:lvl5pPr>
      <a:defRPr>
        <a:latin typeface="+mn-lt"/>
        <a:ea typeface="+mn-ea"/>
        <a:cs typeface="+mn-cs"/>
        <a:sym typeface="Helvetica Neue"/>
      </a:defRPr>
    </a:lvl5pPr>
    <a:lvl6pPr>
      <a:defRPr>
        <a:latin typeface="+mn-lt"/>
        <a:ea typeface="+mn-ea"/>
        <a:cs typeface="+mn-cs"/>
        <a:sym typeface="Helvetica Neue"/>
      </a:defRPr>
    </a:lvl6pPr>
    <a:lvl7pPr>
      <a:defRPr>
        <a:latin typeface="+mn-lt"/>
        <a:ea typeface="+mn-ea"/>
        <a:cs typeface="+mn-cs"/>
        <a:sym typeface="Helvetica Neue"/>
      </a:defRPr>
    </a:lvl7pPr>
    <a:lvl8pPr>
      <a:defRPr>
        <a:latin typeface="+mn-lt"/>
        <a:ea typeface="+mn-ea"/>
        <a:cs typeface="+mn-cs"/>
        <a:sym typeface="Helvetica Neue"/>
      </a:defRPr>
    </a:lvl8pPr>
    <a:lvl9pPr>
      <a:defRPr>
        <a:latin typeface="+mn-lt"/>
        <a:ea typeface="+mn-ea"/>
        <a:cs typeface="+mn-cs"/>
        <a:sym typeface="Helvetica Neue"/>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DFE8"/>
          </a:solidFill>
        </a:fill>
      </a:tcStyle>
    </a:wholeTbl>
    <a:band2H>
      <a:tcTxStyle/>
      <a:tcStyle>
        <a:tcBdr/>
        <a:fill>
          <a:solidFill>
            <a:srgbClr val="E7F0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A2B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A2B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A2BF"/>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DFE8"/>
          </a:solidFill>
        </a:fill>
      </a:tcStyle>
    </a:wholeTbl>
    <a:band2H>
      <a:tcTxStyle/>
      <a:tcStyle>
        <a:tcBdr/>
        <a:fill>
          <a:solidFill>
            <a:srgbClr val="E7F0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A2B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A2B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A2BF"/>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D2CB"/>
          </a:solidFill>
        </a:fill>
      </a:tcStyle>
    </a:wholeTbl>
    <a:band2H>
      <a:tcTxStyle/>
      <a:tcStyle>
        <a:tcBdr/>
        <a:fill>
          <a:solidFill>
            <a:srgbClr val="FBEAE7"/>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B641B"/>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B641B"/>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B641B"/>
          </a:solidFill>
        </a:fill>
      </a:tcStyle>
    </a:firstRow>
  </a:tblStyle>
  <a:tblStyle styleId="{CF821DB8-F4EB-4A41-A1BA-3FCAFE7338EE}"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6CDCE"/>
          </a:solidFill>
        </a:fill>
      </a:tcStyle>
    </a:wholeTbl>
    <a:band2H>
      <a:tcTxStyle/>
      <a:tcStyle>
        <a:tcBdr/>
        <a:fill>
          <a:solidFill>
            <a:srgbClr val="ECE7E8"/>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D3C4A"/>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D3C4A"/>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D3C4A"/>
          </a:solidFill>
        </a:fill>
      </a:tcStyle>
    </a:firstRow>
  </a:tblStyle>
  <a:tblStyle styleId="{33BA23B1-9221-436E-865A-0063620EA4FD}"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2DA2BF"/>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2DA2BF"/>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38" autoAdjust="0"/>
    <p:restoredTop sz="94660"/>
  </p:normalViewPr>
  <p:slideViewPr>
    <p:cSldViewPr snapToGrid="0">
      <p:cViewPr>
        <p:scale>
          <a:sx n="65" d="100"/>
          <a:sy n="65" d="100"/>
        </p:scale>
        <p:origin x="-1386" y="-960"/>
      </p:cViewPr>
      <p:guideLst>
        <p:guide orient="horz" pos="2160"/>
        <p:guide pos="2880"/>
      </p:guideLst>
    </p:cSldViewPr>
  </p:slideViewPr>
  <p:notesTextViewPr>
    <p:cViewPr>
      <p:scale>
        <a:sx n="1" d="1"/>
        <a:sy n="1" d="1"/>
      </p:scale>
      <p:origin x="0" y="0"/>
    </p:cViewPr>
  </p:notesTextViewPr>
  <p:sorterViewPr>
    <p:cViewPr>
      <p:scale>
        <a:sx n="100" d="100"/>
        <a:sy n="100" d="100"/>
      </p:scale>
      <p:origin x="0" y="-561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3" name="Shape 6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4" name="Shape 64"/>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092253296"/>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0" name="Shape 10"/>
          <p:cNvSpPr/>
          <p:nvPr/>
        </p:nvSpPr>
        <p:spPr>
          <a:xfrm>
            <a:off x="-4" y="4662558"/>
            <a:ext cx="9151093" cy="317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gradFill>
            <a:gsLst>
              <a:gs pos="0">
                <a:srgbClr val="007592"/>
              </a:gs>
              <a:gs pos="55000">
                <a:srgbClr val="48BBE0"/>
              </a:gs>
              <a:gs pos="100000">
                <a:srgbClr val="007592"/>
              </a:gs>
            </a:gsLst>
            <a:lin ang="3000000"/>
          </a:gradFill>
          <a:ln w="12700">
            <a:miter lim="400000"/>
          </a:ln>
        </p:spPr>
        <p:txBody>
          <a:bodyPr lIns="0" tIns="0" rIns="0" bIns="0" anchor="ctr"/>
          <a:lstStyle/>
          <a:p>
            <a:pPr lvl="0" algn="ctr">
              <a:defRPr>
                <a:solidFill>
                  <a:srgbClr val="FFFFFF"/>
                </a:solidFill>
                <a:latin typeface="Lucida Sans Unicode"/>
                <a:ea typeface="Lucida Sans Unicode"/>
                <a:cs typeface="Lucida Sans Unicode"/>
                <a:sym typeface="Lucida Sans Unicode"/>
              </a:defRPr>
            </a:pPr>
            <a:endParaRPr/>
          </a:p>
        </p:txBody>
      </p:sp>
      <p:sp>
        <p:nvSpPr>
          <p:cNvPr id="11" name="Shape 11"/>
          <p:cNvSpPr>
            <a:spLocks noGrp="1"/>
          </p:cNvSpPr>
          <p:nvPr>
            <p:ph type="title"/>
          </p:nvPr>
        </p:nvSpPr>
        <p:spPr>
          <a:xfrm>
            <a:off x="685800" y="0"/>
            <a:ext cx="7772400" cy="3582364"/>
          </a:xfrm>
          <a:prstGeom prst="rect">
            <a:avLst/>
          </a:prstGeom>
        </p:spPr>
        <p:txBody>
          <a:bodyPr anchor="b"/>
          <a:lstStyle>
            <a:lvl1pPr algn="r">
              <a:defRPr sz="4800"/>
            </a:lvl1pPr>
          </a:lstStyle>
          <a:p>
            <a:pPr lvl="0">
              <a:defRPr sz="1800" b="0">
                <a:solidFill>
                  <a:srgbClr val="000000"/>
                </a:solidFill>
                <a:effectLst/>
              </a:defRPr>
            </a:pPr>
            <a:r>
              <a:rPr sz="4800" b="1">
                <a:solidFill>
                  <a:srgbClr val="464646"/>
                </a:solidFill>
                <a:effectLst>
                  <a:outerShdw blurRad="38100" dist="25400" dir="5400000" rotWithShape="0">
                    <a:srgbClr val="000000">
                      <a:alpha val="25000"/>
                    </a:srgbClr>
                  </a:outerShdw>
                </a:effectLst>
              </a:rPr>
              <a:t>Title Text</a:t>
            </a:r>
          </a:p>
        </p:txBody>
      </p:sp>
      <p:sp>
        <p:nvSpPr>
          <p:cNvPr id="12" name="Shape 12"/>
          <p:cNvSpPr>
            <a:spLocks noGrp="1"/>
          </p:cNvSpPr>
          <p:nvPr>
            <p:ph type="body" idx="1"/>
          </p:nvPr>
        </p:nvSpPr>
        <p:spPr>
          <a:xfrm>
            <a:off x="685800" y="3611607"/>
            <a:ext cx="7772400" cy="3246393"/>
          </a:xfrm>
          <a:prstGeom prst="rect">
            <a:avLst/>
          </a:prstGeom>
        </p:spPr>
        <p:txBody>
          <a:bodyPr/>
          <a:lstStyle>
            <a:lvl1pPr marL="0" marR="64007" indent="0" algn="r">
              <a:buClrTx/>
              <a:buSzTx/>
              <a:buFontTx/>
              <a:buNone/>
              <a:defRPr>
                <a:solidFill>
                  <a:srgbClr val="464646"/>
                </a:solidFill>
              </a:defRPr>
            </a:lvl1pPr>
            <a:lvl2pPr marL="0" marR="64007" indent="0" algn="r">
              <a:buClrTx/>
              <a:buSzTx/>
              <a:buFontTx/>
              <a:buNone/>
              <a:defRPr>
                <a:solidFill>
                  <a:srgbClr val="464646"/>
                </a:solidFill>
              </a:defRPr>
            </a:lvl2pPr>
            <a:lvl3pPr marL="0" marR="64007" indent="0" algn="r">
              <a:buClrTx/>
              <a:buSzTx/>
              <a:buFontTx/>
              <a:buNone/>
              <a:defRPr>
                <a:solidFill>
                  <a:srgbClr val="464646"/>
                </a:solidFill>
              </a:defRPr>
            </a:lvl3pPr>
            <a:lvl4pPr marL="0" marR="64007" indent="0" algn="r">
              <a:buClrTx/>
              <a:buSzTx/>
              <a:buFontTx/>
              <a:buNone/>
              <a:defRPr>
                <a:solidFill>
                  <a:srgbClr val="464646"/>
                </a:solidFill>
              </a:defRPr>
            </a:lvl4pPr>
            <a:lvl5pPr marL="0" marR="64007" indent="0" algn="r">
              <a:buClrTx/>
              <a:buSzTx/>
              <a:buFontTx/>
              <a:buNone/>
              <a:defRPr>
                <a:solidFill>
                  <a:srgbClr val="464646"/>
                </a:solidFill>
              </a:defRPr>
            </a:lvl5pPr>
          </a:lstStyle>
          <a:p>
            <a:pPr lvl="0">
              <a:defRPr sz="1800">
                <a:solidFill>
                  <a:srgbClr val="000000"/>
                </a:solidFill>
              </a:defRPr>
            </a:pPr>
            <a:r>
              <a:rPr sz="2700">
                <a:solidFill>
                  <a:srgbClr val="464646"/>
                </a:solidFill>
              </a:rPr>
              <a:t>Body Level One</a:t>
            </a:r>
          </a:p>
          <a:p>
            <a:pPr lvl="1">
              <a:defRPr sz="1800">
                <a:solidFill>
                  <a:srgbClr val="000000"/>
                </a:solidFill>
              </a:defRPr>
            </a:pPr>
            <a:r>
              <a:rPr sz="2700">
                <a:solidFill>
                  <a:srgbClr val="464646"/>
                </a:solidFill>
              </a:rPr>
              <a:t>Body Level Two</a:t>
            </a:r>
          </a:p>
          <a:p>
            <a:pPr lvl="2">
              <a:defRPr sz="1800">
                <a:solidFill>
                  <a:srgbClr val="000000"/>
                </a:solidFill>
              </a:defRPr>
            </a:pPr>
            <a:r>
              <a:rPr sz="2700">
                <a:solidFill>
                  <a:srgbClr val="464646"/>
                </a:solidFill>
              </a:rPr>
              <a:t>Body Level Three</a:t>
            </a:r>
          </a:p>
          <a:p>
            <a:pPr lvl="3">
              <a:defRPr sz="1800">
                <a:solidFill>
                  <a:srgbClr val="000000"/>
                </a:solidFill>
              </a:defRPr>
            </a:pPr>
            <a:r>
              <a:rPr sz="2700">
                <a:solidFill>
                  <a:srgbClr val="464646"/>
                </a:solidFill>
              </a:rPr>
              <a:t>Body Level Four</a:t>
            </a:r>
          </a:p>
          <a:p>
            <a:pPr lvl="4">
              <a:defRPr sz="1800">
                <a:solidFill>
                  <a:srgbClr val="000000"/>
                </a:solidFill>
              </a:defRPr>
            </a:pPr>
            <a:r>
              <a:rPr sz="2700">
                <a:solidFill>
                  <a:srgbClr val="464646"/>
                </a:solidFill>
              </a:rPr>
              <a:t>Body Level Five</a:t>
            </a:r>
          </a:p>
        </p:txBody>
      </p:sp>
      <p:grpSp>
        <p:nvGrpSpPr>
          <p:cNvPr id="17" name="Group 17"/>
          <p:cNvGrpSpPr/>
          <p:nvPr/>
        </p:nvGrpSpPr>
        <p:grpSpPr>
          <a:xfrm>
            <a:off x="-3765" y="4952997"/>
            <a:ext cx="9147767" cy="1912092"/>
            <a:chOff x="0" y="-1"/>
            <a:chExt cx="9147765" cy="1912091"/>
          </a:xfrm>
        </p:grpSpPr>
        <p:sp>
          <p:nvSpPr>
            <p:cNvPr id="13" name="Shape 13"/>
            <p:cNvSpPr/>
            <p:nvPr/>
          </p:nvSpPr>
          <p:spPr>
            <a:xfrm>
              <a:off x="1691278" y="-2"/>
              <a:ext cx="7456489" cy="48815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12831"/>
                  </a:lnTo>
                  <a:lnTo>
                    <a:pt x="21600" y="0"/>
                  </a:lnTo>
                  <a:close/>
                </a:path>
              </a:pathLst>
            </a:custGeom>
            <a:solidFill>
              <a:srgbClr val="9DCADC">
                <a:alpha val="40000"/>
              </a:srgbClr>
            </a:solidFill>
            <a:ln w="12700" cap="flat">
              <a:noFill/>
              <a:miter lim="400000"/>
            </a:ln>
            <a:effectLst/>
          </p:spPr>
          <p:txBody>
            <a:bodyPr wrap="square" lIns="0" tIns="0" rIns="0" bIns="0" numCol="1" anchor="t">
              <a:noAutofit/>
            </a:bodyPr>
            <a:lstStyle/>
            <a:p>
              <a:pPr lvl="0">
                <a:defRPr>
                  <a:latin typeface="Lucida Sans Unicode"/>
                  <a:ea typeface="Lucida Sans Unicode"/>
                  <a:cs typeface="Lucida Sans Unicode"/>
                  <a:sym typeface="Lucida Sans Unicode"/>
                </a:defRPr>
              </a:pPr>
              <a:endParaRPr/>
            </a:p>
          </p:txBody>
        </p:sp>
        <p:sp>
          <p:nvSpPr>
            <p:cNvPr id="14" name="Shape 14"/>
            <p:cNvSpPr/>
            <p:nvPr/>
          </p:nvSpPr>
          <p:spPr>
            <a:xfrm>
              <a:off x="39207" y="284744"/>
              <a:ext cx="9108559" cy="7886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80" y="0"/>
                  </a:lnTo>
                </a:path>
              </a:pathLst>
            </a:custGeom>
            <a:solidFill>
              <a:srgbClr val="000000"/>
            </a:solidFill>
            <a:ln w="12700" cap="flat">
              <a:noFill/>
              <a:miter lim="400000"/>
            </a:ln>
            <a:effectLst/>
          </p:spPr>
          <p:txBody>
            <a:bodyPr wrap="square" lIns="0" tIns="0" rIns="0" bIns="0" numCol="1" anchor="t">
              <a:noAutofit/>
            </a:bodyPr>
            <a:lstStyle/>
            <a:p>
              <a:pPr lvl="0">
                <a:defRPr>
                  <a:latin typeface="Lucida Sans Unicode"/>
                  <a:ea typeface="Lucida Sans Unicode"/>
                  <a:cs typeface="Lucida Sans Unicode"/>
                  <a:sym typeface="Lucida Sans Unicode"/>
                </a:defRPr>
              </a:pPr>
              <a:endParaRPr/>
            </a:p>
          </p:txBody>
        </p:sp>
        <p:sp>
          <p:nvSpPr>
            <p:cNvPr id="15" name="Shape 15"/>
            <p:cNvSpPr/>
            <p:nvPr/>
          </p:nvSpPr>
          <p:spPr>
            <a:xfrm>
              <a:off x="3763" y="47978"/>
              <a:ext cx="9144004" cy="186411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9138"/>
                  </a:lnTo>
                  <a:lnTo>
                    <a:pt x="0" y="0"/>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lgn="ctr">
                <a:defRPr>
                  <a:solidFill>
                    <a:srgbClr val="FFFFFF"/>
                  </a:solidFill>
                  <a:latin typeface="Lucida Sans Unicode"/>
                  <a:ea typeface="Lucida Sans Unicode"/>
                  <a:cs typeface="Lucida Sans Unicode"/>
                  <a:sym typeface="Lucida Sans Unicode"/>
                </a:defRPr>
              </a:pPr>
              <a:endParaRPr/>
            </a:p>
          </p:txBody>
        </p:sp>
        <p:sp>
          <p:nvSpPr>
            <p:cNvPr id="16" name="Shape 16"/>
            <p:cNvSpPr/>
            <p:nvPr/>
          </p:nvSpPr>
          <p:spPr>
            <a:xfrm>
              <a:off x="0" y="44671"/>
              <a:ext cx="9147766" cy="790303"/>
            </a:xfrm>
            <a:prstGeom prst="line">
              <a:avLst/>
            </a:prstGeom>
            <a:noFill/>
            <a:ln w="12065" cap="flat">
              <a:solidFill>
                <a:srgbClr val="5699AD"/>
              </a:solidFill>
              <a:prstDash val="solid"/>
              <a:miter lim="800000"/>
            </a:ln>
            <a:effectLst/>
          </p:spPr>
          <p:txBody>
            <a:bodyPr wrap="square" lIns="0" tIns="0" rIns="0" bIns="0" numCol="1" anchor="t">
              <a:noAutofit/>
            </a:bodyPr>
            <a:lstStyle/>
            <a:p>
              <a:pPr lvl="0" defTabSz="457200">
                <a:defRPr sz="1200">
                  <a:latin typeface="+mj-lt"/>
                  <a:ea typeface="+mj-ea"/>
                  <a:cs typeface="+mj-cs"/>
                  <a:sym typeface="Helvetica"/>
                </a:defRPr>
              </a:pPr>
              <a:endParaRPr/>
            </a:p>
          </p:txBody>
        </p:sp>
      </p:grpSp>
      <p:sp>
        <p:nvSpPr>
          <p:cNvPr id="18" name="Shape 18"/>
          <p:cNvSpPr>
            <a:spLocks noGrp="1"/>
          </p:cNvSpPr>
          <p:nvPr>
            <p:ph type="sldNum" sz="quarter" idx="2"/>
          </p:nvPr>
        </p:nvSpPr>
        <p:spPr>
          <a:prstGeom prst="rect">
            <a:avLst/>
          </a:prstGeom>
        </p:spPr>
        <p:txBody>
          <a:bodyPr/>
          <a:lstStyle>
            <a:lvl1pPr>
              <a:defRPr>
                <a:solidFill>
                  <a:srgbClr val="FFFFFF"/>
                </a:solidFill>
              </a:defRPr>
            </a:lvl1p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bg>
      <p:bgPr>
        <a:gradFill flip="none" rotWithShape="1">
          <a:gsLst>
            <a:gs pos="0">
              <a:srgbClr val="B1B1B1"/>
            </a:gs>
            <a:gs pos="40000">
              <a:srgbClr val="9E9E9E"/>
            </a:gs>
            <a:gs pos="100000">
              <a:srgbClr val="000000"/>
            </a:gs>
          </a:gsLst>
          <a:path path="circle">
            <a:fillToRect l="50000" t="50000" r="50000" b="50000"/>
          </a:path>
        </a:gradFill>
        <a:effectLst/>
      </p:bgPr>
    </p:bg>
    <p:spTree>
      <p:nvGrpSpPr>
        <p:cNvPr id="1" name=""/>
        <p:cNvGrpSpPr/>
        <p:nvPr/>
      </p:nvGrpSpPr>
      <p:grpSpPr>
        <a:xfrm>
          <a:off x="0" y="0"/>
          <a:ext cx="0" cy="0"/>
          <a:chOff x="0" y="0"/>
          <a:chExt cx="0" cy="0"/>
        </a:xfrm>
      </p:grpSpPr>
      <p:sp>
        <p:nvSpPr>
          <p:cNvPr id="50" name="Shape 50"/>
          <p:cNvSpPr>
            <a:spLocks noGrp="1"/>
          </p:cNvSpPr>
          <p:nvPr>
            <p:ph type="body" idx="1"/>
          </p:nvPr>
        </p:nvSpPr>
        <p:spPr>
          <a:xfrm>
            <a:off x="1141231" y="5443401"/>
            <a:ext cx="7162801" cy="1414600"/>
          </a:xfrm>
          <a:prstGeom prst="rect">
            <a:avLst/>
          </a:prstGeom>
        </p:spPr>
        <p:txBody>
          <a:bodyPr lIns="0" tIns="0" rIns="0" bIns="0"/>
          <a:lstStyle>
            <a:lvl1pPr marL="0" marR="18288" indent="0" algn="r">
              <a:buClrTx/>
              <a:buSzTx/>
              <a:buFontTx/>
              <a:buNone/>
              <a:defRPr sz="1400">
                <a:solidFill>
                  <a:srgbClr val="FFFFFF"/>
                </a:solidFill>
              </a:defRPr>
            </a:lvl1pPr>
            <a:lvl2pPr marL="659891" marR="18288" indent="-266700" algn="r">
              <a:buClrTx/>
              <a:buFontTx/>
              <a:defRPr sz="1400">
                <a:solidFill>
                  <a:srgbClr val="FFFFFF"/>
                </a:solidFill>
              </a:defRPr>
            </a:lvl2pPr>
            <a:lvl3pPr marL="950974" marR="18288" indent="-320038" algn="r">
              <a:buClrTx/>
              <a:buFontTx/>
              <a:defRPr sz="1400">
                <a:solidFill>
                  <a:srgbClr val="FFFFFF"/>
                </a:solidFill>
              </a:defRPr>
            </a:lvl3pPr>
            <a:lvl4pPr marL="1270000" marR="18288" indent="-355600" algn="r">
              <a:buClrTx/>
              <a:buFontTx/>
              <a:defRPr sz="1400">
                <a:solidFill>
                  <a:srgbClr val="FFFFFF"/>
                </a:solidFill>
              </a:defRPr>
            </a:lvl4pPr>
            <a:lvl5pPr marL="1498600" marR="18288" indent="-355600" algn="r">
              <a:buClrTx/>
              <a:buFontTx/>
              <a:defRPr sz="1400">
                <a:solidFill>
                  <a:srgbClr val="FFFFFF"/>
                </a:solidFill>
              </a:defRPr>
            </a:lvl5pPr>
          </a:lstStyle>
          <a:p>
            <a:pPr lvl="0">
              <a:defRPr sz="1800">
                <a:solidFill>
                  <a:srgbClr val="000000"/>
                </a:solidFill>
              </a:defRPr>
            </a:pPr>
            <a:r>
              <a:rPr sz="1400">
                <a:solidFill>
                  <a:srgbClr val="FFFFFF"/>
                </a:solidFill>
              </a:rPr>
              <a:t>Body Level One</a:t>
            </a:r>
          </a:p>
          <a:p>
            <a:pPr lvl="1">
              <a:defRPr sz="1800">
                <a:solidFill>
                  <a:srgbClr val="000000"/>
                </a:solidFill>
              </a:defRPr>
            </a:pPr>
            <a:r>
              <a:rPr sz="1400">
                <a:solidFill>
                  <a:srgbClr val="FFFFFF"/>
                </a:solidFill>
              </a:rPr>
              <a:t>Body Level Two</a:t>
            </a:r>
          </a:p>
          <a:p>
            <a:pPr lvl="2">
              <a:defRPr sz="1800">
                <a:solidFill>
                  <a:srgbClr val="000000"/>
                </a:solidFill>
              </a:defRPr>
            </a:pPr>
            <a:r>
              <a:rPr sz="1400">
                <a:solidFill>
                  <a:srgbClr val="FFFFFF"/>
                </a:solidFill>
              </a:rPr>
              <a:t>Body Level Three</a:t>
            </a:r>
          </a:p>
          <a:p>
            <a:pPr lvl="3">
              <a:defRPr sz="1800">
                <a:solidFill>
                  <a:srgbClr val="000000"/>
                </a:solidFill>
              </a:defRPr>
            </a:pPr>
            <a:r>
              <a:rPr sz="1400">
                <a:solidFill>
                  <a:srgbClr val="FFFFFF"/>
                </a:solidFill>
              </a:rPr>
              <a:t>Body Level Four</a:t>
            </a:r>
          </a:p>
          <a:p>
            <a:pPr lvl="4">
              <a:defRPr sz="1800">
                <a:solidFill>
                  <a:srgbClr val="000000"/>
                </a:solidFill>
              </a:defRPr>
            </a:pPr>
            <a:r>
              <a:rPr sz="1400">
                <a:solidFill>
                  <a:srgbClr val="FFFFFF"/>
                </a:solidFill>
              </a:rPr>
              <a:t>Body Level Five</a:t>
            </a:r>
          </a:p>
        </p:txBody>
      </p:sp>
      <p:sp>
        <p:nvSpPr>
          <p:cNvPr id="51" name="Shape 51"/>
          <p:cNvSpPr>
            <a:spLocks noGrp="1"/>
          </p:cNvSpPr>
          <p:nvPr>
            <p:ph type="sldNum" sz="quarter" idx="2"/>
          </p:nvPr>
        </p:nvSpPr>
        <p:spPr>
          <a:prstGeom prst="rect">
            <a:avLst/>
          </a:prstGeom>
        </p:spPr>
        <p:txBody>
          <a:bodyPr/>
          <a:lstStyle>
            <a:lvl1pPr>
              <a:defRPr>
                <a:solidFill>
                  <a:srgbClr val="FFFFFF"/>
                </a:solidFill>
              </a:defRPr>
            </a:lvl1pPr>
          </a:lstStyle>
          <a:p>
            <a:pPr lvl="0"/>
            <a:fld id="{86CB4B4D-7CA3-9044-876B-883B54F8677D}" type="slidenum">
              <a:t>‹#›</a:t>
            </a:fld>
            <a:endParaRPr/>
          </a:p>
        </p:txBody>
      </p:sp>
      <p:sp>
        <p:nvSpPr>
          <p:cNvPr id="52" name="Shape 52"/>
          <p:cNvSpPr>
            <a:spLocks noGrp="1"/>
          </p:cNvSpPr>
          <p:nvPr>
            <p:ph type="title"/>
          </p:nvPr>
        </p:nvSpPr>
        <p:spPr>
          <a:xfrm>
            <a:off x="228600" y="4865122"/>
            <a:ext cx="8075432" cy="578281"/>
          </a:xfrm>
          <a:prstGeom prst="rect">
            <a:avLst/>
          </a:prstGeom>
        </p:spPr>
        <p:txBody>
          <a:bodyPr anchor="t"/>
          <a:lstStyle>
            <a:lvl1pPr algn="r">
              <a:defRPr sz="3000" b="0">
                <a:solidFill>
                  <a:srgbClr val="2DA2BF"/>
                </a:solidFill>
                <a:effectLst>
                  <a:outerShdw blurRad="50800" dist="25000" dir="5400000" rotWithShape="0">
                    <a:srgbClr val="000000">
                      <a:alpha val="45000"/>
                    </a:srgbClr>
                  </a:outerShdw>
                </a:effectLst>
              </a:defRPr>
            </a:lvl1pPr>
          </a:lstStyle>
          <a:p>
            <a:pPr lvl="0">
              <a:defRPr sz="1800">
                <a:solidFill>
                  <a:srgbClr val="000000"/>
                </a:solidFill>
                <a:effectLst/>
              </a:defRPr>
            </a:pPr>
            <a:r>
              <a:rPr sz="3000">
                <a:solidFill>
                  <a:srgbClr val="2DA2BF"/>
                </a:solidFill>
                <a:effectLst>
                  <a:outerShdw blurRad="50800" dist="25000" dir="5400000" rotWithShape="0">
                    <a:srgbClr val="000000">
                      <a:alpha val="45000"/>
                    </a:srgbClr>
                  </a:outerShdw>
                </a:effectLst>
              </a:rPr>
              <a:t>Title Text</a:t>
            </a:r>
          </a:p>
        </p:txBody>
      </p:sp>
      <p:sp>
        <p:nvSpPr>
          <p:cNvPr id="53" name="Shape 53"/>
          <p:cNvSpPr/>
          <p:nvPr/>
        </p:nvSpPr>
        <p:spPr>
          <a:xfrm>
            <a:off x="8664112" y="4988440"/>
            <a:ext cx="182882" cy="228602"/>
          </a:xfrm>
          <a:prstGeom prst="chevron">
            <a:avLst>
              <a:gd name="adj" fmla="val 50000"/>
            </a:avLst>
          </a:prstGeom>
          <a:gradFill>
            <a:gsLst>
              <a:gs pos="0">
                <a:srgbClr val="1589A6"/>
              </a:gs>
              <a:gs pos="72000">
                <a:srgbClr val="4EB8DA"/>
              </a:gs>
              <a:gs pos="100000">
                <a:srgbClr val="7DC3DD"/>
              </a:gs>
            </a:gsLst>
            <a:lin ang="16200000"/>
          </a:gradFill>
          <a:ln w="3175" cap="rnd">
            <a:solidFill>
              <a:srgbClr val="21768B"/>
            </a:solidFill>
          </a:ln>
          <a:effectLst>
            <a:outerShdw blurRad="50800" dist="25400" dir="5400000" rotWithShape="0">
              <a:srgbClr val="000000">
                <a:alpha val="46000"/>
              </a:srgbClr>
            </a:outerShdw>
          </a:effectLst>
        </p:spPr>
        <p:txBody>
          <a:bodyPr lIns="0" tIns="0" rIns="0" bIns="0" anchor="ctr"/>
          <a:lstStyle/>
          <a:p>
            <a:pPr lvl="0">
              <a:defRPr>
                <a:solidFill>
                  <a:srgbClr val="FFFFFF"/>
                </a:solidFill>
                <a:latin typeface="Lucida Sans Unicode"/>
                <a:ea typeface="Lucida Sans Unicode"/>
                <a:cs typeface="Lucida Sans Unicode"/>
                <a:sym typeface="Lucida Sans Unicode"/>
              </a:defRPr>
            </a:pPr>
            <a:endParaRPr/>
          </a:p>
        </p:txBody>
      </p:sp>
      <p:sp>
        <p:nvSpPr>
          <p:cNvPr id="54" name="Shape 54"/>
          <p:cNvSpPr/>
          <p:nvPr/>
        </p:nvSpPr>
        <p:spPr>
          <a:xfrm>
            <a:off x="8477694" y="4988440"/>
            <a:ext cx="182882" cy="228602"/>
          </a:xfrm>
          <a:prstGeom prst="chevron">
            <a:avLst>
              <a:gd name="adj" fmla="val 50000"/>
            </a:avLst>
          </a:prstGeom>
          <a:gradFill>
            <a:gsLst>
              <a:gs pos="0">
                <a:srgbClr val="1589A6"/>
              </a:gs>
              <a:gs pos="72000">
                <a:srgbClr val="4EB8DA"/>
              </a:gs>
              <a:gs pos="100000">
                <a:srgbClr val="7DC3DD"/>
              </a:gs>
            </a:gsLst>
            <a:lin ang="16200000"/>
          </a:gradFill>
          <a:ln w="3175" cap="rnd">
            <a:solidFill>
              <a:srgbClr val="21768B"/>
            </a:solidFill>
          </a:ln>
          <a:effectLst>
            <a:outerShdw blurRad="50800" dist="25400" dir="5400000" rotWithShape="0">
              <a:srgbClr val="000000">
                <a:alpha val="46000"/>
              </a:srgbClr>
            </a:outerShdw>
          </a:effectLst>
        </p:spPr>
        <p:txBody>
          <a:bodyPr lIns="0" tIns="0" rIns="0" bIns="0" anchor="ctr"/>
          <a:lstStyle/>
          <a:p>
            <a:pPr lvl="0">
              <a:defRPr>
                <a:solidFill>
                  <a:srgbClr val="FFFFFF"/>
                </a:solidFill>
                <a:latin typeface="Lucida Sans Unicode"/>
                <a:ea typeface="Lucida Sans Unicode"/>
                <a:cs typeface="Lucida Sans Unicode"/>
                <a:sym typeface="Lucida Sans Unicode"/>
              </a:defRPr>
            </a:pPr>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56" name="Shape 56"/>
          <p:cNvSpPr>
            <a:spLocks noGrp="1"/>
          </p:cNvSpPr>
          <p:nvPr>
            <p:ph type="title"/>
          </p:nvPr>
        </p:nvSpPr>
        <p:spPr>
          <a:xfrm>
            <a:off x="457200" y="210947"/>
            <a:ext cx="8229600" cy="1270382"/>
          </a:xfrm>
          <a:prstGeom prst="rect">
            <a:avLst/>
          </a:prstGeom>
        </p:spPr>
        <p:txBody>
          <a:bodyPr/>
          <a:lstStyle/>
          <a:p>
            <a:pPr lvl="0">
              <a:defRPr sz="1800" b="0">
                <a:solidFill>
                  <a:srgbClr val="000000"/>
                </a:solidFill>
                <a:effectLst/>
              </a:defRPr>
            </a:pPr>
            <a:r>
              <a:rPr sz="3200" b="1">
                <a:solidFill>
                  <a:srgbClr val="464646"/>
                </a:solidFill>
                <a:effectLst>
                  <a:outerShdw blurRad="38100" dist="25400" dir="5400000" rotWithShape="0">
                    <a:srgbClr val="000000">
                      <a:alpha val="25000"/>
                    </a:srgbClr>
                  </a:outerShdw>
                </a:effectLst>
              </a:rPr>
              <a:t>Title Text</a:t>
            </a:r>
          </a:p>
        </p:txBody>
      </p:sp>
      <p:sp>
        <p:nvSpPr>
          <p:cNvPr id="57" name="Shape 57"/>
          <p:cNvSpPr>
            <a:spLocks noGrp="1"/>
          </p:cNvSpPr>
          <p:nvPr>
            <p:ph type="body" idx="1"/>
          </p:nvPr>
        </p:nvSpPr>
        <p:spPr>
          <a:xfrm>
            <a:off x="457200" y="1481327"/>
            <a:ext cx="8229600" cy="5376673"/>
          </a:xfrm>
          <a:prstGeom prst="rect">
            <a:avLst/>
          </a:prstGeom>
        </p:spPr>
        <p:txBody>
          <a:bodyPr/>
          <a:lstStyle/>
          <a:p>
            <a:pPr lvl="0">
              <a:defRPr sz="1800"/>
            </a:pPr>
            <a:r>
              <a:rPr sz="2700"/>
              <a:t>Body Level One</a:t>
            </a:r>
          </a:p>
          <a:p>
            <a:pPr lvl="1">
              <a:defRPr sz="1800"/>
            </a:pPr>
            <a:r>
              <a:rPr sz="2700"/>
              <a:t>Body Level Two</a:t>
            </a:r>
          </a:p>
          <a:p>
            <a:pPr lvl="2">
              <a:defRPr sz="1800"/>
            </a:pPr>
            <a:r>
              <a:rPr sz="2700"/>
              <a:t>Body Level Three</a:t>
            </a:r>
          </a:p>
          <a:p>
            <a:pPr lvl="3">
              <a:defRPr sz="1800"/>
            </a:pPr>
            <a:r>
              <a:rPr sz="2700"/>
              <a:t>Body Level Four</a:t>
            </a:r>
          </a:p>
          <a:p>
            <a:pPr lvl="4">
              <a:defRPr sz="1800"/>
            </a:pPr>
            <a:r>
              <a:rPr sz="2700"/>
              <a:t>Body Level Five</a:t>
            </a:r>
          </a:p>
        </p:txBody>
      </p:sp>
      <p:sp>
        <p:nvSpPr>
          <p:cNvPr id="58" name="Shape 5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60" name="Shape 60"/>
          <p:cNvSpPr>
            <a:spLocks noGrp="1"/>
          </p:cNvSpPr>
          <p:nvPr>
            <p:ph type="title"/>
          </p:nvPr>
        </p:nvSpPr>
        <p:spPr>
          <a:xfrm>
            <a:off x="6844013" y="0"/>
            <a:ext cx="1777472" cy="6142041"/>
          </a:xfrm>
          <a:prstGeom prst="rect">
            <a:avLst/>
          </a:prstGeom>
        </p:spPr>
        <p:txBody>
          <a:bodyPr/>
          <a:lstStyle/>
          <a:p>
            <a:pPr lvl="0">
              <a:defRPr sz="1800" b="0">
                <a:solidFill>
                  <a:srgbClr val="000000"/>
                </a:solidFill>
                <a:effectLst/>
              </a:defRPr>
            </a:pPr>
            <a:r>
              <a:rPr sz="3200" b="1">
                <a:solidFill>
                  <a:srgbClr val="464646"/>
                </a:solidFill>
                <a:effectLst>
                  <a:outerShdw blurRad="38100" dist="25400" dir="5400000" rotWithShape="0">
                    <a:srgbClr val="000000">
                      <a:alpha val="25000"/>
                    </a:srgbClr>
                  </a:outerShdw>
                </a:effectLst>
              </a:rPr>
              <a:t>Title Text</a:t>
            </a:r>
          </a:p>
        </p:txBody>
      </p:sp>
      <p:sp>
        <p:nvSpPr>
          <p:cNvPr id="61" name="Shape 61"/>
          <p:cNvSpPr>
            <a:spLocks noGrp="1"/>
          </p:cNvSpPr>
          <p:nvPr>
            <p:ph type="body" idx="1"/>
          </p:nvPr>
        </p:nvSpPr>
        <p:spPr>
          <a:xfrm>
            <a:off x="457200" y="274639"/>
            <a:ext cx="6324600" cy="6583362"/>
          </a:xfrm>
          <a:prstGeom prst="rect">
            <a:avLst/>
          </a:prstGeom>
        </p:spPr>
        <p:txBody>
          <a:bodyPr/>
          <a:lstStyle/>
          <a:p>
            <a:pPr lvl="0">
              <a:defRPr sz="1800"/>
            </a:pPr>
            <a:r>
              <a:rPr sz="2700"/>
              <a:t>Body Level One</a:t>
            </a:r>
          </a:p>
          <a:p>
            <a:pPr lvl="1">
              <a:defRPr sz="1800"/>
            </a:pPr>
            <a:r>
              <a:rPr sz="2700"/>
              <a:t>Body Level Two</a:t>
            </a:r>
          </a:p>
          <a:p>
            <a:pPr lvl="2">
              <a:defRPr sz="1800"/>
            </a:pPr>
            <a:r>
              <a:rPr sz="2700"/>
              <a:t>Body Level Three</a:t>
            </a:r>
          </a:p>
          <a:p>
            <a:pPr lvl="3">
              <a:defRPr sz="1800"/>
            </a:pPr>
            <a:r>
              <a:rPr sz="2700"/>
              <a:t>Body Level Four</a:t>
            </a:r>
          </a:p>
          <a:p>
            <a:pPr lvl="4">
              <a:defRPr sz="1800"/>
            </a:pPr>
            <a:r>
              <a:rPr sz="2700"/>
              <a:t>Body Level Five</a:t>
            </a:r>
          </a:p>
        </p:txBody>
      </p:sp>
      <p:sp>
        <p:nvSpPr>
          <p:cNvPr id="62" name="Shape 6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Shape 20"/>
          <p:cNvSpPr>
            <a:spLocks noGrp="1"/>
          </p:cNvSpPr>
          <p:nvPr>
            <p:ph type="body" idx="1"/>
          </p:nvPr>
        </p:nvSpPr>
        <p:spPr>
          <a:prstGeom prst="rect">
            <a:avLst/>
          </a:prstGeom>
        </p:spPr>
        <p:txBody>
          <a:bodyPr/>
          <a:lstStyle/>
          <a:p>
            <a:pPr lvl="0">
              <a:defRPr sz="1800"/>
            </a:pPr>
            <a:r>
              <a:rPr sz="2700"/>
              <a:t>Body Level One</a:t>
            </a:r>
          </a:p>
          <a:p>
            <a:pPr lvl="1">
              <a:defRPr sz="1800"/>
            </a:pPr>
            <a:r>
              <a:rPr sz="2700"/>
              <a:t>Body Level Two</a:t>
            </a:r>
          </a:p>
          <a:p>
            <a:pPr lvl="2">
              <a:defRPr sz="1800"/>
            </a:pPr>
            <a:r>
              <a:rPr sz="2700"/>
              <a:t>Body Level Three</a:t>
            </a:r>
          </a:p>
          <a:p>
            <a:pPr lvl="3">
              <a:defRPr sz="1800"/>
            </a:pPr>
            <a:r>
              <a:rPr sz="2700"/>
              <a:t>Body Level Four</a:t>
            </a:r>
          </a:p>
          <a:p>
            <a:pPr lvl="4">
              <a:defRPr sz="1800"/>
            </a:pPr>
            <a:r>
              <a:rPr sz="2700"/>
              <a:t>Body Level Five</a:t>
            </a:r>
          </a:p>
        </p:txBody>
      </p:sp>
      <p:sp>
        <p:nvSpPr>
          <p:cNvPr id="21" name="Shape 21"/>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22" name="Shape 22"/>
          <p:cNvSpPr>
            <a:spLocks noGrp="1"/>
          </p:cNvSpPr>
          <p:nvPr>
            <p:ph type="title"/>
          </p:nvPr>
        </p:nvSpPr>
        <p:spPr>
          <a:prstGeom prst="rect">
            <a:avLst/>
          </a:prstGeom>
        </p:spPr>
        <p:txBody>
          <a:bodyPr/>
          <a:lstStyle/>
          <a:p>
            <a:pPr lvl="0">
              <a:defRPr sz="1800" b="0">
                <a:solidFill>
                  <a:srgbClr val="000000"/>
                </a:solidFill>
                <a:effectLst/>
              </a:defRPr>
            </a:pPr>
            <a:r>
              <a:rPr sz="3200" b="1">
                <a:solidFill>
                  <a:srgbClr val="464646"/>
                </a:solidFill>
                <a:effectLst>
                  <a:outerShdw blurRad="38100" dist="25400" dir="5400000" rotWithShape="0">
                    <a:srgbClr val="000000">
                      <a:alpha val="25000"/>
                    </a:srgbClr>
                  </a:outerShdw>
                </a:effectLst>
              </a:rPr>
              <a:t>Title Text</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bg>
      <p:bgPr>
        <a:gradFill flip="none" rotWithShape="1">
          <a:gsLst>
            <a:gs pos="0">
              <a:srgbClr val="B1B1B1"/>
            </a:gs>
            <a:gs pos="40000">
              <a:srgbClr val="9E9E9E"/>
            </a:gs>
            <a:gs pos="100000">
              <a:srgbClr val="000000"/>
            </a:gs>
          </a:gsLst>
          <a:path path="circle">
            <a:fillToRect l="50000" t="50000" r="50000" b="50000"/>
          </a:path>
        </a:gradFill>
        <a:effectLst/>
      </p:bgPr>
    </p:bg>
    <p:spTree>
      <p:nvGrpSpPr>
        <p:cNvPr id="1" name=""/>
        <p:cNvGrpSpPr/>
        <p:nvPr/>
      </p:nvGrpSpPr>
      <p:grpSpPr>
        <a:xfrm>
          <a:off x="0" y="0"/>
          <a:ext cx="0" cy="0"/>
          <a:chOff x="0" y="0"/>
          <a:chExt cx="0" cy="0"/>
        </a:xfrm>
      </p:grpSpPr>
      <p:sp>
        <p:nvSpPr>
          <p:cNvPr id="24" name="Shape 24"/>
          <p:cNvSpPr>
            <a:spLocks noGrp="1"/>
          </p:cNvSpPr>
          <p:nvPr>
            <p:ph type="title"/>
          </p:nvPr>
        </p:nvSpPr>
        <p:spPr>
          <a:xfrm>
            <a:off x="722376" y="0"/>
            <a:ext cx="7772401" cy="2888514"/>
          </a:xfrm>
          <a:prstGeom prst="rect">
            <a:avLst/>
          </a:prstGeom>
        </p:spPr>
        <p:txBody>
          <a:bodyPr anchor="b"/>
          <a:lstStyle>
            <a:lvl1pPr algn="r">
              <a:defRPr sz="4800">
                <a:solidFill>
                  <a:srgbClr val="DEF5FA"/>
                </a:solidFill>
              </a:defRPr>
            </a:lvl1pPr>
          </a:lstStyle>
          <a:p>
            <a:pPr lvl="0">
              <a:defRPr sz="1800" b="0">
                <a:solidFill>
                  <a:srgbClr val="000000"/>
                </a:solidFill>
                <a:effectLst/>
              </a:defRPr>
            </a:pPr>
            <a:r>
              <a:rPr sz="4800" b="1">
                <a:solidFill>
                  <a:srgbClr val="DEF5FA"/>
                </a:solidFill>
                <a:effectLst>
                  <a:outerShdw blurRad="38100" dist="25400" dir="5400000" rotWithShape="0">
                    <a:srgbClr val="000000">
                      <a:alpha val="25000"/>
                    </a:srgbClr>
                  </a:outerShdw>
                </a:effectLst>
              </a:rPr>
              <a:t>Title Text</a:t>
            </a:r>
          </a:p>
        </p:txBody>
      </p:sp>
      <p:sp>
        <p:nvSpPr>
          <p:cNvPr id="25" name="Shape 25"/>
          <p:cNvSpPr>
            <a:spLocks noGrp="1"/>
          </p:cNvSpPr>
          <p:nvPr>
            <p:ph type="body" idx="1"/>
          </p:nvPr>
        </p:nvSpPr>
        <p:spPr>
          <a:xfrm>
            <a:off x="3922712" y="2931710"/>
            <a:ext cx="4572002" cy="3926291"/>
          </a:xfrm>
          <a:prstGeom prst="rect">
            <a:avLst/>
          </a:prstGeom>
        </p:spPr>
        <p:txBody>
          <a:bodyPr/>
          <a:lstStyle>
            <a:lvl1pPr marL="0" indent="0">
              <a:buClrTx/>
              <a:buSzTx/>
              <a:buFontTx/>
              <a:buNone/>
              <a:defRPr sz="2300">
                <a:solidFill>
                  <a:srgbClr val="FFFFFF"/>
                </a:solidFill>
              </a:defRPr>
            </a:lvl1pPr>
            <a:lvl2pPr marL="0" indent="0">
              <a:buClrTx/>
              <a:buSzTx/>
              <a:buFontTx/>
              <a:buNone/>
              <a:defRPr sz="2300">
                <a:solidFill>
                  <a:srgbClr val="FFFFFF"/>
                </a:solidFill>
              </a:defRPr>
            </a:lvl2pPr>
            <a:lvl3pPr marL="0" indent="0">
              <a:buClrTx/>
              <a:buSzTx/>
              <a:buFontTx/>
              <a:buNone/>
              <a:defRPr sz="2300">
                <a:solidFill>
                  <a:srgbClr val="FFFFFF"/>
                </a:solidFill>
              </a:defRPr>
            </a:lvl3pPr>
            <a:lvl4pPr marL="0" indent="0">
              <a:buClrTx/>
              <a:buSzTx/>
              <a:buFontTx/>
              <a:buNone/>
              <a:defRPr sz="2300">
                <a:solidFill>
                  <a:srgbClr val="FFFFFF"/>
                </a:solidFill>
              </a:defRPr>
            </a:lvl4pPr>
            <a:lvl5pPr marL="0" indent="0">
              <a:buClrTx/>
              <a:buSzTx/>
              <a:buFontTx/>
              <a:buNone/>
              <a:defRPr sz="2300">
                <a:solidFill>
                  <a:srgbClr val="FFFFFF"/>
                </a:solidFill>
              </a:defRPr>
            </a:lvl5pPr>
          </a:lstStyle>
          <a:p>
            <a:pPr lvl="0">
              <a:defRPr sz="1800">
                <a:solidFill>
                  <a:srgbClr val="000000"/>
                </a:solidFill>
              </a:defRPr>
            </a:pPr>
            <a:r>
              <a:rPr sz="2300">
                <a:solidFill>
                  <a:srgbClr val="FFFFFF"/>
                </a:solidFill>
              </a:rPr>
              <a:t>Body Level One</a:t>
            </a:r>
          </a:p>
          <a:p>
            <a:pPr lvl="1">
              <a:defRPr sz="1800">
                <a:solidFill>
                  <a:srgbClr val="000000"/>
                </a:solidFill>
              </a:defRPr>
            </a:pPr>
            <a:r>
              <a:rPr sz="2300">
                <a:solidFill>
                  <a:srgbClr val="FFFFFF"/>
                </a:solidFill>
              </a:rPr>
              <a:t>Body Level Two</a:t>
            </a:r>
          </a:p>
          <a:p>
            <a:pPr lvl="2">
              <a:defRPr sz="1800">
                <a:solidFill>
                  <a:srgbClr val="000000"/>
                </a:solidFill>
              </a:defRPr>
            </a:pPr>
            <a:r>
              <a:rPr sz="2300">
                <a:solidFill>
                  <a:srgbClr val="FFFFFF"/>
                </a:solidFill>
              </a:rPr>
              <a:t>Body Level Three</a:t>
            </a:r>
          </a:p>
          <a:p>
            <a:pPr lvl="3">
              <a:defRPr sz="1800">
                <a:solidFill>
                  <a:srgbClr val="000000"/>
                </a:solidFill>
              </a:defRPr>
            </a:pPr>
            <a:r>
              <a:rPr sz="2300">
                <a:solidFill>
                  <a:srgbClr val="FFFFFF"/>
                </a:solidFill>
              </a:rPr>
              <a:t>Body Level Four</a:t>
            </a:r>
          </a:p>
          <a:p>
            <a:pPr lvl="4">
              <a:defRPr sz="1800">
                <a:solidFill>
                  <a:srgbClr val="000000"/>
                </a:solidFill>
              </a:defRPr>
            </a:pPr>
            <a:r>
              <a:rPr sz="2300">
                <a:solidFill>
                  <a:srgbClr val="FFFFFF"/>
                </a:solidFill>
              </a:rPr>
              <a:t>Body Level Five</a:t>
            </a:r>
          </a:p>
        </p:txBody>
      </p:sp>
      <p:sp>
        <p:nvSpPr>
          <p:cNvPr id="26" name="Shape 26"/>
          <p:cNvSpPr>
            <a:spLocks noGrp="1"/>
          </p:cNvSpPr>
          <p:nvPr>
            <p:ph type="sldNum" sz="quarter" idx="2"/>
          </p:nvPr>
        </p:nvSpPr>
        <p:spPr>
          <a:prstGeom prst="rect">
            <a:avLst/>
          </a:prstGeom>
        </p:spPr>
        <p:txBody>
          <a:bodyPr/>
          <a:lstStyle>
            <a:lvl1pPr>
              <a:defRPr>
                <a:solidFill>
                  <a:srgbClr val="FFFFFF"/>
                </a:solidFill>
              </a:defRPr>
            </a:lvl1pPr>
          </a:lstStyle>
          <a:p>
            <a:pPr lvl="0"/>
            <a:fld id="{86CB4B4D-7CA3-9044-876B-883B54F8677D}" type="slidenum">
              <a:t>‹#›</a:t>
            </a:fld>
            <a:endParaRPr/>
          </a:p>
        </p:txBody>
      </p:sp>
      <p:sp>
        <p:nvSpPr>
          <p:cNvPr id="27" name="Shape 27"/>
          <p:cNvSpPr/>
          <p:nvPr/>
        </p:nvSpPr>
        <p:spPr>
          <a:xfrm>
            <a:off x="3636679" y="3005471"/>
            <a:ext cx="182882" cy="228601"/>
          </a:xfrm>
          <a:prstGeom prst="chevron">
            <a:avLst>
              <a:gd name="adj" fmla="val 50000"/>
            </a:avLst>
          </a:prstGeom>
          <a:gradFill>
            <a:gsLst>
              <a:gs pos="0">
                <a:srgbClr val="1589A6"/>
              </a:gs>
              <a:gs pos="72000">
                <a:srgbClr val="4EB8DA"/>
              </a:gs>
              <a:gs pos="100000">
                <a:srgbClr val="7DC3DD"/>
              </a:gs>
            </a:gsLst>
            <a:lin ang="16200000"/>
          </a:gradFill>
          <a:ln w="3175" cap="rnd">
            <a:solidFill>
              <a:srgbClr val="21768B"/>
            </a:solidFill>
          </a:ln>
          <a:effectLst>
            <a:outerShdw blurRad="50800" dist="25400" dir="5400000" rotWithShape="0">
              <a:srgbClr val="000000">
                <a:alpha val="46000"/>
              </a:srgbClr>
            </a:outerShdw>
          </a:effectLst>
        </p:spPr>
        <p:txBody>
          <a:bodyPr lIns="0" tIns="0" rIns="0" bIns="0" anchor="ctr"/>
          <a:lstStyle/>
          <a:p>
            <a:pPr lvl="0">
              <a:defRPr>
                <a:solidFill>
                  <a:srgbClr val="FFFFFF"/>
                </a:solidFill>
                <a:latin typeface="Lucida Sans Unicode"/>
                <a:ea typeface="Lucida Sans Unicode"/>
                <a:cs typeface="Lucida Sans Unicode"/>
                <a:sym typeface="Lucida Sans Unicode"/>
              </a:defRPr>
            </a:pPr>
            <a:endParaRPr/>
          </a:p>
        </p:txBody>
      </p:sp>
      <p:sp>
        <p:nvSpPr>
          <p:cNvPr id="28" name="Shape 28"/>
          <p:cNvSpPr/>
          <p:nvPr/>
        </p:nvSpPr>
        <p:spPr>
          <a:xfrm>
            <a:off x="3450263" y="3005471"/>
            <a:ext cx="182882" cy="228601"/>
          </a:xfrm>
          <a:prstGeom prst="chevron">
            <a:avLst>
              <a:gd name="adj" fmla="val 50000"/>
            </a:avLst>
          </a:prstGeom>
          <a:gradFill>
            <a:gsLst>
              <a:gs pos="0">
                <a:srgbClr val="1589A6"/>
              </a:gs>
              <a:gs pos="72000">
                <a:srgbClr val="4EB8DA"/>
              </a:gs>
              <a:gs pos="100000">
                <a:srgbClr val="7DC3DD"/>
              </a:gs>
            </a:gsLst>
            <a:lin ang="16200000"/>
          </a:gradFill>
          <a:ln w="3175" cap="rnd">
            <a:solidFill>
              <a:srgbClr val="21768B"/>
            </a:solidFill>
          </a:ln>
          <a:effectLst>
            <a:outerShdw blurRad="50800" dist="25400" dir="5400000" rotWithShape="0">
              <a:srgbClr val="000000">
                <a:alpha val="46000"/>
              </a:srgbClr>
            </a:outerShdw>
          </a:effectLst>
        </p:spPr>
        <p:txBody>
          <a:bodyPr lIns="0" tIns="0" rIns="0" bIns="0" anchor="ctr"/>
          <a:lstStyle/>
          <a:p>
            <a:pPr lvl="0">
              <a:defRPr>
                <a:solidFill>
                  <a:srgbClr val="FFFFFF"/>
                </a:solidFill>
                <a:latin typeface="Lucida Sans Unicode"/>
                <a:ea typeface="Lucida Sans Unicode"/>
                <a:cs typeface="Lucida Sans Unicode"/>
                <a:sym typeface="Lucida Sans Unicode"/>
              </a:defRPr>
            </a:pPr>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bg>
      <p:bgPr>
        <a:gradFill flip="none" rotWithShape="1">
          <a:gsLst>
            <a:gs pos="0">
              <a:srgbClr val="B1B1B1"/>
            </a:gs>
            <a:gs pos="40000">
              <a:srgbClr val="9E9E9E"/>
            </a:gs>
            <a:gs pos="100000">
              <a:srgbClr val="000000"/>
            </a:gs>
          </a:gsLst>
          <a:path path="circle">
            <a:fillToRect l="50000" t="50000" r="50000" b="50000"/>
          </a:path>
        </a:gradFill>
        <a:effectLst/>
      </p:bgPr>
    </p:bg>
    <p:spTree>
      <p:nvGrpSpPr>
        <p:cNvPr id="1" name=""/>
        <p:cNvGrpSpPr/>
        <p:nvPr/>
      </p:nvGrpSpPr>
      <p:grpSpPr>
        <a:xfrm>
          <a:off x="0" y="0"/>
          <a:ext cx="0" cy="0"/>
          <a:chOff x="0" y="0"/>
          <a:chExt cx="0" cy="0"/>
        </a:xfrm>
      </p:grpSpPr>
      <p:sp>
        <p:nvSpPr>
          <p:cNvPr id="30" name="Shape 30"/>
          <p:cNvSpPr>
            <a:spLocks noGrp="1"/>
          </p:cNvSpPr>
          <p:nvPr>
            <p:ph type="body" idx="1"/>
          </p:nvPr>
        </p:nvSpPr>
        <p:spPr>
          <a:xfrm>
            <a:off x="457200" y="1481327"/>
            <a:ext cx="4038600" cy="5376675"/>
          </a:xfrm>
          <a:prstGeom prst="rect">
            <a:avLst/>
          </a:prstGeom>
        </p:spPr>
        <p:txBody>
          <a:bodyPr/>
          <a:lstStyle/>
          <a:p>
            <a:pPr lvl="0">
              <a:defRPr sz="1800"/>
            </a:pPr>
            <a:r>
              <a:rPr sz="2700"/>
              <a:t>Body Level One</a:t>
            </a:r>
          </a:p>
          <a:p>
            <a:pPr lvl="1">
              <a:defRPr sz="1800"/>
            </a:pPr>
            <a:r>
              <a:rPr sz="2700"/>
              <a:t>Body Level Two</a:t>
            </a:r>
          </a:p>
          <a:p>
            <a:pPr lvl="2">
              <a:defRPr sz="1800"/>
            </a:pPr>
            <a:r>
              <a:rPr sz="2700"/>
              <a:t>Body Level Three</a:t>
            </a:r>
          </a:p>
          <a:p>
            <a:pPr lvl="3">
              <a:defRPr sz="1800"/>
            </a:pPr>
            <a:r>
              <a:rPr sz="2700"/>
              <a:t>Body Level Four</a:t>
            </a:r>
          </a:p>
          <a:p>
            <a:pPr lvl="4">
              <a:defRPr sz="1800"/>
            </a:pPr>
            <a:r>
              <a:rPr sz="2700"/>
              <a:t>Body Level Five</a:t>
            </a:r>
          </a:p>
        </p:txBody>
      </p:sp>
      <p:sp>
        <p:nvSpPr>
          <p:cNvPr id="31" name="Shape 31"/>
          <p:cNvSpPr>
            <a:spLocks noGrp="1"/>
          </p:cNvSpPr>
          <p:nvPr>
            <p:ph type="sldNum" sz="quarter" idx="2"/>
          </p:nvPr>
        </p:nvSpPr>
        <p:spPr>
          <a:prstGeom prst="rect">
            <a:avLst/>
          </a:prstGeom>
        </p:spPr>
        <p:txBody>
          <a:bodyPr/>
          <a:lstStyle>
            <a:lvl1pPr>
              <a:defRPr>
                <a:solidFill>
                  <a:srgbClr val="FFFFFF"/>
                </a:solidFill>
              </a:defRPr>
            </a:lvl1pPr>
          </a:lstStyle>
          <a:p>
            <a:pPr lvl="0"/>
            <a:fld id="{86CB4B4D-7CA3-9044-876B-883B54F8677D}" type="slidenum">
              <a:t>‹#›</a:t>
            </a:fld>
            <a:endParaRPr/>
          </a:p>
        </p:txBody>
      </p:sp>
      <p:sp>
        <p:nvSpPr>
          <p:cNvPr id="32" name="Shape 32"/>
          <p:cNvSpPr>
            <a:spLocks noGrp="1"/>
          </p:cNvSpPr>
          <p:nvPr>
            <p:ph type="title"/>
          </p:nvPr>
        </p:nvSpPr>
        <p:spPr>
          <a:prstGeom prst="rect">
            <a:avLst/>
          </a:prstGeom>
        </p:spPr>
        <p:txBody>
          <a:bodyPr/>
          <a:lstStyle>
            <a:lvl1pPr>
              <a:defRPr sz="4100">
                <a:solidFill>
                  <a:srgbClr val="DEF5FA"/>
                </a:solidFill>
              </a:defRPr>
            </a:lvl1pPr>
          </a:lstStyle>
          <a:p>
            <a:pPr lvl="0">
              <a:defRPr sz="1800" b="0">
                <a:solidFill>
                  <a:srgbClr val="000000"/>
                </a:solidFill>
                <a:effectLst/>
              </a:defRPr>
            </a:pPr>
            <a:r>
              <a:rPr sz="4100" b="1">
                <a:solidFill>
                  <a:srgbClr val="DEF5FA"/>
                </a:solidFill>
                <a:effectLst>
                  <a:outerShdw blurRad="38100" dist="25400" dir="5400000" rotWithShape="0">
                    <a:srgbClr val="000000">
                      <a:alpha val="25000"/>
                    </a:srgbClr>
                  </a:outerShdw>
                </a:effectLst>
              </a:rPr>
              <a:t>Title Text</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4" name="Shape 34"/>
          <p:cNvSpPr>
            <a:spLocks noGrp="1"/>
          </p:cNvSpPr>
          <p:nvPr>
            <p:ph type="title"/>
          </p:nvPr>
        </p:nvSpPr>
        <p:spPr>
          <a:xfrm>
            <a:off x="457200" y="0"/>
            <a:ext cx="8229600" cy="1689100"/>
          </a:xfrm>
          <a:prstGeom prst="rect">
            <a:avLst/>
          </a:prstGeom>
        </p:spPr>
        <p:txBody>
          <a:bodyPr/>
          <a:lstStyle/>
          <a:p>
            <a:pPr lvl="0">
              <a:defRPr sz="1800" b="0">
                <a:solidFill>
                  <a:srgbClr val="000000"/>
                </a:solidFill>
                <a:effectLst/>
              </a:defRPr>
            </a:pPr>
            <a:r>
              <a:rPr sz="3200" b="1">
                <a:solidFill>
                  <a:srgbClr val="464646"/>
                </a:solidFill>
                <a:effectLst>
                  <a:outerShdw blurRad="38100" dist="25400" dir="5400000" rotWithShape="0">
                    <a:srgbClr val="000000">
                      <a:alpha val="25000"/>
                    </a:srgbClr>
                  </a:outerShdw>
                </a:effectLst>
              </a:rPr>
              <a:t>Title Text</a:t>
            </a:r>
          </a:p>
        </p:txBody>
      </p:sp>
      <p:sp>
        <p:nvSpPr>
          <p:cNvPr id="35" name="Shape 35"/>
          <p:cNvSpPr>
            <a:spLocks noGrp="1"/>
          </p:cNvSpPr>
          <p:nvPr>
            <p:ph type="body" idx="1"/>
          </p:nvPr>
        </p:nvSpPr>
        <p:spPr>
          <a:xfrm>
            <a:off x="457200" y="4724400"/>
            <a:ext cx="4040188" cy="2133600"/>
          </a:xfrm>
          <a:prstGeom prst="rect">
            <a:avLst/>
          </a:prstGeom>
          <a:solidFill>
            <a:srgbClr val="2DA2BF"/>
          </a:solidFill>
          <a:ln w="9652">
            <a:solidFill>
              <a:srgbClr val="2DA2BF"/>
            </a:solidFill>
            <a:miter lim="800000"/>
          </a:ln>
        </p:spPr>
        <p:txBody>
          <a:bodyPr anchor="ctr"/>
          <a:lstStyle>
            <a:lvl1pPr marL="0" indent="0">
              <a:buClrTx/>
              <a:buSzTx/>
              <a:buFontTx/>
              <a:buNone/>
              <a:defRPr sz="2400">
                <a:solidFill>
                  <a:srgbClr val="FFFFFF"/>
                </a:solidFill>
              </a:defRPr>
            </a:lvl1pPr>
            <a:lvl2pPr marL="0" indent="0">
              <a:buClrTx/>
              <a:buSzTx/>
              <a:buFontTx/>
              <a:buNone/>
              <a:defRPr sz="2400">
                <a:solidFill>
                  <a:srgbClr val="FFFFFF"/>
                </a:solidFill>
              </a:defRPr>
            </a:lvl2pPr>
            <a:lvl3pPr marL="0" indent="0">
              <a:buClrTx/>
              <a:buSzTx/>
              <a:buFontTx/>
              <a:buNone/>
              <a:defRPr sz="2400">
                <a:solidFill>
                  <a:srgbClr val="FFFFFF"/>
                </a:solidFill>
              </a:defRPr>
            </a:lvl3pPr>
            <a:lvl4pPr marL="0" indent="0">
              <a:buClrTx/>
              <a:buSzTx/>
              <a:buFontTx/>
              <a:buNone/>
              <a:defRPr sz="2400">
                <a:solidFill>
                  <a:srgbClr val="FFFFFF"/>
                </a:solidFill>
              </a:defRPr>
            </a:lvl4pPr>
            <a:lvl5pPr marL="0" indent="0">
              <a:buClrTx/>
              <a:buSzTx/>
              <a:buFontTx/>
              <a:buNone/>
              <a:defRPr sz="2400">
                <a:solidFill>
                  <a:srgbClr val="FFFFFF"/>
                </a:solidFill>
              </a:defRPr>
            </a:lvl5pPr>
          </a:lstStyle>
          <a:p>
            <a:pPr lvl="0">
              <a:defRPr sz="1800">
                <a:solidFill>
                  <a:srgbClr val="000000"/>
                </a:solidFill>
              </a:defRPr>
            </a:pPr>
            <a:r>
              <a:rPr sz="2400">
                <a:solidFill>
                  <a:srgbClr val="FFFFFF"/>
                </a:solidFill>
              </a:rPr>
              <a:t>Body Level One</a:t>
            </a:r>
          </a:p>
          <a:p>
            <a:pPr lvl="1">
              <a:defRPr sz="1800">
                <a:solidFill>
                  <a:srgbClr val="000000"/>
                </a:solidFill>
              </a:defRPr>
            </a:pPr>
            <a:r>
              <a:rPr sz="2400">
                <a:solidFill>
                  <a:srgbClr val="FFFFFF"/>
                </a:solidFill>
              </a:rPr>
              <a:t>Body Level Two</a:t>
            </a:r>
          </a:p>
          <a:p>
            <a:pPr lvl="2">
              <a:defRPr sz="1800">
                <a:solidFill>
                  <a:srgbClr val="000000"/>
                </a:solidFill>
              </a:defRPr>
            </a:pPr>
            <a:r>
              <a:rPr sz="2400">
                <a:solidFill>
                  <a:srgbClr val="FFFFFF"/>
                </a:solidFill>
              </a:rPr>
              <a:t>Body Level Three</a:t>
            </a:r>
          </a:p>
          <a:p>
            <a:pPr lvl="3">
              <a:defRPr sz="1800">
                <a:solidFill>
                  <a:srgbClr val="000000"/>
                </a:solidFill>
              </a:defRPr>
            </a:pPr>
            <a:r>
              <a:rPr sz="2400">
                <a:solidFill>
                  <a:srgbClr val="FFFFFF"/>
                </a:solidFill>
              </a:rPr>
              <a:t>Body Level Four</a:t>
            </a:r>
          </a:p>
          <a:p>
            <a:pPr lvl="4">
              <a:defRPr sz="1800">
                <a:solidFill>
                  <a:srgbClr val="000000"/>
                </a:solidFill>
              </a:defRPr>
            </a:pPr>
            <a:r>
              <a:rPr sz="2400">
                <a:solidFill>
                  <a:srgbClr val="FFFFFF"/>
                </a:solidFill>
              </a:rPr>
              <a:t>Body Level Five</a:t>
            </a:r>
          </a:p>
        </p:txBody>
      </p:sp>
      <p:sp>
        <p:nvSpPr>
          <p:cNvPr id="36" name="Shape 3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bg>
      <p:bgPr>
        <a:gradFill flip="none" rotWithShape="1">
          <a:gsLst>
            <a:gs pos="0">
              <a:srgbClr val="B1B1B1"/>
            </a:gs>
            <a:gs pos="40000">
              <a:srgbClr val="9E9E9E"/>
            </a:gs>
            <a:gs pos="100000">
              <a:srgbClr val="000000"/>
            </a:gs>
          </a:gsLst>
          <a:path path="circle">
            <a:fillToRect l="50000" t="50000" r="50000" b="50000"/>
          </a:path>
        </a:gradFill>
        <a:effectLst/>
      </p:bgPr>
    </p:bg>
    <p:spTree>
      <p:nvGrpSpPr>
        <p:cNvPr id="1" name=""/>
        <p:cNvGrpSpPr/>
        <p:nvPr/>
      </p:nvGrpSpPr>
      <p:grpSpPr>
        <a:xfrm>
          <a:off x="0" y="0"/>
          <a:ext cx="0" cy="0"/>
          <a:chOff x="0" y="0"/>
          <a:chExt cx="0" cy="0"/>
        </a:xfrm>
      </p:grpSpPr>
      <p:sp>
        <p:nvSpPr>
          <p:cNvPr id="38" name="Shape 38"/>
          <p:cNvSpPr>
            <a:spLocks noGrp="1"/>
          </p:cNvSpPr>
          <p:nvPr>
            <p:ph type="sldNum" sz="quarter" idx="2"/>
          </p:nvPr>
        </p:nvSpPr>
        <p:spPr>
          <a:prstGeom prst="rect">
            <a:avLst/>
          </a:prstGeom>
        </p:spPr>
        <p:txBody>
          <a:bodyPr/>
          <a:lstStyle>
            <a:lvl1pPr>
              <a:defRPr>
                <a:solidFill>
                  <a:srgbClr val="FFFFFF"/>
                </a:solidFill>
              </a:defRPr>
            </a:lvl1pPr>
          </a:lstStyle>
          <a:p>
            <a:pPr lvl="0"/>
            <a:fld id="{86CB4B4D-7CA3-9044-876B-883B54F8677D}" type="slidenum">
              <a:t>‹#›</a:t>
            </a:fld>
            <a:endParaRPr/>
          </a:p>
        </p:txBody>
      </p:sp>
      <p:sp>
        <p:nvSpPr>
          <p:cNvPr id="39" name="Shape 39"/>
          <p:cNvSpPr>
            <a:spLocks noGrp="1"/>
          </p:cNvSpPr>
          <p:nvPr>
            <p:ph type="title"/>
          </p:nvPr>
        </p:nvSpPr>
        <p:spPr>
          <a:xfrm>
            <a:off x="457200" y="0"/>
            <a:ext cx="8229600" cy="1692277"/>
          </a:xfrm>
          <a:prstGeom prst="rect">
            <a:avLst/>
          </a:prstGeom>
        </p:spPr>
        <p:txBody>
          <a:bodyPr/>
          <a:lstStyle>
            <a:lvl1pPr>
              <a:defRPr sz="4100">
                <a:solidFill>
                  <a:srgbClr val="DEF5FA"/>
                </a:solidFill>
              </a:defRPr>
            </a:lvl1pPr>
          </a:lstStyle>
          <a:p>
            <a:pPr lvl="0">
              <a:defRPr sz="1800" b="0">
                <a:solidFill>
                  <a:srgbClr val="000000"/>
                </a:solidFill>
                <a:effectLst/>
              </a:defRPr>
            </a:pPr>
            <a:r>
              <a:rPr sz="4100" b="1">
                <a:solidFill>
                  <a:srgbClr val="DEF5FA"/>
                </a:solidFill>
                <a:effectLst>
                  <a:outerShdw blurRad="38100" dist="25400" dir="5400000" rotWithShape="0">
                    <a:srgbClr val="000000">
                      <a:alpha val="25000"/>
                    </a:srgbClr>
                  </a:outerShdw>
                </a:effectLst>
              </a:rP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copy">
    <p:spTree>
      <p:nvGrpSpPr>
        <p:cNvPr id="1" name=""/>
        <p:cNvGrpSpPr/>
        <p:nvPr/>
      </p:nvGrpSpPr>
      <p:grpSpPr>
        <a:xfrm>
          <a:off x="0" y="0"/>
          <a:ext cx="0" cy="0"/>
          <a:chOff x="0" y="0"/>
          <a:chExt cx="0" cy="0"/>
        </a:xfrm>
      </p:grpSpPr>
      <p:sp>
        <p:nvSpPr>
          <p:cNvPr id="43" name="Shape 43"/>
          <p:cNvSpPr>
            <a:spLocks noGrp="1"/>
          </p:cNvSpPr>
          <p:nvPr>
            <p:ph type="sldNum" sz="quarter" idx="2"/>
          </p:nvPr>
        </p:nvSpPr>
        <p:spPr>
          <a:xfrm>
            <a:off x="8647272" y="6613177"/>
            <a:ext cx="365762" cy="159892"/>
          </a:xfrm>
          <a:prstGeom prst="rect">
            <a:avLst/>
          </a:prstGeom>
        </p:spPr>
        <p:txBody>
          <a:bodyPr lIns="0" tIns="0" rIns="0" bIns="0"/>
          <a:lstStyle/>
          <a:p>
            <a:pPr lvl="0"/>
            <a:fld id="{86CB4B4D-7CA3-9044-876B-883B54F8677D}" type="slidenum">
              <a:t>‹#›</a:t>
            </a:fld>
            <a:endParaRPr/>
          </a:p>
        </p:txBody>
      </p:sp>
      <p:sp>
        <p:nvSpPr>
          <p:cNvPr id="44" name="Shape 44"/>
          <p:cNvSpPr>
            <a:spLocks noGrp="1"/>
          </p:cNvSpPr>
          <p:nvPr>
            <p:ph type="body" idx="1"/>
          </p:nvPr>
        </p:nvSpPr>
        <p:spPr>
          <a:xfrm>
            <a:off x="457200" y="964372"/>
            <a:ext cx="8229600" cy="5257802"/>
          </a:xfrm>
          <a:prstGeom prst="rect">
            <a:avLst/>
          </a:prstGeom>
        </p:spPr>
        <p:txBody>
          <a:bodyPr lIns="0" tIns="0" rIns="0" bIns="0"/>
          <a:lstStyle/>
          <a:p>
            <a:pPr lvl="0">
              <a:defRPr sz="1800"/>
            </a:pPr>
            <a:r>
              <a:rPr sz="2700"/>
              <a:t>Body Level One</a:t>
            </a:r>
          </a:p>
          <a:p>
            <a:pPr lvl="1">
              <a:defRPr sz="1800"/>
            </a:pPr>
            <a:r>
              <a:rPr sz="2700"/>
              <a:t>Body Level Two</a:t>
            </a:r>
          </a:p>
          <a:p>
            <a:pPr lvl="2">
              <a:defRPr sz="1800"/>
            </a:pPr>
            <a:r>
              <a:rPr sz="2700"/>
              <a:t>Body Level Three</a:t>
            </a:r>
          </a:p>
          <a:p>
            <a:pPr lvl="3">
              <a:defRPr sz="1800"/>
            </a:pPr>
            <a:r>
              <a:rPr sz="2700"/>
              <a:t>Body Level Four</a:t>
            </a:r>
          </a:p>
          <a:p>
            <a:pPr lvl="4">
              <a:defRPr sz="1800"/>
            </a:pPr>
            <a:r>
              <a:rPr sz="2700"/>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Content with Captio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46" name="Shape 46"/>
          <p:cNvSpPr>
            <a:spLocks noGrp="1"/>
          </p:cNvSpPr>
          <p:nvPr>
            <p:ph type="title"/>
          </p:nvPr>
        </p:nvSpPr>
        <p:spPr>
          <a:xfrm>
            <a:off x="914400" y="4876800"/>
            <a:ext cx="7481776" cy="478303"/>
          </a:xfrm>
          <a:prstGeom prst="rect">
            <a:avLst/>
          </a:prstGeom>
        </p:spPr>
        <p:txBody>
          <a:bodyPr anchor="t">
            <a:noAutofit/>
          </a:bodyPr>
          <a:lstStyle>
            <a:lvl1pPr algn="r">
              <a:defRPr sz="2500" b="0">
                <a:solidFill>
                  <a:srgbClr val="2DA2BF"/>
                </a:solidFill>
              </a:defRPr>
            </a:lvl1pPr>
          </a:lstStyle>
          <a:p>
            <a:pPr lvl="0">
              <a:defRPr sz="1800">
                <a:solidFill>
                  <a:srgbClr val="000000"/>
                </a:solidFill>
                <a:effectLst/>
              </a:defRPr>
            </a:pPr>
            <a:r>
              <a:rPr sz="2500">
                <a:solidFill>
                  <a:srgbClr val="2DA2BF"/>
                </a:solidFill>
              </a:rPr>
              <a:t>Title Text</a:t>
            </a:r>
          </a:p>
        </p:txBody>
      </p:sp>
      <p:sp>
        <p:nvSpPr>
          <p:cNvPr id="47" name="Shape 47"/>
          <p:cNvSpPr>
            <a:spLocks noGrp="1"/>
          </p:cNvSpPr>
          <p:nvPr>
            <p:ph type="body" idx="1"/>
          </p:nvPr>
        </p:nvSpPr>
        <p:spPr>
          <a:xfrm>
            <a:off x="4419600" y="5355101"/>
            <a:ext cx="3974592" cy="1502899"/>
          </a:xfrm>
          <a:prstGeom prst="rect">
            <a:avLst/>
          </a:prstGeom>
        </p:spPr>
        <p:txBody>
          <a:bodyPr/>
          <a:lstStyle>
            <a:lvl1pPr marL="0" indent="0" algn="r">
              <a:buClrTx/>
              <a:buSzTx/>
              <a:buFontTx/>
              <a:buNone/>
              <a:defRPr sz="1600"/>
            </a:lvl1pPr>
            <a:lvl2pPr marL="0" indent="0" algn="r">
              <a:buClrTx/>
              <a:buSzTx/>
              <a:buFontTx/>
              <a:buNone/>
              <a:defRPr sz="1600"/>
            </a:lvl2pPr>
            <a:lvl3pPr marL="0" indent="0" algn="r">
              <a:buClrTx/>
              <a:buSzTx/>
              <a:buFontTx/>
              <a:buNone/>
              <a:defRPr sz="1600"/>
            </a:lvl3pPr>
            <a:lvl4pPr marL="0" indent="0" algn="r">
              <a:buClrTx/>
              <a:buSzTx/>
              <a:buFontTx/>
              <a:buNone/>
              <a:defRPr sz="1600"/>
            </a:lvl4pPr>
            <a:lvl5pPr marL="0" indent="0" algn="r">
              <a:buClrTx/>
              <a:buSzTx/>
              <a:buFontTx/>
              <a:buNone/>
              <a:defRPr sz="1600"/>
            </a:lvl5pPr>
          </a:lstStyle>
          <a:p>
            <a:pPr lvl="0">
              <a:defRPr sz="1800"/>
            </a:pPr>
            <a:r>
              <a:rPr sz="1600"/>
              <a:t>Body Level One</a:t>
            </a:r>
          </a:p>
          <a:p>
            <a:pPr lvl="1">
              <a:defRPr sz="1800"/>
            </a:pPr>
            <a:r>
              <a:rPr sz="1600"/>
              <a:t>Body Level Two</a:t>
            </a:r>
          </a:p>
          <a:p>
            <a:pPr lvl="2">
              <a:defRPr sz="1800"/>
            </a:pPr>
            <a:r>
              <a:rPr sz="1600"/>
              <a:t>Body Level Three</a:t>
            </a:r>
          </a:p>
          <a:p>
            <a:pPr lvl="3">
              <a:defRPr sz="1800"/>
            </a:pPr>
            <a:r>
              <a:rPr sz="1600"/>
              <a:t>Body Level Four</a:t>
            </a:r>
          </a:p>
          <a:p>
            <a:pPr lvl="4">
              <a:defRPr sz="1800"/>
            </a:pPr>
            <a:r>
              <a:rPr sz="1600"/>
              <a:t>Body Level Five</a:t>
            </a:r>
          </a:p>
        </p:txBody>
      </p:sp>
      <p:sp>
        <p:nvSpPr>
          <p:cNvPr id="48" name="Shape 4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499272" y="5944935"/>
            <a:ext cx="4940627" cy="921079"/>
          </a:xfrm>
          <a:custGeom>
            <a:avLst/>
            <a:gdLst/>
            <a:ahLst/>
            <a:cxnLst>
              <a:cxn ang="0">
                <a:pos x="wd2" y="hd2"/>
              </a:cxn>
              <a:cxn ang="5400000">
                <a:pos x="wd2" y="hd2"/>
              </a:cxn>
              <a:cxn ang="10800000">
                <a:pos x="wd2" y="hd2"/>
              </a:cxn>
              <a:cxn ang="16200000">
                <a:pos x="wd2" y="hd2"/>
              </a:cxn>
            </a:cxnLst>
            <a:rect l="0" t="0" r="r" b="b"/>
            <a:pathLst>
              <a:path w="21600" h="21600" extrusionOk="0">
                <a:moveTo>
                  <a:pt x="0" y="128"/>
                </a:moveTo>
                <a:lnTo>
                  <a:pt x="21600" y="21600"/>
                </a:lnTo>
                <a:lnTo>
                  <a:pt x="16039" y="21600"/>
                </a:lnTo>
                <a:lnTo>
                  <a:pt x="3" y="0"/>
                </a:lnTo>
              </a:path>
            </a:pathLst>
          </a:custGeom>
          <a:solidFill>
            <a:srgbClr val="9DCADC">
              <a:alpha val="40000"/>
            </a:srgbClr>
          </a:solidFill>
          <a:ln w="12700">
            <a:miter lim="400000"/>
          </a:ln>
        </p:spPr>
        <p:txBody>
          <a:bodyPr lIns="0" tIns="0" rIns="0" bIns="0"/>
          <a:lstStyle/>
          <a:p>
            <a:pPr lvl="0">
              <a:defRPr>
                <a:latin typeface="Lucida Sans Unicode"/>
                <a:ea typeface="Lucida Sans Unicode"/>
                <a:cs typeface="Lucida Sans Unicode"/>
                <a:sym typeface="Lucida Sans Unicode"/>
              </a:defRPr>
            </a:pPr>
            <a:endParaRPr/>
          </a:p>
        </p:txBody>
      </p:sp>
      <p:sp>
        <p:nvSpPr>
          <p:cNvPr id="3" name="Shape 3"/>
          <p:cNvSpPr/>
          <p:nvPr/>
        </p:nvSpPr>
        <p:spPr>
          <a:xfrm>
            <a:off x="485716" y="5939011"/>
            <a:ext cx="3690453" cy="93345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490"/>
                </a:lnTo>
                <a:lnTo>
                  <a:pt x="17057" y="21600"/>
                </a:lnTo>
                <a:lnTo>
                  <a:pt x="46" y="147"/>
                </a:lnTo>
              </a:path>
            </a:pathLst>
          </a:custGeom>
          <a:solidFill/>
          <a:ln w="12700">
            <a:miter lim="400000"/>
          </a:ln>
        </p:spPr>
        <p:txBody>
          <a:bodyPr lIns="0" tIns="0" rIns="0" bIns="0"/>
          <a:lstStyle/>
          <a:p>
            <a:pPr lvl="0">
              <a:defRPr>
                <a:latin typeface="Lucida Sans Unicode"/>
                <a:ea typeface="Lucida Sans Unicode"/>
                <a:cs typeface="Lucida Sans Unicode"/>
                <a:sym typeface="Lucida Sans Unicode"/>
              </a:defRPr>
            </a:pPr>
            <a:endParaRPr/>
          </a:p>
        </p:txBody>
      </p:sp>
      <p:sp>
        <p:nvSpPr>
          <p:cNvPr id="4" name="Shape 4"/>
          <p:cNvSpPr/>
          <p:nvPr/>
        </p:nvSpPr>
        <p:spPr>
          <a:xfrm>
            <a:off x="-6043" y="5791253"/>
            <a:ext cx="3402317" cy="10808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blipFill>
            <a:blip r:embed="rId14"/>
          </a:blipFill>
          <a:ln w="12700">
            <a:miter lim="400000"/>
          </a:ln>
        </p:spPr>
        <p:txBody>
          <a:bodyPr lIns="0" tIns="0" rIns="0" bIns="0" anchor="ctr"/>
          <a:lstStyle/>
          <a:p>
            <a:pPr lvl="0" algn="ctr">
              <a:defRPr>
                <a:solidFill>
                  <a:srgbClr val="FFFFFF"/>
                </a:solidFill>
                <a:latin typeface="Lucida Sans Unicode"/>
                <a:ea typeface="Lucida Sans Unicode"/>
                <a:cs typeface="Lucida Sans Unicode"/>
                <a:sym typeface="Lucida Sans Unicode"/>
              </a:defRPr>
            </a:pPr>
            <a:endParaRPr/>
          </a:p>
        </p:txBody>
      </p:sp>
      <p:sp>
        <p:nvSpPr>
          <p:cNvPr id="5" name="Shape 5"/>
          <p:cNvSpPr/>
          <p:nvPr/>
        </p:nvSpPr>
        <p:spPr>
          <a:xfrm>
            <a:off x="-9239" y="5787737"/>
            <a:ext cx="3405512" cy="1084385"/>
          </a:xfrm>
          <a:prstGeom prst="line">
            <a:avLst/>
          </a:prstGeom>
          <a:ln w="12065">
            <a:solidFill>
              <a:srgbClr val="5699AD"/>
            </a:solidFill>
            <a:miter/>
          </a:ln>
        </p:spPr>
        <p:txBody>
          <a:bodyPr lIns="0" tIns="0" rIns="0" bIns="0"/>
          <a:lstStyle/>
          <a:p>
            <a:pPr lvl="0" defTabSz="457200">
              <a:defRPr sz="1200">
                <a:latin typeface="+mj-lt"/>
                <a:ea typeface="+mj-ea"/>
                <a:cs typeface="+mj-cs"/>
                <a:sym typeface="Helvetica"/>
              </a:defRPr>
            </a:pPr>
            <a:endParaRPr/>
          </a:p>
        </p:txBody>
      </p:sp>
      <p:sp>
        <p:nvSpPr>
          <p:cNvPr id="6" name="Shape 6"/>
          <p:cNvSpPr>
            <a:spLocks noGrp="1"/>
          </p:cNvSpPr>
          <p:nvPr>
            <p:ph type="body" idx="1"/>
          </p:nvPr>
        </p:nvSpPr>
        <p:spPr>
          <a:xfrm>
            <a:off x="457200" y="1481327"/>
            <a:ext cx="8229600" cy="537667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p>
            <a:pPr lvl="0">
              <a:defRPr sz="1800"/>
            </a:pPr>
            <a:r>
              <a:rPr sz="2700"/>
              <a:t>Body Level One</a:t>
            </a:r>
          </a:p>
          <a:p>
            <a:pPr lvl="1">
              <a:defRPr sz="1800"/>
            </a:pPr>
            <a:r>
              <a:rPr sz="2700"/>
              <a:t>Body Level Two</a:t>
            </a:r>
          </a:p>
          <a:p>
            <a:pPr lvl="2">
              <a:defRPr sz="1800"/>
            </a:pPr>
            <a:r>
              <a:rPr sz="2700"/>
              <a:t>Body Level Three</a:t>
            </a:r>
          </a:p>
          <a:p>
            <a:pPr lvl="3">
              <a:defRPr sz="1800"/>
            </a:pPr>
            <a:r>
              <a:rPr sz="2700"/>
              <a:t>Body Level Four</a:t>
            </a:r>
          </a:p>
          <a:p>
            <a:pPr lvl="4">
              <a:defRPr sz="1800"/>
            </a:pPr>
            <a:r>
              <a:rPr sz="2700"/>
              <a:t>Body Level Five</a:t>
            </a:r>
          </a:p>
        </p:txBody>
      </p:sp>
      <p:sp>
        <p:nvSpPr>
          <p:cNvPr id="7" name="Shape 7"/>
          <p:cNvSpPr>
            <a:spLocks noGrp="1"/>
          </p:cNvSpPr>
          <p:nvPr>
            <p:ph type="sldNum" sz="quarter" idx="2"/>
          </p:nvPr>
        </p:nvSpPr>
        <p:spPr>
          <a:xfrm>
            <a:off x="8647272" y="6521736"/>
            <a:ext cx="365762" cy="251330"/>
          </a:xfrm>
          <a:prstGeom prst="rect">
            <a:avLst/>
          </a:prstGeom>
          <a:ln w="12700">
            <a:miter lim="400000"/>
          </a:ln>
        </p:spPr>
        <p:txBody>
          <a:bodyPr lIns="45718" tIns="45718" rIns="45718" bIns="45718" anchor="b">
            <a:spAutoFit/>
          </a:bodyPr>
          <a:lstStyle>
            <a:lvl1pPr algn="r">
              <a:defRPr sz="1000">
                <a:latin typeface="Lucida Sans Unicode"/>
                <a:ea typeface="Lucida Sans Unicode"/>
                <a:cs typeface="Lucida Sans Unicode"/>
                <a:sym typeface="Lucida Sans Unicode"/>
              </a:defRPr>
            </a:lvl1pPr>
          </a:lstStyle>
          <a:p>
            <a:pPr lvl="0"/>
            <a:fld id="{86CB4B4D-7CA3-9044-876B-883B54F8677D}" type="slidenum">
              <a:t>‹#›</a:t>
            </a:fld>
            <a:endParaRPr/>
          </a:p>
        </p:txBody>
      </p:sp>
      <p:sp>
        <p:nvSpPr>
          <p:cNvPr id="8" name="Shape 8"/>
          <p:cNvSpPr>
            <a:spLocks noGrp="1"/>
          </p:cNvSpPr>
          <p:nvPr>
            <p:ph type="title"/>
          </p:nvPr>
        </p:nvSpPr>
        <p:spPr>
          <a:xfrm>
            <a:off x="457200" y="210948"/>
            <a:ext cx="8229600" cy="1270381"/>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chor="ctr">
            <a:normAutofit/>
          </a:bodyPr>
          <a:lstStyle/>
          <a:p>
            <a:pPr lvl="0">
              <a:defRPr sz="1800" b="0">
                <a:solidFill>
                  <a:srgbClr val="000000"/>
                </a:solidFill>
                <a:effectLst/>
              </a:defRPr>
            </a:pPr>
            <a:r>
              <a:rPr sz="3200" b="1">
                <a:solidFill>
                  <a:srgbClr val="464646"/>
                </a:solidFill>
                <a:effectLst>
                  <a:outerShdw blurRad="38100" dist="25400" dir="5400000" rotWithShape="0">
                    <a:srgbClr val="000000">
                      <a:alpha val="25000"/>
                    </a:srgbClr>
                  </a:outerShdw>
                </a:effectLst>
              </a:rPr>
              <a:t>Title Text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1pPr>
      <a:lvl2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2pPr>
      <a:lvl3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3pPr>
      <a:lvl4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4pPr>
      <a:lvl5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5pPr>
      <a:lvl6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6pPr>
      <a:lvl7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7pPr>
      <a:lvl8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8pPr>
      <a:lvl9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9pPr>
    </p:titleStyle>
    <p:bodyStyle>
      <a:lvl1pPr marL="365758" indent="-256031">
        <a:spcBef>
          <a:spcPts val="400"/>
        </a:spcBef>
        <a:buClr>
          <a:srgbClr val="2DA2BF"/>
        </a:buClr>
        <a:buSzPct val="68000"/>
        <a:buFont typeface="Wingdings 3"/>
        <a:buChar char=""/>
        <a:defRPr sz="2700">
          <a:latin typeface="Lucida Sans Unicode"/>
          <a:ea typeface="Lucida Sans Unicode"/>
          <a:cs typeface="Lucida Sans Unicode"/>
          <a:sym typeface="Lucida Sans Unicode"/>
        </a:defRPr>
      </a:lvl1pPr>
      <a:lvl2pPr marL="661547" indent="-268356">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2pPr>
      <a:lvl3pPr marL="924850" indent="-293913">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3pPr>
      <a:lvl4pPr marL="1239251" indent="-324851">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4pPr>
      <a:lvl5pPr marL="1485900" indent="-342900">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5pPr>
      <a:lvl6pPr marL="1714500" indent="-342900">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6pPr>
      <a:lvl7pPr marL="1985961" indent="-385762">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7pPr>
      <a:lvl8pPr marL="2214561" indent="-385761">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8pPr>
      <a:lvl9pPr marL="2443161" indent="-385761">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9pPr>
    </p:bodyStyle>
    <p:otherStyle>
      <a:lvl1pPr algn="r">
        <a:defRPr sz="1000">
          <a:solidFill>
            <a:schemeClr val="tx1"/>
          </a:solidFill>
          <a:latin typeface="+mn-lt"/>
          <a:ea typeface="+mn-ea"/>
          <a:cs typeface="+mn-cs"/>
          <a:sym typeface="Lucida Sans Unicode"/>
        </a:defRPr>
      </a:lvl1pPr>
      <a:lvl2pPr algn="r">
        <a:defRPr sz="1000">
          <a:solidFill>
            <a:schemeClr val="tx1"/>
          </a:solidFill>
          <a:latin typeface="+mn-lt"/>
          <a:ea typeface="+mn-ea"/>
          <a:cs typeface="+mn-cs"/>
          <a:sym typeface="Lucida Sans Unicode"/>
        </a:defRPr>
      </a:lvl2pPr>
      <a:lvl3pPr algn="r">
        <a:defRPr sz="1000">
          <a:solidFill>
            <a:schemeClr val="tx1"/>
          </a:solidFill>
          <a:latin typeface="+mn-lt"/>
          <a:ea typeface="+mn-ea"/>
          <a:cs typeface="+mn-cs"/>
          <a:sym typeface="Lucida Sans Unicode"/>
        </a:defRPr>
      </a:lvl3pPr>
      <a:lvl4pPr algn="r">
        <a:defRPr sz="1000">
          <a:solidFill>
            <a:schemeClr val="tx1"/>
          </a:solidFill>
          <a:latin typeface="+mn-lt"/>
          <a:ea typeface="+mn-ea"/>
          <a:cs typeface="+mn-cs"/>
          <a:sym typeface="Lucida Sans Unicode"/>
        </a:defRPr>
      </a:lvl4pPr>
      <a:lvl5pPr algn="r">
        <a:defRPr sz="1000">
          <a:solidFill>
            <a:schemeClr val="tx1"/>
          </a:solidFill>
          <a:latin typeface="+mn-lt"/>
          <a:ea typeface="+mn-ea"/>
          <a:cs typeface="+mn-cs"/>
          <a:sym typeface="Lucida Sans Unicode"/>
        </a:defRPr>
      </a:lvl5pPr>
      <a:lvl6pPr algn="r">
        <a:defRPr sz="1000">
          <a:solidFill>
            <a:schemeClr val="tx1"/>
          </a:solidFill>
          <a:latin typeface="+mn-lt"/>
          <a:ea typeface="+mn-ea"/>
          <a:cs typeface="+mn-cs"/>
          <a:sym typeface="Lucida Sans Unicode"/>
        </a:defRPr>
      </a:lvl6pPr>
      <a:lvl7pPr algn="r">
        <a:defRPr sz="1000">
          <a:solidFill>
            <a:schemeClr val="tx1"/>
          </a:solidFill>
          <a:latin typeface="+mn-lt"/>
          <a:ea typeface="+mn-ea"/>
          <a:cs typeface="+mn-cs"/>
          <a:sym typeface="Lucida Sans Unicode"/>
        </a:defRPr>
      </a:lvl7pPr>
      <a:lvl8pPr algn="r">
        <a:defRPr sz="1000">
          <a:solidFill>
            <a:schemeClr val="tx1"/>
          </a:solidFill>
          <a:latin typeface="+mn-lt"/>
          <a:ea typeface="+mn-ea"/>
          <a:cs typeface="+mn-cs"/>
          <a:sym typeface="Lucida Sans Unicode"/>
        </a:defRPr>
      </a:lvl8pPr>
      <a:lvl9pPr algn="r">
        <a:defRPr sz="1000">
          <a:solidFill>
            <a:schemeClr val="tx1"/>
          </a:solidFill>
          <a:latin typeface="+mn-lt"/>
          <a:ea typeface="+mn-ea"/>
          <a:cs typeface="+mn-cs"/>
          <a:sym typeface="Lucida Sans Unicod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8.xml"/><Relationship Id="rId1" Type="http://schemas.openxmlformats.org/officeDocument/2006/relationships/video" Target="https://www.youtube.com/embed/p6E7r6IA-MQ?rel=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guidance.nice.org.uk/CG37" TargetMode="External"/><Relationship Id="rId2" Type="http://schemas.openxmlformats.org/officeDocument/2006/relationships/hyperlink" Target="http://newbornphysical.screening.nhs.uk/nationalprogramme" TargetMode="Externa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http://www.nhs.uk/Conditions/vaccinations/Pages/pneumococcal-vaccination.aspx" TargetMode="External"/><Relationship Id="rId2" Type="http://schemas.openxmlformats.org/officeDocument/2006/relationships/hyperlink" Target="http://www.nhs.uk/Conditions/vaccinations/Pages/5-in-1-infant-DTaPIPVHib-vaccine.aspx" TargetMode="External"/><Relationship Id="rId1" Type="http://schemas.openxmlformats.org/officeDocument/2006/relationships/slideLayout" Target="../slideLayouts/slideLayout11.xml"/><Relationship Id="rId5" Type="http://schemas.openxmlformats.org/officeDocument/2006/relationships/hyperlink" Target="http://www.nhs.uk/Conditions/vaccinations/Pages/meningitis-B-vaccine.aspx" TargetMode="External"/><Relationship Id="rId4" Type="http://schemas.openxmlformats.org/officeDocument/2006/relationships/hyperlink" Target="http://www.nhs.uk/Conditions/vaccinations/Pages/rotavirus-vaccine.asp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nhs.uk/Conditions/vaccinations/Pages/5-in-1-infant-DTaPIPVHib-vaccine.aspx" TargetMode="External"/><Relationship Id="rId2" Type="http://schemas.openxmlformats.org/officeDocument/2006/relationships/hyperlink" Target="http://www.nhs.uk/Conditions/vaccinations/Pages/rotavirus-vaccine.aspx" TargetMode="External"/><Relationship Id="rId1" Type="http://schemas.openxmlformats.org/officeDocument/2006/relationships/slideLayout" Target="../slideLayouts/slideLayout11.xml"/><Relationship Id="rId5" Type="http://schemas.openxmlformats.org/officeDocument/2006/relationships/hyperlink" Target="http://www.nhs.uk/Conditions/vaccinations/Pages/meningitis-B-vaccine.aspx" TargetMode="External"/><Relationship Id="rId4" Type="http://schemas.openxmlformats.org/officeDocument/2006/relationships/hyperlink" Target="http://www.nhs.uk/Conditions/vaccinations/Pages/pneumococcal-vaccination.asp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nhs.uk/Conditions/vaccinations/Pages/mmr-vaccine.aspx" TargetMode="External"/><Relationship Id="rId7" Type="http://schemas.openxmlformats.org/officeDocument/2006/relationships/hyperlink" Target="http://www.nhs.uk/Conditions/vaccinations/Pages/4-in-1-pre-school-dtap-ipv-booster.aspx" TargetMode="External"/><Relationship Id="rId2" Type="http://schemas.openxmlformats.org/officeDocument/2006/relationships/hyperlink" Target="http://www.nhs.uk/Conditions/vaccinations/Pages/hib-men-C-booster-vaccine.aspx" TargetMode="External"/><Relationship Id="rId1" Type="http://schemas.openxmlformats.org/officeDocument/2006/relationships/slideLayout" Target="../slideLayouts/slideLayout11.xml"/><Relationship Id="rId6" Type="http://schemas.openxmlformats.org/officeDocument/2006/relationships/hyperlink" Target="http://www.nhs.uk/Conditions/vaccinations/Pages/child-flu-vaccine.aspx" TargetMode="External"/><Relationship Id="rId5" Type="http://schemas.openxmlformats.org/officeDocument/2006/relationships/hyperlink" Target="http://www.nhs.uk/Conditions/vaccinations/Pages/meningitis-B-vaccine.aspx" TargetMode="External"/><Relationship Id="rId4" Type="http://schemas.openxmlformats.org/officeDocument/2006/relationships/hyperlink" Target="http://www.nhs.uk/Conditions/vaccinations/Pages/pneumococcal-vaccination.asp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nhs.uk/Conditions/vaccinations/Pages/3-in-1-teenage-booster.aspx" TargetMode="External"/><Relationship Id="rId2" Type="http://schemas.openxmlformats.org/officeDocument/2006/relationships/hyperlink" Target="http://www.nhs.uk/Conditions/vaccinations/Pages/hpv-human-papillomavirus-vaccine.aspx" TargetMode="External"/><Relationship Id="rId1" Type="http://schemas.openxmlformats.org/officeDocument/2006/relationships/slideLayout" Target="../slideLayouts/slideLayout11.xml"/><Relationship Id="rId4" Type="http://schemas.openxmlformats.org/officeDocument/2006/relationships/hyperlink" Target="http://www.nhs.uk/Conditions/vaccinations/Pages/men-acwy-vaccine.asp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nhs.uk/conditions/pregnancy-and-baby/soothing-crying-baby/" TargetMode="External"/><Relationship Id="rId2" Type="http://schemas.openxmlformats.org/officeDocument/2006/relationships/hyperlink" Target="http://www.livingwithreflux.org/"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hyperlink" Target="https://cks.nice.org.uk/cows-milk-protein-allergy-in-children#!scenario"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allergyuk.org/information-and-advice/conditions-and-symptoms/36-types-of-food-allergy" TargetMode="External"/><Relationship Id="rId2" Type="http://schemas.openxmlformats.org/officeDocument/2006/relationships/hyperlink" Target="http://cowsmilkproteinallergysupport.webs.co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nice.org.uk/guidance/cg45" TargetMode="External"/><Relationship Id="rId2" Type="http://schemas.openxmlformats.org/officeDocument/2006/relationships/hyperlink" Target="http://www.nice.org.uk/guidance/cg37" TargetMode="External"/><Relationship Id="rId1" Type="http://schemas.openxmlformats.org/officeDocument/2006/relationships/slideLayout" Target="../slideLayouts/slideLayout2.xml"/><Relationship Id="rId6" Type="http://schemas.openxmlformats.org/officeDocument/2006/relationships/hyperlink" Target="http://www.sign.ac.uk/pdf/qrg127.pdf" TargetMode="External"/><Relationship Id="rId5" Type="http://schemas.openxmlformats.org/officeDocument/2006/relationships/hyperlink" Target="http://newbornbloodspot.screening.nhs.uk/standards" TargetMode="External"/><Relationship Id="rId4" Type="http://schemas.openxmlformats.org/officeDocument/2006/relationships/hyperlink" Target="http://www.fsrh.org/pdfs/CEUGuidancePostnatal09.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atient.co.uk/search.asp?searchterm=CHILDHOOD+ASTHMA&amp;collections=PPsearch" TargetMode="External"/><Relationship Id="rId2" Type="http://schemas.openxmlformats.org/officeDocument/2006/relationships/hyperlink" Target="http://www.patient.co.uk/doctor/sudden-infant-death-syndrome" TargetMode="External"/><Relationship Id="rId1" Type="http://schemas.openxmlformats.org/officeDocument/2006/relationships/slideLayout" Target="../slideLayouts/slideLayout2.xml"/><Relationship Id="rId5" Type="http://schemas.openxmlformats.org/officeDocument/2006/relationships/hyperlink" Target="http://www.patient.co.uk/doctor/domestic-violence-pro" TargetMode="External"/><Relationship Id="rId4" Type="http://schemas.openxmlformats.org/officeDocument/2006/relationships/hyperlink" Target="http://www.patient.co.uk/search.asp?searchterm=CURRENT+SMOKER&amp;collections=PPsearch"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patient.co.uk/doctor/gestational-diabetes" TargetMode="External"/><Relationship Id="rId2" Type="http://schemas.openxmlformats.org/officeDocument/2006/relationships/hyperlink" Target="http://www.patient.co.uk/search.asp?searchterm=RUBELLA&amp;collections=PPsearch"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a:spLocks noGrp="1"/>
          </p:cNvSpPr>
          <p:nvPr>
            <p:ph type="title"/>
          </p:nvPr>
        </p:nvSpPr>
        <p:spPr>
          <a:xfrm>
            <a:off x="685800" y="1752600"/>
            <a:ext cx="7772400" cy="1829762"/>
          </a:xfrm>
          <a:prstGeom prst="rect">
            <a:avLst/>
          </a:prstGeom>
        </p:spPr>
        <p:txBody>
          <a:bodyPr/>
          <a:lstStyle/>
          <a:p>
            <a:pPr lvl="0">
              <a:defRPr sz="1800" b="0">
                <a:solidFill>
                  <a:srgbClr val="000000"/>
                </a:solidFill>
                <a:effectLst/>
              </a:defRPr>
            </a:pPr>
            <a:r>
              <a:rPr sz="4800" b="1" dirty="0">
                <a:solidFill>
                  <a:srgbClr val="464646"/>
                </a:solidFill>
                <a:effectLst>
                  <a:outerShdw blurRad="38100" dist="25400" dir="5400000" rotWithShape="0">
                    <a:srgbClr val="000000">
                      <a:alpha val="25000"/>
                    </a:srgbClr>
                  </a:outerShdw>
                </a:effectLst>
              </a:rPr>
              <a:t>Postnatal Checks</a:t>
            </a:r>
            <a:br>
              <a:rPr sz="4800" b="1" dirty="0">
                <a:solidFill>
                  <a:srgbClr val="464646"/>
                </a:solidFill>
                <a:effectLst>
                  <a:outerShdw blurRad="38100" dist="25400" dir="5400000" rotWithShape="0">
                    <a:srgbClr val="000000">
                      <a:alpha val="25000"/>
                    </a:srgbClr>
                  </a:outerShdw>
                </a:effectLst>
              </a:rPr>
            </a:br>
            <a:endParaRPr sz="4800" b="1" dirty="0">
              <a:solidFill>
                <a:srgbClr val="464646"/>
              </a:solidFill>
              <a:effectLst>
                <a:outerShdw blurRad="38100" dist="25400" dir="5400000" rotWithShape="0">
                  <a:srgbClr val="000000">
                    <a:alpha val="25000"/>
                  </a:srgbClr>
                </a:outerShdw>
              </a:effectLst>
            </a:endParaRPr>
          </a:p>
        </p:txBody>
      </p:sp>
      <p:sp>
        <p:nvSpPr>
          <p:cNvPr id="67" name="Shape 67"/>
          <p:cNvSpPr>
            <a:spLocks noGrp="1"/>
          </p:cNvSpPr>
          <p:nvPr>
            <p:ph type="body" idx="1"/>
          </p:nvPr>
        </p:nvSpPr>
        <p:spPr>
          <a:xfrm>
            <a:off x="685800" y="3611607"/>
            <a:ext cx="7772400" cy="1199706"/>
          </a:xfrm>
          <a:prstGeom prst="rect">
            <a:avLst/>
          </a:prstGeom>
        </p:spPr>
        <p:txBody>
          <a:bodyPr/>
          <a:lstStyle/>
          <a:p>
            <a:pPr lvl="0">
              <a:defRPr sz="1800">
                <a:solidFill>
                  <a:srgbClr val="000000"/>
                </a:solidFill>
              </a:defRPr>
            </a:pPr>
            <a:r>
              <a:rPr sz="2700" dirty="0" smtClean="0">
                <a:solidFill>
                  <a:srgbClr val="464646"/>
                </a:solidFill>
              </a:rPr>
              <a:t> </a:t>
            </a:r>
            <a:r>
              <a:rPr sz="2700" dirty="0">
                <a:solidFill>
                  <a:srgbClr val="464646"/>
                </a:solidFill>
              </a:rPr>
              <a:t>Dr Natasha </a:t>
            </a:r>
            <a:r>
              <a:rPr sz="2700" dirty="0" smtClean="0">
                <a:solidFill>
                  <a:srgbClr val="464646"/>
                </a:solidFill>
              </a:rPr>
              <a:t>Price</a:t>
            </a:r>
            <a:endParaRPr lang="en-GB" sz="2700" dirty="0" smtClean="0">
              <a:solidFill>
                <a:srgbClr val="464646"/>
              </a:solidFill>
            </a:endParaRPr>
          </a:p>
          <a:p>
            <a:pPr lvl="0">
              <a:defRPr sz="1800">
                <a:solidFill>
                  <a:srgbClr val="000000"/>
                </a:solidFill>
              </a:defRPr>
            </a:pPr>
            <a:r>
              <a:rPr lang="en-GB" dirty="0" smtClean="0"/>
              <a:t>27.02.2018</a:t>
            </a:r>
            <a:endParaRPr sz="2700" dirty="0">
              <a:solidFill>
                <a:srgbClr val="464646"/>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10</a:t>
            </a:fld>
            <a:endParaRPr sz="1000"/>
          </a:p>
        </p:txBody>
      </p:sp>
      <p:graphicFrame>
        <p:nvGraphicFramePr>
          <p:cNvPr id="99" name="Table 99"/>
          <p:cNvGraphicFramePr/>
          <p:nvPr>
            <p:extLst>
              <p:ext uri="{D42A27DB-BD31-4B8C-83A1-F6EECF244321}">
                <p14:modId xmlns:p14="http://schemas.microsoft.com/office/powerpoint/2010/main" val="941232480"/>
              </p:ext>
            </p:extLst>
          </p:nvPr>
        </p:nvGraphicFramePr>
        <p:xfrm>
          <a:off x="696296" y="1464980"/>
          <a:ext cx="8133857" cy="3789680"/>
        </p:xfrm>
        <a:graphic>
          <a:graphicData uri="http://schemas.openxmlformats.org/drawingml/2006/table">
            <a:tbl>
              <a:tblPr bandRow="1">
                <a:tableStyleId>{4C3C2611-4C71-4FC5-86AE-919BDF0F9419}</a:tableStyleId>
              </a:tblPr>
              <a:tblGrid>
                <a:gridCol w="860261"/>
                <a:gridCol w="3002924"/>
                <a:gridCol w="4270672"/>
              </a:tblGrid>
              <a:tr h="365102">
                <a:tc>
                  <a:txBody>
                    <a:bodyPr/>
                    <a:lstStyle/>
                    <a:p>
                      <a:pPr lvl="0" algn="l">
                        <a:defRPr sz="1800" b="0" i="0"/>
                      </a:pPr>
                      <a:endParaRPr sz="1400" dirty="0">
                        <a:latin typeface="Lucida Sans Unicode" panose="020B0602030504020204" pitchFamily="34" charset="0"/>
                        <a:cs typeface="Lucida Sans Unicode" panose="020B0602030504020204" pitchFamily="34" charset="0"/>
                      </a:endParaRPr>
                    </a:p>
                  </a:txBody>
                  <a:tcPr marL="101600" marR="101600" marT="101600" marB="101600" horzOverflow="overflow">
                    <a:lnL w="12700">
                      <a:solidFill>
                        <a:srgbClr val="BFD3EA"/>
                      </a:solidFill>
                      <a:miter lim="400000"/>
                    </a:lnL>
                    <a:lnR w="12700">
                      <a:solidFill>
                        <a:srgbClr val="BFD3EA"/>
                      </a:solidFill>
                      <a:miter lim="400000"/>
                    </a:lnR>
                    <a:lnT w="12700">
                      <a:solidFill>
                        <a:srgbClr val="BFD3EA"/>
                      </a:solidFill>
                      <a:miter lim="400000"/>
                    </a:lnT>
                    <a:lnB w="12700">
                      <a:solidFill>
                        <a:srgbClr val="BFD3EA"/>
                      </a:solidFill>
                      <a:miter lim="400000"/>
                    </a:lnB>
                  </a:tcPr>
                </a:tc>
                <a:tc>
                  <a:txBody>
                    <a:bodyPr/>
                    <a:lstStyle/>
                    <a:p>
                      <a:pPr lvl="0" algn="l">
                        <a:defRPr sz="1800" b="0" i="0"/>
                      </a:pPr>
                      <a:r>
                        <a:rPr sz="1400" dirty="0">
                          <a:solidFill>
                            <a:srgbClr val="323333"/>
                          </a:solidFill>
                          <a:latin typeface="Lucida Sans Unicode" panose="020B0602030504020204" pitchFamily="34" charset="0"/>
                          <a:cs typeface="Lucida Sans Unicode" panose="020B0602030504020204" pitchFamily="34" charset="0"/>
                          <a:sym typeface="Helvetica Neue"/>
                        </a:rPr>
                        <a:t>Looking for</a:t>
                      </a:r>
                    </a:p>
                  </a:txBody>
                  <a:tcPr marL="101600" marR="101600" marT="101600" marB="101600" horzOverflow="overflow">
                    <a:lnL w="12700">
                      <a:solidFill>
                        <a:srgbClr val="BFD3EA"/>
                      </a:solidFill>
                      <a:miter lim="400000"/>
                    </a:lnL>
                    <a:lnR w="12700">
                      <a:solidFill>
                        <a:srgbClr val="BFD3EA"/>
                      </a:solidFill>
                      <a:miter lim="400000"/>
                    </a:lnR>
                    <a:lnT w="12700">
                      <a:solidFill>
                        <a:srgbClr val="BFD3EA"/>
                      </a:solidFill>
                      <a:miter lim="400000"/>
                    </a:lnT>
                    <a:lnB w="12700">
                      <a:solidFill>
                        <a:srgbClr val="BFD3EA"/>
                      </a:solidFill>
                      <a:miter lim="400000"/>
                    </a:lnB>
                  </a:tcPr>
                </a:tc>
                <a:tc>
                  <a:txBody>
                    <a:bodyPr/>
                    <a:lstStyle/>
                    <a:p>
                      <a:pPr lvl="0" algn="l">
                        <a:defRPr sz="1800" b="0" i="0"/>
                      </a:pPr>
                      <a:r>
                        <a:rPr sz="1400">
                          <a:solidFill>
                            <a:srgbClr val="323333"/>
                          </a:solidFill>
                          <a:latin typeface="Lucida Sans Unicode" panose="020B0602030504020204" pitchFamily="34" charset="0"/>
                          <a:cs typeface="Lucida Sans Unicode" panose="020B0602030504020204" pitchFamily="34" charset="0"/>
                          <a:sym typeface="Helvetica Neue"/>
                        </a:rPr>
                        <a:t>Action if abnormal</a:t>
                      </a:r>
                    </a:p>
                  </a:txBody>
                  <a:tcPr marL="101600" marR="101600" marT="101600" marB="101600" horzOverflow="overflow">
                    <a:lnL w="12700">
                      <a:solidFill>
                        <a:srgbClr val="BFD3EA"/>
                      </a:solidFill>
                      <a:miter lim="400000"/>
                    </a:lnL>
                    <a:lnR w="3175">
                      <a:solidFill>
                        <a:srgbClr val="000000"/>
                      </a:solidFill>
                      <a:custDash/>
                      <a:miter lim="0"/>
                    </a:lnR>
                    <a:lnT w="12700">
                      <a:solidFill>
                        <a:srgbClr val="BFD3EA"/>
                      </a:solidFill>
                      <a:miter lim="400000"/>
                    </a:lnT>
                    <a:lnB w="12700">
                      <a:solidFill>
                        <a:srgbClr val="BFD3EA"/>
                      </a:solidFill>
                      <a:miter lim="400000"/>
                    </a:lnB>
                  </a:tcPr>
                </a:tc>
              </a:tr>
              <a:tr h="365102">
                <a:tc>
                  <a:txBody>
                    <a:bodyPr/>
                    <a:lstStyle/>
                    <a:p>
                      <a:pPr lvl="0" algn="l">
                        <a:defRPr sz="1800" b="0" i="0"/>
                      </a:pPr>
                      <a:r>
                        <a:rPr sz="1400">
                          <a:solidFill>
                            <a:srgbClr val="323333"/>
                          </a:solidFill>
                          <a:latin typeface="Lucida Sans Unicode" panose="020B0602030504020204" pitchFamily="34" charset="0"/>
                          <a:cs typeface="Lucida Sans Unicode" panose="020B0602030504020204" pitchFamily="34" charset="0"/>
                          <a:sym typeface="Helvetica Neue"/>
                        </a:rPr>
                        <a:t>Heart</a:t>
                      </a:r>
                    </a:p>
                  </a:txBody>
                  <a:tcPr marL="101600" marR="101600" marT="101600" marB="101600" horzOverflow="overflow">
                    <a:lnL w="12700">
                      <a:solidFill>
                        <a:srgbClr val="BFD3EA"/>
                      </a:solidFill>
                      <a:miter lim="400000"/>
                    </a:lnL>
                    <a:lnR w="12700">
                      <a:solidFill>
                        <a:srgbClr val="BFD3EA"/>
                      </a:solidFill>
                      <a:miter lim="400000"/>
                    </a:lnR>
                    <a:lnT w="12700">
                      <a:solidFill>
                        <a:srgbClr val="BFD3EA"/>
                      </a:solidFill>
                      <a:miter lim="400000"/>
                    </a:lnT>
                    <a:lnB w="12700">
                      <a:solidFill>
                        <a:srgbClr val="BFD3EA"/>
                      </a:solidFill>
                      <a:miter lim="400000"/>
                    </a:lnB>
                  </a:tcPr>
                </a:tc>
                <a:tc>
                  <a:txBody>
                    <a:bodyPr/>
                    <a:lstStyle/>
                    <a:p>
                      <a:pPr lvl="0" algn="l">
                        <a:defRPr sz="1800" b="0" i="0"/>
                      </a:pPr>
                      <a:r>
                        <a:rPr sz="1400" dirty="0">
                          <a:solidFill>
                            <a:srgbClr val="323333"/>
                          </a:solidFill>
                          <a:latin typeface="Lucida Sans Unicode" panose="020B0602030504020204" pitchFamily="34" charset="0"/>
                          <a:cs typeface="Lucida Sans Unicode" panose="020B0602030504020204" pitchFamily="34" charset="0"/>
                          <a:sym typeface="Helvetica Neue"/>
                        </a:rPr>
                        <a:t>Check for murmurs, thrills, abnormal position of heart, cyanosis, absent or asymmetrical femoral pulses</a:t>
                      </a:r>
                    </a:p>
                  </a:txBody>
                  <a:tcPr marL="101600" marR="101600" marT="101600" marB="101600" horzOverflow="overflow">
                    <a:lnL w="12700">
                      <a:solidFill>
                        <a:srgbClr val="BFD3EA"/>
                      </a:solidFill>
                      <a:miter lim="400000"/>
                    </a:lnL>
                    <a:lnR w="12700">
                      <a:solidFill>
                        <a:srgbClr val="BFD3EA"/>
                      </a:solidFill>
                      <a:miter lim="400000"/>
                    </a:lnR>
                    <a:lnT w="12700">
                      <a:solidFill>
                        <a:srgbClr val="BFD3EA"/>
                      </a:solidFill>
                      <a:miter lim="400000"/>
                    </a:lnT>
                    <a:lnB w="12700">
                      <a:solidFill>
                        <a:srgbClr val="BFD3EA"/>
                      </a:solidFill>
                      <a:miter lim="400000"/>
                    </a:lnB>
                  </a:tcPr>
                </a:tc>
                <a:tc>
                  <a:txBody>
                    <a:bodyPr/>
                    <a:lstStyle/>
                    <a:p>
                      <a:pPr lvl="0" algn="l">
                        <a:defRPr sz="1800" b="0" i="0"/>
                      </a:pPr>
                      <a:r>
                        <a:rPr sz="1400">
                          <a:solidFill>
                            <a:srgbClr val="323333"/>
                          </a:solidFill>
                          <a:latin typeface="Lucida Sans Unicode" panose="020B0602030504020204" pitchFamily="34" charset="0"/>
                          <a:cs typeface="Lucida Sans Unicode" panose="020B0602030504020204" pitchFamily="34" charset="0"/>
                          <a:sym typeface="Helvetica Neue"/>
                        </a:rPr>
                        <a:t>If baby not thriving (breathless, cyanosis, absent femorals) refer immediately to paediatrician; if baby thriving, refer to paediatric outpatients</a:t>
                      </a:r>
                    </a:p>
                  </a:txBody>
                  <a:tcPr marL="101600" marR="101600" marT="101600" marB="101600" horzOverflow="overflow">
                    <a:lnL w="12700">
                      <a:solidFill>
                        <a:srgbClr val="BFD3EA"/>
                      </a:solidFill>
                      <a:miter lim="400000"/>
                    </a:lnL>
                    <a:lnR w="3175">
                      <a:solidFill>
                        <a:srgbClr val="000000"/>
                      </a:solidFill>
                      <a:custDash/>
                      <a:miter lim="0"/>
                    </a:lnR>
                    <a:lnT w="12700">
                      <a:solidFill>
                        <a:srgbClr val="BFD3EA"/>
                      </a:solidFill>
                      <a:miter lim="400000"/>
                    </a:lnT>
                    <a:lnB w="12700">
                      <a:solidFill>
                        <a:srgbClr val="BFD3EA"/>
                      </a:solidFill>
                      <a:miter lim="400000"/>
                    </a:lnB>
                  </a:tcPr>
                </a:tc>
              </a:tr>
              <a:tr h="365102">
                <a:tc>
                  <a:txBody>
                    <a:bodyPr/>
                    <a:lstStyle/>
                    <a:p>
                      <a:pPr lvl="0" algn="l">
                        <a:defRPr sz="1800" b="0" i="0"/>
                      </a:pPr>
                      <a:r>
                        <a:rPr sz="1400">
                          <a:solidFill>
                            <a:srgbClr val="323333"/>
                          </a:solidFill>
                          <a:latin typeface="Lucida Sans Unicode" panose="020B0602030504020204" pitchFamily="34" charset="0"/>
                          <a:cs typeface="Lucida Sans Unicode" panose="020B0602030504020204" pitchFamily="34" charset="0"/>
                          <a:sym typeface="Helvetica Neue"/>
                        </a:rPr>
                        <a:t>Eyes</a:t>
                      </a:r>
                    </a:p>
                  </a:txBody>
                  <a:tcPr marL="101600" marR="101600" marT="101600" marB="101600" horzOverflow="overflow">
                    <a:lnL w="12700">
                      <a:solidFill>
                        <a:srgbClr val="BFD3EA"/>
                      </a:solidFill>
                      <a:miter lim="400000"/>
                    </a:lnL>
                    <a:lnR w="12700">
                      <a:solidFill>
                        <a:srgbClr val="BFD3EA"/>
                      </a:solidFill>
                      <a:miter lim="400000"/>
                    </a:lnR>
                    <a:lnT w="12700">
                      <a:solidFill>
                        <a:srgbClr val="BFD3EA"/>
                      </a:solidFill>
                      <a:miter lim="400000"/>
                    </a:lnT>
                    <a:lnB w="12700">
                      <a:solidFill>
                        <a:srgbClr val="BFD3EA"/>
                      </a:solidFill>
                      <a:miter lim="400000"/>
                    </a:lnB>
                  </a:tcPr>
                </a:tc>
                <a:tc>
                  <a:txBody>
                    <a:bodyPr/>
                    <a:lstStyle/>
                    <a:p>
                      <a:pPr lvl="0" algn="l">
                        <a:defRPr sz="1800" b="0" i="0"/>
                      </a:pPr>
                      <a:r>
                        <a:rPr sz="1400" dirty="0">
                          <a:solidFill>
                            <a:srgbClr val="323333"/>
                          </a:solidFill>
                          <a:latin typeface="Lucida Sans Unicode" panose="020B0602030504020204" pitchFamily="34" charset="0"/>
                          <a:cs typeface="Lucida Sans Unicode" panose="020B0602030504020204" pitchFamily="34" charset="0"/>
                          <a:sym typeface="Helvetica Neue"/>
                        </a:rPr>
                        <a:t>Check red reflex</a:t>
                      </a:r>
                    </a:p>
                    <a:p>
                      <a:pPr lvl="0" algn="l">
                        <a:defRPr sz="1800" b="0" i="0"/>
                      </a:pPr>
                      <a:r>
                        <a:rPr sz="1400" dirty="0">
                          <a:solidFill>
                            <a:srgbClr val="323333"/>
                          </a:solidFill>
                          <a:latin typeface="Lucida Sans Unicode" panose="020B0602030504020204" pitchFamily="34" charset="0"/>
                          <a:cs typeface="Lucida Sans Unicode" panose="020B0602030504020204" pitchFamily="34" charset="0"/>
                          <a:sym typeface="Helvetica Neue"/>
                        </a:rPr>
                        <a:t>Ensure fixes and follows</a:t>
                      </a:r>
                    </a:p>
                  </a:txBody>
                  <a:tcPr marL="101600" marR="101600" marT="101600" marB="101600" horzOverflow="overflow">
                    <a:lnL w="12700">
                      <a:solidFill>
                        <a:srgbClr val="BFD3EA"/>
                      </a:solidFill>
                      <a:miter lim="400000"/>
                    </a:lnL>
                    <a:lnR w="12700">
                      <a:solidFill>
                        <a:srgbClr val="BFD3EA"/>
                      </a:solidFill>
                      <a:miter lim="400000"/>
                    </a:lnR>
                    <a:lnT w="12700">
                      <a:solidFill>
                        <a:srgbClr val="BFD3EA"/>
                      </a:solidFill>
                      <a:miter lim="400000"/>
                    </a:lnT>
                    <a:lnB w="12700">
                      <a:solidFill>
                        <a:srgbClr val="BFD3EA"/>
                      </a:solidFill>
                      <a:miter lim="400000"/>
                    </a:lnB>
                  </a:tcPr>
                </a:tc>
                <a:tc>
                  <a:txBody>
                    <a:bodyPr/>
                    <a:lstStyle/>
                    <a:p>
                      <a:pPr lvl="0" algn="l">
                        <a:defRPr sz="1800" b="0" i="0"/>
                      </a:pPr>
                      <a:r>
                        <a:rPr sz="1400" dirty="0">
                          <a:solidFill>
                            <a:srgbClr val="323333"/>
                          </a:solidFill>
                          <a:latin typeface="Lucida Sans Unicode" panose="020B0602030504020204" pitchFamily="34" charset="0"/>
                          <a:cs typeface="Lucida Sans Unicode" panose="020B0602030504020204" pitchFamily="34" charset="0"/>
                          <a:sym typeface="Helvetica Neue"/>
                        </a:rPr>
                        <a:t>If abnormal, refer to ophthalmology</a:t>
                      </a:r>
                    </a:p>
                  </a:txBody>
                  <a:tcPr marL="101600" marR="101600" marT="101600" marB="101600" horzOverflow="overflow">
                    <a:lnL w="12700">
                      <a:solidFill>
                        <a:srgbClr val="BFD3EA"/>
                      </a:solidFill>
                      <a:miter lim="400000"/>
                    </a:lnL>
                    <a:lnR w="3175">
                      <a:solidFill>
                        <a:srgbClr val="000000"/>
                      </a:solidFill>
                      <a:custDash/>
                      <a:miter lim="0"/>
                    </a:lnR>
                    <a:lnT w="12700">
                      <a:solidFill>
                        <a:srgbClr val="BFD3EA"/>
                      </a:solidFill>
                      <a:miter lim="400000"/>
                    </a:lnT>
                    <a:lnB w="12700">
                      <a:solidFill>
                        <a:srgbClr val="BFD3EA"/>
                      </a:solidFill>
                      <a:miter lim="400000"/>
                    </a:lnB>
                  </a:tcPr>
                </a:tc>
              </a:tr>
              <a:tr h="365102">
                <a:tc>
                  <a:txBody>
                    <a:bodyPr/>
                    <a:lstStyle/>
                    <a:p>
                      <a:pPr lvl="0" algn="l">
                        <a:defRPr sz="1800" b="0" i="0"/>
                      </a:pPr>
                      <a:r>
                        <a:rPr sz="1400">
                          <a:solidFill>
                            <a:srgbClr val="323333"/>
                          </a:solidFill>
                          <a:latin typeface="Lucida Sans Unicode" panose="020B0602030504020204" pitchFamily="34" charset="0"/>
                          <a:cs typeface="Lucida Sans Unicode" panose="020B0602030504020204" pitchFamily="34" charset="0"/>
                          <a:sym typeface="Helvetica Neue"/>
                        </a:rPr>
                        <a:t>Testes</a:t>
                      </a:r>
                    </a:p>
                  </a:txBody>
                  <a:tcPr marL="101600" marR="101600" marT="101600" marB="101600" horzOverflow="overflow">
                    <a:lnL w="12700">
                      <a:solidFill>
                        <a:srgbClr val="BFD3EA"/>
                      </a:solidFill>
                      <a:miter lim="400000"/>
                    </a:lnL>
                    <a:lnR w="12700">
                      <a:solidFill>
                        <a:srgbClr val="BFD3EA"/>
                      </a:solidFill>
                      <a:miter lim="400000"/>
                    </a:lnR>
                    <a:lnT w="12700">
                      <a:solidFill>
                        <a:srgbClr val="BFD3EA"/>
                      </a:solidFill>
                      <a:miter lim="400000"/>
                    </a:lnT>
                    <a:lnB w="12700">
                      <a:solidFill>
                        <a:srgbClr val="BFD3EA"/>
                      </a:solidFill>
                      <a:miter lim="400000"/>
                    </a:lnB>
                  </a:tcPr>
                </a:tc>
                <a:tc>
                  <a:txBody>
                    <a:bodyPr/>
                    <a:lstStyle/>
                    <a:p>
                      <a:pPr lvl="0" algn="l">
                        <a:defRPr sz="1800" b="0" i="0"/>
                      </a:pPr>
                      <a:r>
                        <a:rPr sz="1400" dirty="0">
                          <a:solidFill>
                            <a:srgbClr val="323333"/>
                          </a:solidFill>
                          <a:latin typeface="Lucida Sans Unicode" panose="020B0602030504020204" pitchFamily="34" charset="0"/>
                          <a:cs typeface="Lucida Sans Unicode" panose="020B0602030504020204" pitchFamily="34" charset="0"/>
                          <a:sym typeface="Helvetica Neue"/>
                        </a:rPr>
                        <a:t>Check both testes have descended</a:t>
                      </a:r>
                    </a:p>
                  </a:txBody>
                  <a:tcPr marL="101600" marR="101600" marT="101600" marB="101600" horzOverflow="overflow">
                    <a:lnL w="12700">
                      <a:solidFill>
                        <a:srgbClr val="BFD3EA"/>
                      </a:solidFill>
                      <a:miter lim="400000"/>
                    </a:lnL>
                    <a:lnR w="12700">
                      <a:solidFill>
                        <a:srgbClr val="BFD3EA"/>
                      </a:solidFill>
                      <a:miter lim="400000"/>
                    </a:lnR>
                    <a:lnT w="12700">
                      <a:solidFill>
                        <a:srgbClr val="BFD3EA"/>
                      </a:solidFill>
                      <a:miter lim="400000"/>
                    </a:lnT>
                    <a:lnB w="12700">
                      <a:solidFill>
                        <a:srgbClr val="BFD3EA"/>
                      </a:solidFill>
                      <a:miter lim="400000"/>
                    </a:lnB>
                  </a:tcPr>
                </a:tc>
                <a:tc>
                  <a:txBody>
                    <a:bodyPr/>
                    <a:lstStyle/>
                    <a:p>
                      <a:pPr lvl="0" algn="l">
                        <a:defRPr sz="1800" b="0" i="0"/>
                      </a:pPr>
                      <a:r>
                        <a:rPr sz="1400" dirty="0">
                          <a:solidFill>
                            <a:srgbClr val="323333"/>
                          </a:solidFill>
                          <a:latin typeface="Lucida Sans Unicode" panose="020B0602030504020204" pitchFamily="34" charset="0"/>
                          <a:cs typeface="Lucida Sans Unicode" panose="020B0602030504020204" pitchFamily="34" charset="0"/>
                          <a:sym typeface="Helvetica Neue"/>
                        </a:rPr>
                        <a:t>If unilateral undescended testes, to be re-examined by GP at 22-26 weeks of age; if bilateral undescended testes refer to surgeon</a:t>
                      </a:r>
                    </a:p>
                  </a:txBody>
                  <a:tcPr marL="101600" marR="101600" marT="101600" marB="101600" horzOverflow="overflow">
                    <a:lnL w="12700">
                      <a:solidFill>
                        <a:srgbClr val="BFD3EA"/>
                      </a:solidFill>
                      <a:miter lim="400000"/>
                    </a:lnL>
                    <a:lnR w="3175">
                      <a:solidFill>
                        <a:srgbClr val="000000"/>
                      </a:solidFill>
                      <a:custDash/>
                      <a:miter lim="0"/>
                    </a:lnR>
                    <a:lnT w="12700">
                      <a:solidFill>
                        <a:srgbClr val="BFD3EA"/>
                      </a:solidFill>
                      <a:miter lim="400000"/>
                    </a:lnT>
                    <a:lnB w="12700">
                      <a:solidFill>
                        <a:srgbClr val="BFD3EA"/>
                      </a:solidFill>
                      <a:miter lim="400000"/>
                    </a:lnB>
                  </a:tcPr>
                </a:tc>
              </a:tr>
              <a:tr h="365102">
                <a:tc>
                  <a:txBody>
                    <a:bodyPr/>
                    <a:lstStyle/>
                    <a:p>
                      <a:pPr lvl="0" algn="l">
                        <a:defRPr sz="1800" b="0" i="0"/>
                      </a:pPr>
                      <a:r>
                        <a:rPr sz="1400">
                          <a:solidFill>
                            <a:srgbClr val="323333"/>
                          </a:solidFill>
                          <a:latin typeface="Lucida Sans Unicode" panose="020B0602030504020204" pitchFamily="34" charset="0"/>
                          <a:cs typeface="Lucida Sans Unicode" panose="020B0602030504020204" pitchFamily="34" charset="0"/>
                          <a:sym typeface="Helvetica Neue"/>
                        </a:rPr>
                        <a:t>Hips</a:t>
                      </a:r>
                    </a:p>
                  </a:txBody>
                  <a:tcPr marL="101600" marR="101600" marT="101600" marB="101600" horzOverflow="overflow">
                    <a:lnL w="12700">
                      <a:solidFill>
                        <a:srgbClr val="BFD3EA"/>
                      </a:solidFill>
                      <a:miter lim="400000"/>
                    </a:lnL>
                    <a:lnR w="12700">
                      <a:solidFill>
                        <a:srgbClr val="BFD3EA"/>
                      </a:solidFill>
                      <a:miter lim="400000"/>
                    </a:lnR>
                    <a:lnT w="12700">
                      <a:solidFill>
                        <a:srgbClr val="BFD3EA"/>
                      </a:solidFill>
                      <a:miter lim="400000"/>
                    </a:lnT>
                    <a:lnB w="12700">
                      <a:solidFill>
                        <a:srgbClr val="BFD3EA"/>
                      </a:solidFill>
                      <a:miter lim="400000"/>
                    </a:lnB>
                  </a:tcPr>
                </a:tc>
                <a:tc>
                  <a:txBody>
                    <a:bodyPr/>
                    <a:lstStyle/>
                    <a:p>
                      <a:pPr lvl="0" algn="l">
                        <a:defRPr sz="1800" b="0" i="0"/>
                      </a:pPr>
                      <a:r>
                        <a:rPr sz="1400">
                          <a:solidFill>
                            <a:srgbClr val="323333"/>
                          </a:solidFill>
                          <a:latin typeface="Lucida Sans Unicode" panose="020B0602030504020204" pitchFamily="34" charset="0"/>
                          <a:cs typeface="Lucida Sans Unicode" panose="020B0602030504020204" pitchFamily="34" charset="0"/>
                          <a:sym typeface="Helvetica Neue"/>
                        </a:rPr>
                        <a:t>Check Ortolani and Barlow tests, different leg length, asymmetrical creases</a:t>
                      </a:r>
                    </a:p>
                  </a:txBody>
                  <a:tcPr marL="101600" marR="101600" marT="101600" marB="101600" horzOverflow="overflow">
                    <a:lnL w="12700">
                      <a:solidFill>
                        <a:srgbClr val="BFD3EA"/>
                      </a:solidFill>
                      <a:miter lim="400000"/>
                    </a:lnL>
                    <a:lnR w="12700">
                      <a:solidFill>
                        <a:srgbClr val="BFD3EA"/>
                      </a:solidFill>
                      <a:miter lim="400000"/>
                    </a:lnR>
                    <a:lnT w="12700">
                      <a:solidFill>
                        <a:srgbClr val="BFD3EA"/>
                      </a:solidFill>
                      <a:miter lim="400000"/>
                    </a:lnT>
                    <a:lnB w="12700">
                      <a:solidFill>
                        <a:srgbClr val="BFD3EA"/>
                      </a:solidFill>
                      <a:miter lim="400000"/>
                    </a:lnB>
                  </a:tcPr>
                </a:tc>
                <a:tc>
                  <a:txBody>
                    <a:bodyPr/>
                    <a:lstStyle/>
                    <a:p>
                      <a:pPr lvl="0" algn="l">
                        <a:defRPr sz="1800" b="0" i="0"/>
                      </a:pPr>
                      <a:r>
                        <a:rPr sz="1400" dirty="0">
                          <a:solidFill>
                            <a:srgbClr val="323333"/>
                          </a:solidFill>
                          <a:latin typeface="Lucida Sans Unicode" panose="020B0602030504020204" pitchFamily="34" charset="0"/>
                          <a:cs typeface="Lucida Sans Unicode" panose="020B0602030504020204" pitchFamily="34" charset="0"/>
                          <a:sym typeface="Helvetica Neue"/>
                        </a:rPr>
                        <a:t>Refer for ultrasound</a:t>
                      </a:r>
                    </a:p>
                  </a:txBody>
                  <a:tcPr marL="101600" marR="101600" marT="101600" marB="101600" horzOverflow="overflow">
                    <a:lnL w="12700">
                      <a:solidFill>
                        <a:srgbClr val="BFD3EA"/>
                      </a:solidFill>
                      <a:miter lim="400000"/>
                    </a:lnL>
                    <a:lnR w="3175">
                      <a:solidFill>
                        <a:srgbClr val="000000"/>
                      </a:solidFill>
                      <a:custDash/>
                      <a:miter lim="0"/>
                    </a:lnR>
                    <a:lnT w="12700">
                      <a:solidFill>
                        <a:srgbClr val="BFD3EA"/>
                      </a:solidFill>
                      <a:miter lim="400000"/>
                    </a:lnT>
                    <a:lnB w="12700">
                      <a:solidFill>
                        <a:srgbClr val="BFD3EA"/>
                      </a:solidFill>
                      <a:miter lim="400000"/>
                    </a:lnB>
                  </a:tcPr>
                </a:tc>
              </a:tr>
            </a:tbl>
          </a:graphicData>
        </a:graphic>
      </p:graphicFrame>
      <p:sp>
        <p:nvSpPr>
          <p:cNvPr id="100" name="Shape 100"/>
          <p:cNvSpPr/>
          <p:nvPr/>
        </p:nvSpPr>
        <p:spPr>
          <a:xfrm>
            <a:off x="772181" y="387766"/>
            <a:ext cx="2447538" cy="1077214"/>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chor="ctr">
            <a:normAutofit fontScale="97500"/>
          </a:bodyPr>
          <a:lstStyle/>
          <a:p>
            <a:r>
              <a:rPr sz="3300" b="1" dirty="0">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rPr>
              <a:t>Clinical</a:t>
            </a:r>
            <a:r>
              <a:rPr sz="3200" b="1" dirty="0">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rPr>
              <a:t> tip</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body" idx="1"/>
          </p:nvPr>
        </p:nvSpPr>
        <p:spPr>
          <a:xfrm>
            <a:off x="712884" y="1584357"/>
            <a:ext cx="8190072" cy="1256042"/>
          </a:xfrm>
          <a:prstGeom prst="rect">
            <a:avLst/>
          </a:prstGeom>
        </p:spPr>
        <p:txBody>
          <a:bodyPr>
            <a:normAutofit/>
          </a:bodyPr>
          <a:lstStyle/>
          <a:p>
            <a:pPr>
              <a:buClrTx/>
              <a:buFont typeface="Arial" panose="020B0604020202020204" pitchFamily="34" charset="0"/>
              <a:buChar char="•"/>
            </a:pPr>
            <a:r>
              <a:rPr lang="en-GB" sz="1800" b="1" dirty="0">
                <a:solidFill>
                  <a:srgbClr val="323333"/>
                </a:solidFill>
              </a:rPr>
              <a:t>A 6 week old baby is examined at his baby check. His legs appear to be the same length but he has asymmetrical leg creases. You perform </a:t>
            </a:r>
            <a:r>
              <a:rPr lang="en-GB" sz="1800" b="1" dirty="0" err="1">
                <a:solidFill>
                  <a:srgbClr val="323333"/>
                </a:solidFill>
              </a:rPr>
              <a:t>Ortolani's</a:t>
            </a:r>
            <a:r>
              <a:rPr lang="en-GB" sz="1800" b="1" dirty="0">
                <a:solidFill>
                  <a:srgbClr val="323333"/>
                </a:solidFill>
              </a:rPr>
              <a:t> test and feel a clunk. Which of the following is correct?</a:t>
            </a:r>
          </a:p>
          <a:p>
            <a:pPr lvl="0"/>
            <a:endParaRPr sz="1800" dirty="0"/>
          </a:p>
        </p:txBody>
      </p:sp>
      <p:sp>
        <p:nvSpPr>
          <p:cNvPr id="103" name="Shape 103"/>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11</a:t>
            </a:fld>
            <a:endParaRPr sz="1000"/>
          </a:p>
        </p:txBody>
      </p:sp>
      <p:sp>
        <p:nvSpPr>
          <p:cNvPr id="104" name="Shape 104"/>
          <p:cNvSpPr>
            <a:spLocks noGrp="1"/>
          </p:cNvSpPr>
          <p:nvPr>
            <p:ph type="title"/>
          </p:nvPr>
        </p:nvSpPr>
        <p:spPr>
          <a:xfrm>
            <a:off x="712884" y="417007"/>
            <a:ext cx="3638282" cy="1270381"/>
          </a:xfrm>
          <a:prstGeom prst="rect">
            <a:avLst/>
          </a:prstGeom>
        </p:spPr>
        <p:txBody>
          <a:bodyPr/>
          <a:lstStyle/>
          <a:p>
            <a:pPr lvl="0"/>
            <a:r>
              <a:rPr lang="en-GB" dirty="0" err="1" smtClean="0"/>
              <a:t>Ortolani’s</a:t>
            </a:r>
            <a:r>
              <a:rPr lang="en-GB" dirty="0" smtClean="0"/>
              <a:t> Test</a:t>
            </a:r>
            <a:endParaRPr dirty="0"/>
          </a:p>
        </p:txBody>
      </p:sp>
      <p:sp>
        <p:nvSpPr>
          <p:cNvPr id="105" name="Shape 105"/>
          <p:cNvSpPr/>
          <p:nvPr/>
        </p:nvSpPr>
        <p:spPr>
          <a:xfrm>
            <a:off x="712884" y="2983527"/>
            <a:ext cx="10659161" cy="1826141"/>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numCol="2" spcCol="435609">
            <a:spAutoFit/>
          </a:bodyPr>
          <a:lstStyle/>
          <a:p>
            <a:pPr marL="457200" lvl="0" indent="-457200" algn="l" defTabSz="457200">
              <a:tabLst>
                <a:tab pos="139700" algn="l"/>
                <a:tab pos="457200" algn="l"/>
              </a:tabLst>
            </a:pPr>
            <a:r>
              <a:rPr sz="1400" dirty="0">
                <a:latin typeface="Lucida Sans Unicode" panose="020B0602030504020204" pitchFamily="34" charset="0"/>
                <a:ea typeface="Times"/>
                <a:cs typeface="Lucida Sans Unicode" panose="020B0602030504020204" pitchFamily="34" charset="0"/>
                <a:sym typeface="Times"/>
              </a:rPr>
              <a:t>	1	</a:t>
            </a:r>
            <a:r>
              <a:rPr sz="1400" dirty="0" smtClean="0">
                <a:solidFill>
                  <a:srgbClr val="323333"/>
                </a:solidFill>
                <a:latin typeface="Lucida Sans Unicode" panose="020B0602030504020204" pitchFamily="34" charset="0"/>
                <a:ea typeface="Times"/>
                <a:cs typeface="Lucida Sans Unicode" panose="020B0602030504020204" pitchFamily="34" charset="0"/>
                <a:sym typeface="Times"/>
              </a:rPr>
              <a:t>A </a:t>
            </a:r>
            <a:r>
              <a:rPr sz="1400" dirty="0">
                <a:solidFill>
                  <a:srgbClr val="323333"/>
                </a:solidFill>
                <a:latin typeface="Lucida Sans Unicode" panose="020B0602030504020204" pitchFamily="34" charset="0"/>
                <a:ea typeface="Times"/>
                <a:cs typeface="Lucida Sans Unicode" panose="020B0602030504020204" pitchFamily="34" charset="0"/>
                <a:sym typeface="Times"/>
              </a:rPr>
              <a:t>clunk during </a:t>
            </a:r>
            <a:r>
              <a:rPr sz="1400" dirty="0" err="1">
                <a:solidFill>
                  <a:srgbClr val="323333"/>
                </a:solidFill>
                <a:latin typeface="Lucida Sans Unicode" panose="020B0602030504020204" pitchFamily="34" charset="0"/>
                <a:ea typeface="Times"/>
                <a:cs typeface="Lucida Sans Unicode" panose="020B0602030504020204" pitchFamily="34" charset="0"/>
                <a:sym typeface="Times"/>
              </a:rPr>
              <a:t>Ortolani's</a:t>
            </a:r>
            <a:r>
              <a:rPr sz="1400" dirty="0">
                <a:solidFill>
                  <a:srgbClr val="323333"/>
                </a:solidFill>
                <a:latin typeface="Lucida Sans Unicode" panose="020B0602030504020204" pitchFamily="34" charset="0"/>
                <a:ea typeface="Times"/>
                <a:cs typeface="Lucida Sans Unicode" panose="020B0602030504020204" pitchFamily="34" charset="0"/>
                <a:sym typeface="Times"/>
              </a:rPr>
              <a:t> test </a:t>
            </a:r>
            <a:r>
              <a:rPr lang="en-GB" sz="1400" dirty="0" smtClean="0">
                <a:solidFill>
                  <a:srgbClr val="323333"/>
                </a:solidFill>
                <a:latin typeface="Lucida Sans Unicode" panose="020B0602030504020204" pitchFamily="34" charset="0"/>
                <a:ea typeface="Times"/>
                <a:cs typeface="Lucida Sans Unicode" panose="020B0602030504020204" pitchFamily="34" charset="0"/>
                <a:sym typeface="Times"/>
              </a:rPr>
              <a:t>s</a:t>
            </a:r>
            <a:r>
              <a:rPr sz="1400" dirty="0" smtClean="0">
                <a:solidFill>
                  <a:srgbClr val="323333"/>
                </a:solidFill>
                <a:latin typeface="Lucida Sans Unicode" panose="020B0602030504020204" pitchFamily="34" charset="0"/>
                <a:ea typeface="Times"/>
                <a:cs typeface="Lucida Sans Unicode" panose="020B0602030504020204" pitchFamily="34" charset="0"/>
                <a:sym typeface="Times"/>
              </a:rPr>
              <a:t>suggests </a:t>
            </a:r>
            <a:r>
              <a:rPr sz="1400" dirty="0">
                <a:solidFill>
                  <a:srgbClr val="323333"/>
                </a:solidFill>
                <a:latin typeface="Lucida Sans Unicode" panose="020B0602030504020204" pitchFamily="34" charset="0"/>
                <a:ea typeface="Times"/>
                <a:cs typeface="Lucida Sans Unicode" panose="020B0602030504020204" pitchFamily="34" charset="0"/>
                <a:sym typeface="Times"/>
              </a:rPr>
              <a:t>the relocation of a dislocated hip into the acetabulum </a:t>
            </a:r>
            <a:br>
              <a:rPr sz="1400" dirty="0">
                <a:solidFill>
                  <a:srgbClr val="323333"/>
                </a:solidFill>
                <a:latin typeface="Lucida Sans Unicode" panose="020B0602030504020204" pitchFamily="34" charset="0"/>
                <a:ea typeface="Times"/>
                <a:cs typeface="Lucida Sans Unicode" panose="020B0602030504020204" pitchFamily="34" charset="0"/>
                <a:sym typeface="Times"/>
              </a:rPr>
            </a:br>
            <a:endParaRPr sz="1400" dirty="0">
              <a:solidFill>
                <a:srgbClr val="323333"/>
              </a:solidFill>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algn="l" defTabSz="457200">
              <a:tabLst>
                <a:tab pos="139700" algn="l"/>
                <a:tab pos="457200" algn="l"/>
              </a:tabLst>
            </a:pPr>
            <a:r>
              <a:rPr sz="1400" dirty="0">
                <a:latin typeface="Lucida Sans Unicode" panose="020B0602030504020204" pitchFamily="34" charset="0"/>
                <a:ea typeface="Times"/>
                <a:cs typeface="Lucida Sans Unicode" panose="020B0602030504020204" pitchFamily="34" charset="0"/>
                <a:sym typeface="Times"/>
              </a:rPr>
              <a:t>	2	</a:t>
            </a:r>
            <a:r>
              <a:rPr sz="1400" dirty="0" smtClean="0">
                <a:solidFill>
                  <a:srgbClr val="323333"/>
                </a:solidFill>
                <a:latin typeface="Lucida Sans Unicode" panose="020B0602030504020204" pitchFamily="34" charset="0"/>
                <a:ea typeface="Times"/>
                <a:cs typeface="Lucida Sans Unicode" panose="020B0602030504020204" pitchFamily="34" charset="0"/>
                <a:sym typeface="Times"/>
              </a:rPr>
              <a:t>A </a:t>
            </a:r>
            <a:r>
              <a:rPr sz="1400" dirty="0">
                <a:solidFill>
                  <a:srgbClr val="323333"/>
                </a:solidFill>
                <a:latin typeface="Lucida Sans Unicode" panose="020B0602030504020204" pitchFamily="34" charset="0"/>
                <a:ea typeface="Times"/>
                <a:cs typeface="Lucida Sans Unicode" panose="020B0602030504020204" pitchFamily="34" charset="0"/>
                <a:sym typeface="Times"/>
              </a:rPr>
              <a:t>clunk during </a:t>
            </a:r>
            <a:r>
              <a:rPr sz="1400" dirty="0" err="1">
                <a:solidFill>
                  <a:srgbClr val="323333"/>
                </a:solidFill>
                <a:latin typeface="Lucida Sans Unicode" panose="020B0602030504020204" pitchFamily="34" charset="0"/>
                <a:ea typeface="Times"/>
                <a:cs typeface="Lucida Sans Unicode" panose="020B0602030504020204" pitchFamily="34" charset="0"/>
                <a:sym typeface="Times"/>
              </a:rPr>
              <a:t>Ortolani's</a:t>
            </a:r>
            <a:r>
              <a:rPr sz="1400" dirty="0">
                <a:solidFill>
                  <a:srgbClr val="323333"/>
                </a:solidFill>
                <a:latin typeface="Lucida Sans Unicode" panose="020B0602030504020204" pitchFamily="34" charset="0"/>
                <a:ea typeface="Times"/>
                <a:cs typeface="Lucida Sans Unicode" panose="020B0602030504020204" pitchFamily="34" charset="0"/>
                <a:sym typeface="Times"/>
              </a:rPr>
              <a:t> test suggests the hip has been dislocated out of the acetabulum </a:t>
            </a:r>
            <a:br>
              <a:rPr sz="1400" dirty="0">
                <a:solidFill>
                  <a:srgbClr val="323333"/>
                </a:solidFill>
                <a:latin typeface="Lucida Sans Unicode" panose="020B0602030504020204" pitchFamily="34" charset="0"/>
                <a:ea typeface="Times"/>
                <a:cs typeface="Lucida Sans Unicode" panose="020B0602030504020204" pitchFamily="34" charset="0"/>
                <a:sym typeface="Times"/>
              </a:rPr>
            </a:br>
            <a:endParaRPr sz="1400" dirty="0">
              <a:solidFill>
                <a:srgbClr val="323333"/>
              </a:solidFill>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algn="l" defTabSz="457200">
              <a:tabLst>
                <a:tab pos="139700" algn="l"/>
                <a:tab pos="457200" algn="l"/>
              </a:tabLst>
            </a:pPr>
            <a:r>
              <a:rPr sz="1400" dirty="0">
                <a:latin typeface="Lucida Sans Unicode" panose="020B0602030504020204" pitchFamily="34" charset="0"/>
                <a:ea typeface="Times"/>
                <a:cs typeface="Lucida Sans Unicode" panose="020B0602030504020204" pitchFamily="34" charset="0"/>
                <a:sym typeface="Times"/>
              </a:rPr>
              <a:t>	3	</a:t>
            </a:r>
            <a:r>
              <a:rPr sz="1400" dirty="0" smtClean="0">
                <a:solidFill>
                  <a:srgbClr val="323333"/>
                </a:solidFill>
                <a:latin typeface="Lucida Sans Unicode" panose="020B0602030504020204" pitchFamily="34" charset="0"/>
                <a:ea typeface="Times"/>
                <a:cs typeface="Lucida Sans Unicode" panose="020B0602030504020204" pitchFamily="34" charset="0"/>
                <a:sym typeface="Times"/>
              </a:rPr>
              <a:t>A </a:t>
            </a:r>
            <a:r>
              <a:rPr sz="1400" dirty="0">
                <a:solidFill>
                  <a:srgbClr val="323333"/>
                </a:solidFill>
                <a:latin typeface="Lucida Sans Unicode" panose="020B0602030504020204" pitchFamily="34" charset="0"/>
                <a:ea typeface="Times"/>
                <a:cs typeface="Lucida Sans Unicode" panose="020B0602030504020204" pitchFamily="34" charset="0"/>
                <a:sym typeface="Times"/>
              </a:rPr>
              <a:t>clunk during </a:t>
            </a:r>
            <a:r>
              <a:rPr sz="1400" dirty="0" err="1">
                <a:solidFill>
                  <a:srgbClr val="323333"/>
                </a:solidFill>
                <a:latin typeface="Lucida Sans Unicode" panose="020B0602030504020204" pitchFamily="34" charset="0"/>
                <a:ea typeface="Times"/>
                <a:cs typeface="Lucida Sans Unicode" panose="020B0602030504020204" pitchFamily="34" charset="0"/>
                <a:sym typeface="Times"/>
              </a:rPr>
              <a:t>Ortolani's</a:t>
            </a:r>
            <a:r>
              <a:rPr sz="1400" dirty="0">
                <a:solidFill>
                  <a:srgbClr val="323333"/>
                </a:solidFill>
                <a:latin typeface="Lucida Sans Unicode" panose="020B0602030504020204" pitchFamily="34" charset="0"/>
                <a:ea typeface="Times"/>
                <a:cs typeface="Lucida Sans Unicode" panose="020B0602030504020204" pitchFamily="34" charset="0"/>
                <a:sym typeface="Times"/>
              </a:rPr>
              <a:t> test means the baby has developmental dysplasia of the hip</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a:normAutofit/>
          </a:bodyPr>
          <a:lstStyle/>
          <a:p>
            <a:pPr lvl="0">
              <a:defRPr sz="1800"/>
            </a:pPr>
            <a:fld id="{86CB4B4D-7CA3-9044-876B-883B54F8677D}" type="slidenum">
              <a:rPr sz="1000"/>
              <a:t>12</a:t>
            </a:fld>
            <a:endParaRPr sz="1000"/>
          </a:p>
        </p:txBody>
      </p:sp>
      <p:sp>
        <p:nvSpPr>
          <p:cNvPr id="109" name="Shape 109"/>
          <p:cNvSpPr>
            <a:spLocks noGrp="1"/>
          </p:cNvSpPr>
          <p:nvPr>
            <p:ph type="body" idx="1"/>
          </p:nvPr>
        </p:nvSpPr>
        <p:spPr>
          <a:xfrm>
            <a:off x="793736" y="2308534"/>
            <a:ext cx="8229600" cy="2379375"/>
          </a:xfrm>
          <a:prstGeom prst="rect">
            <a:avLst/>
          </a:prstGeom>
          <a:ln w="12700">
            <a:miter lim="400000"/>
          </a:ln>
        </p:spPr>
        <p:txBody>
          <a:bodyPr lIns="45718" tIns="45718" rIns="45718" bIns="45718">
            <a:normAutofit/>
          </a:bodyPr>
          <a:lstStyle/>
          <a:p>
            <a:pPr marL="285750" indent="-285750" defTabSz="457200">
              <a:buClrTx/>
              <a:buSzPct val="100000"/>
              <a:buFont typeface="Arial" panose="020B0604020202020204" pitchFamily="34" charset="0"/>
              <a:buChar char="•"/>
              <a:tabLst>
                <a:tab pos="139700" algn="l"/>
                <a:tab pos="457200" algn="l"/>
              </a:tabLst>
            </a:pPr>
            <a:r>
              <a:rPr sz="2000" dirty="0">
                <a:solidFill>
                  <a:srgbClr val="3A2D28"/>
                </a:solidFill>
                <a:latin typeface="Lucida Sans Unicode" panose="020B0602030504020204" pitchFamily="34" charset="0"/>
                <a:ea typeface="Arial"/>
                <a:cs typeface="Lucida Sans Unicode" panose="020B0602030504020204" pitchFamily="34" charset="0"/>
                <a:sym typeface="Helvetica Neue"/>
              </a:rPr>
              <a:t>Risk factors </a:t>
            </a:r>
            <a:r>
              <a:rPr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rPr>
              <a:t>for:</a:t>
            </a:r>
            <a:endParaRPr lang="en-GB"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endParaRPr>
          </a:p>
          <a:p>
            <a:pPr marL="285750" indent="-285750" defTabSz="457200">
              <a:buClrTx/>
              <a:buSzPct val="100000"/>
              <a:buFont typeface="Arial" panose="020B0604020202020204" pitchFamily="34" charset="0"/>
              <a:buChar char="•"/>
              <a:tabLst>
                <a:tab pos="139700" algn="l"/>
                <a:tab pos="457200" algn="l"/>
              </a:tabLst>
            </a:pPr>
            <a:endParaRPr lang="en-GB"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endParaRPr>
          </a:p>
          <a:p>
            <a:pPr marL="285750" indent="-285750" defTabSz="457200">
              <a:buClrTx/>
              <a:buSzPct val="100000"/>
              <a:buFont typeface="Arial" panose="020B0604020202020204" pitchFamily="34" charset="0"/>
              <a:buChar char="•"/>
              <a:tabLst>
                <a:tab pos="139700" algn="l"/>
                <a:tab pos="457200" algn="l"/>
              </a:tabLst>
            </a:pPr>
            <a:r>
              <a:rPr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rPr>
              <a:t>Breech</a:t>
            </a:r>
            <a:r>
              <a:rPr sz="2000" dirty="0">
                <a:solidFill>
                  <a:srgbClr val="3A2D28"/>
                </a:solidFill>
                <a:latin typeface="Lucida Sans Unicode" panose="020B0602030504020204" pitchFamily="34" charset="0"/>
                <a:ea typeface="Arial"/>
                <a:cs typeface="Lucida Sans Unicode" panose="020B0602030504020204" pitchFamily="34" charset="0"/>
                <a:sym typeface="Helvetica Neue"/>
              </a:rPr>
              <a:t>, FH and positive </a:t>
            </a:r>
            <a:r>
              <a:rPr sz="2000" dirty="0" err="1">
                <a:solidFill>
                  <a:srgbClr val="3A2D28"/>
                </a:solidFill>
                <a:latin typeface="Lucida Sans Unicode" panose="020B0602030504020204" pitchFamily="34" charset="0"/>
                <a:ea typeface="Arial"/>
                <a:cs typeface="Lucida Sans Unicode" panose="020B0602030504020204" pitchFamily="34" charset="0"/>
                <a:sym typeface="Helvetica Neue"/>
              </a:rPr>
              <a:t>ortalani</a:t>
            </a:r>
            <a:r>
              <a:rPr sz="2000" dirty="0">
                <a:solidFill>
                  <a:srgbClr val="3A2D28"/>
                </a:solidFill>
                <a:latin typeface="Lucida Sans Unicode" panose="020B0602030504020204" pitchFamily="34" charset="0"/>
                <a:ea typeface="Arial"/>
                <a:cs typeface="Lucida Sans Unicode" panose="020B0602030504020204" pitchFamily="34" charset="0"/>
                <a:sym typeface="Helvetica Neue"/>
              </a:rPr>
              <a:t>/ Barlow at </a:t>
            </a:r>
            <a:r>
              <a:rPr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rPr>
              <a:t>birth</a:t>
            </a:r>
            <a:endParaRPr lang="en-GB"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endParaRPr>
          </a:p>
          <a:p>
            <a:pPr marL="285750" indent="-285750" defTabSz="457200">
              <a:buClrTx/>
              <a:buSzPct val="100000"/>
              <a:buFont typeface="Arial" panose="020B0604020202020204" pitchFamily="34" charset="0"/>
              <a:buChar char="•"/>
              <a:tabLst>
                <a:tab pos="139700" algn="l"/>
                <a:tab pos="457200" algn="l"/>
              </a:tabLst>
            </a:pPr>
            <a:endParaRPr lang="en-GB"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endParaRPr>
          </a:p>
          <a:p>
            <a:pPr marL="285750" indent="-285750" defTabSz="457200">
              <a:buClrTx/>
              <a:buSzPct val="100000"/>
              <a:buFont typeface="Arial" panose="020B0604020202020204" pitchFamily="34" charset="0"/>
              <a:buChar char="•"/>
              <a:tabLst>
                <a:tab pos="139700" algn="l"/>
                <a:tab pos="457200" algn="l"/>
              </a:tabLst>
            </a:pPr>
            <a:r>
              <a:rPr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rPr>
              <a:t>USS </a:t>
            </a:r>
            <a:r>
              <a:rPr sz="2000" dirty="0">
                <a:solidFill>
                  <a:srgbClr val="3A2D28"/>
                </a:solidFill>
                <a:latin typeface="Lucida Sans Unicode" panose="020B0602030504020204" pitchFamily="34" charset="0"/>
                <a:ea typeface="Arial"/>
                <a:cs typeface="Lucida Sans Unicode" panose="020B0602030504020204" pitchFamily="34" charset="0"/>
                <a:sym typeface="Helvetica Neue"/>
              </a:rPr>
              <a:t>if one risk factor</a:t>
            </a:r>
          </a:p>
        </p:txBody>
      </p:sp>
      <p:sp>
        <p:nvSpPr>
          <p:cNvPr id="4" name="Shape 100"/>
          <p:cNvSpPr/>
          <p:nvPr/>
        </p:nvSpPr>
        <p:spPr>
          <a:xfrm>
            <a:off x="793736" y="638893"/>
            <a:ext cx="4692664" cy="1177028"/>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chor="ctr">
            <a:noAutofit/>
          </a:bodyPr>
          <a:lstStyle/>
          <a:p>
            <a:r>
              <a:rPr lang="en-GB" sz="3200" b="1" dirty="0" smtClean="0">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rPr>
              <a:t>Congenital Dysplasia of the Hip</a:t>
            </a:r>
            <a:endParaRPr sz="3200" b="1" dirty="0">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GB" dirty="0"/>
          </a:p>
        </p:txBody>
      </p:sp>
      <p:pic>
        <p:nvPicPr>
          <p:cNvPr id="3" name="p6E7r6IA-MQ?rel=0"/>
          <p:cNvPicPr>
            <a:picLocks noRot="1" noChangeAspect="1"/>
          </p:cNvPicPr>
          <p:nvPr>
            <a:videoFile r:link="rId1"/>
          </p:nvPr>
        </p:nvPicPr>
        <p:blipFill>
          <a:blip r:embed="rId3"/>
          <a:stretch>
            <a:fillRect/>
          </a:stretch>
        </p:blipFill>
        <p:spPr>
          <a:xfrm>
            <a:off x="2286000" y="2143125"/>
            <a:ext cx="4572000" cy="2571750"/>
          </a:xfrm>
          <a:prstGeom prst="rect">
            <a:avLst/>
          </a:prstGeom>
        </p:spPr>
      </p:pic>
      <p:pic>
        <p:nvPicPr>
          <p:cNvPr id="4" name="p6E7r6IA-MQ?rel=0"/>
          <p:cNvPicPr>
            <a:picLocks noRot="1" noChangeAspect="1"/>
          </p:cNvPicPr>
          <p:nvPr>
            <a:videoFile r:link="rId1"/>
          </p:nvPr>
        </p:nvPicPr>
        <p:blipFill>
          <a:blip r:embed="rId3"/>
          <a:stretch>
            <a:fillRect/>
          </a:stretch>
        </p:blipFill>
        <p:spPr>
          <a:xfrm>
            <a:off x="2286000" y="2143125"/>
            <a:ext cx="4572000" cy="2571750"/>
          </a:xfrm>
          <a:prstGeom prst="rect">
            <a:avLst/>
          </a:prstGeom>
        </p:spPr>
      </p:pic>
    </p:spTree>
    <p:extLst>
      <p:ext uri="{BB962C8B-B14F-4D97-AF65-F5344CB8AC3E}">
        <p14:creationId xmlns:p14="http://schemas.microsoft.com/office/powerpoint/2010/main" val="151054494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14</a:t>
            </a:fld>
            <a:endParaRPr sz="1000"/>
          </a:p>
        </p:txBody>
      </p:sp>
      <p:sp>
        <p:nvSpPr>
          <p:cNvPr id="112" name="Shape 112"/>
          <p:cNvSpPr/>
          <p:nvPr/>
        </p:nvSpPr>
        <p:spPr>
          <a:xfrm>
            <a:off x="635001" y="1622542"/>
            <a:ext cx="8187028" cy="386772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p>
            <a:pPr marL="285750" indent="-285750" defTabSz="457200">
              <a:spcBef>
                <a:spcPts val="400"/>
              </a:spcBef>
              <a:buSzPct val="100000"/>
              <a:buFont typeface="Arial" panose="020B0604020202020204" pitchFamily="34" charset="0"/>
              <a:buChar char="•"/>
              <a:tabLst>
                <a:tab pos="139700" algn="l"/>
                <a:tab pos="457200" algn="l"/>
              </a:tabLst>
            </a:pPr>
            <a:r>
              <a:rPr sz="2000" dirty="0">
                <a:solidFill>
                  <a:srgbClr val="3A2D28"/>
                </a:solidFill>
                <a:latin typeface="Lucida Sans Unicode" panose="020B0602030504020204" pitchFamily="34" charset="0"/>
                <a:ea typeface="Arial"/>
                <a:cs typeface="Lucida Sans Unicode" panose="020B0602030504020204" pitchFamily="34" charset="0"/>
                <a:sym typeface="Times"/>
              </a:rPr>
              <a:t>An 8 week old baby boy is examined at his baby check. He had a unilateral undescended testis that was noted at his newborn check. His parents are concerned about it. You examine him and find it is still undescended. What should you do </a:t>
            </a: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next?</a:t>
            </a:r>
            <a:endParaRPr lang="en-GB" sz="2000" dirty="0" smtClean="0">
              <a:solidFill>
                <a:srgbClr val="3A2D28"/>
              </a:solidFill>
              <a:latin typeface="Lucida Sans Unicode" panose="020B0602030504020204" pitchFamily="34" charset="0"/>
              <a:ea typeface="Arial"/>
              <a:cs typeface="Lucida Sans Unicode" panose="020B0602030504020204" pitchFamily="34" charset="0"/>
              <a:sym typeface="Times"/>
            </a:endParaRPr>
          </a:p>
          <a:p>
            <a:pPr marL="285750" indent="-285750" defTabSz="457200">
              <a:spcBef>
                <a:spcPts val="400"/>
              </a:spcBef>
              <a:buSzPct val="100000"/>
              <a:buFont typeface="Arial" panose="020B0604020202020204" pitchFamily="34" charset="0"/>
              <a:buChar char="•"/>
              <a:tabLst>
                <a:tab pos="139700" algn="l"/>
                <a:tab pos="457200" algn="l"/>
              </a:tabLst>
            </a:pPr>
            <a:endParaRPr lang="en-GB" sz="20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457200" indent="-457200" defTabSz="457200">
              <a:spcBef>
                <a:spcPts val="400"/>
              </a:spcBef>
              <a:buSzPct val="100000"/>
              <a:buFont typeface="+mj-lt"/>
              <a:buAutoNum type="arabicPeriod"/>
              <a:tabLst>
                <a:tab pos="139700" algn="l"/>
                <a:tab pos="457200" algn="l"/>
              </a:tabLst>
            </a:pP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Reassure </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the parents that it is not significant </a:t>
            </a:r>
            <a:endParaRPr lang="en-GB" sz="2000" dirty="0">
              <a:solidFill>
                <a:srgbClr val="3A2D28"/>
              </a:solidFill>
              <a:latin typeface="Lucida Sans Unicode" panose="020B0602030504020204" pitchFamily="34" charset="0"/>
              <a:ea typeface="Arial"/>
              <a:cs typeface="Lucida Sans Unicode" panose="020B0602030504020204" pitchFamily="34" charset="0"/>
              <a:sym typeface="Times"/>
            </a:endParaRPr>
          </a:p>
          <a:p>
            <a:pPr marL="457200" indent="-457200" defTabSz="457200">
              <a:spcBef>
                <a:spcPts val="400"/>
              </a:spcBef>
              <a:buSzPct val="100000"/>
              <a:buFont typeface="+mj-lt"/>
              <a:buAutoNum type="arabicPeriod"/>
              <a:tabLst>
                <a:tab pos="139700" algn="l"/>
                <a:tab pos="457200" algn="l"/>
              </a:tabLst>
            </a:pP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Arrange </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to examine the baby again at 22-26 </a:t>
            </a: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weeks</a:t>
            </a:r>
            <a:endParaRPr lang="en-GB" sz="2000" dirty="0" smtClean="0">
              <a:solidFill>
                <a:srgbClr val="3A2D28"/>
              </a:solidFill>
              <a:latin typeface="Lucida Sans Unicode" panose="020B0602030504020204" pitchFamily="34" charset="0"/>
              <a:ea typeface="Arial"/>
              <a:cs typeface="Lucida Sans Unicode" panose="020B0602030504020204" pitchFamily="34" charset="0"/>
              <a:sym typeface="Times"/>
            </a:endParaRPr>
          </a:p>
          <a:p>
            <a:pPr marL="457200" indent="-457200" defTabSz="457200">
              <a:spcBef>
                <a:spcPts val="400"/>
              </a:spcBef>
              <a:buSzPct val="100000"/>
              <a:buFont typeface="+mj-lt"/>
              <a:buAutoNum type="arabicPeriod"/>
              <a:tabLst>
                <a:tab pos="139700" algn="l"/>
                <a:tab pos="457200" algn="l"/>
              </a:tabLst>
            </a:pP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Refer </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to urology</a:t>
            </a:r>
          </a:p>
        </p:txBody>
      </p:sp>
      <p:sp>
        <p:nvSpPr>
          <p:cNvPr id="4" name="Shape 71"/>
          <p:cNvSpPr txBox="1">
            <a:spLocks/>
          </p:cNvSpPr>
          <p:nvPr/>
        </p:nvSpPr>
        <p:spPr>
          <a:xfrm>
            <a:off x="635000" y="621546"/>
            <a:ext cx="2258170" cy="75629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chor="ctr">
            <a:normAutofit fontScale="97500"/>
          </a:bodyPr>
          <a:lstStyle>
            <a:lvl1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defRPr>
            </a:lvl1pPr>
          </a:lstStyle>
          <a:p>
            <a:r>
              <a:rPr lang="en-GB" dirty="0"/>
              <a:t>Cases</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a:normAutofit/>
          </a:bodyPr>
          <a:lstStyle/>
          <a:p>
            <a:pPr lvl="0">
              <a:defRPr sz="1800"/>
            </a:pPr>
            <a:fld id="{86CB4B4D-7CA3-9044-876B-883B54F8677D}" type="slidenum">
              <a:rPr sz="1000"/>
              <a:t>15</a:t>
            </a:fld>
            <a:endParaRPr sz="1000"/>
          </a:p>
        </p:txBody>
      </p:sp>
      <p:sp>
        <p:nvSpPr>
          <p:cNvPr id="115" name="Shape 115"/>
          <p:cNvSpPr>
            <a:spLocks noGrp="1"/>
          </p:cNvSpPr>
          <p:nvPr>
            <p:ph type="body" idx="1"/>
          </p:nvPr>
        </p:nvSpPr>
        <p:spPr>
          <a:xfrm>
            <a:off x="457200" y="1157554"/>
            <a:ext cx="8229600" cy="2912170"/>
          </a:xfrm>
          <a:prstGeom prst="rect">
            <a:avLst/>
          </a:prstGeom>
          <a:ln w="12700">
            <a:miter lim="400000"/>
          </a:ln>
        </p:spPr>
        <p:txBody>
          <a:bodyPr lIns="45718" tIns="45718" rIns="45718" bIns="45718">
            <a:normAutofit/>
          </a:bodyPr>
          <a:lstStyle/>
          <a:p>
            <a:pPr marL="285750" indent="-285750" defTabSz="457200">
              <a:buClrTx/>
              <a:buSzPct val="100000"/>
              <a:buFont typeface="Arial" panose="020B0604020202020204" pitchFamily="34" charset="0"/>
              <a:buChar char="•"/>
              <a:tabLst>
                <a:tab pos="139700" algn="l"/>
                <a:tab pos="457200" algn="l"/>
              </a:tabLst>
            </a:pPr>
            <a:r>
              <a:rPr sz="2000" dirty="0">
                <a:solidFill>
                  <a:srgbClr val="3A2D28"/>
                </a:solidFill>
                <a:latin typeface="Lucida Sans Unicode" panose="020B0602030504020204" pitchFamily="34" charset="0"/>
                <a:ea typeface="Arial"/>
                <a:cs typeface="Lucida Sans Unicode" panose="020B0602030504020204" pitchFamily="34" charset="0"/>
                <a:sym typeface="Helvetica Neue"/>
              </a:rPr>
              <a:t>Arrange to see baby at 22-26 weeks if still not descended refer to urology. Should be seen before 1 year and surgery before 2 </a:t>
            </a:r>
            <a:r>
              <a:rPr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rPr>
              <a:t>years</a:t>
            </a:r>
            <a:endParaRPr lang="en-GB"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endParaRPr>
          </a:p>
          <a:p>
            <a:pPr marL="285750" indent="-285750" defTabSz="457200">
              <a:buClrTx/>
              <a:buSzPct val="100000"/>
              <a:buFont typeface="Arial" panose="020B0604020202020204" pitchFamily="34" charset="0"/>
              <a:buChar char="•"/>
              <a:tabLst>
                <a:tab pos="139700" algn="l"/>
                <a:tab pos="457200" algn="l"/>
              </a:tabLst>
            </a:pPr>
            <a:endParaRPr sz="2000" dirty="0">
              <a:solidFill>
                <a:srgbClr val="3A2D28"/>
              </a:solidFill>
              <a:latin typeface="Lucida Sans Unicode" panose="020B0602030504020204" pitchFamily="34" charset="0"/>
              <a:ea typeface="Arial"/>
              <a:cs typeface="Lucida Sans Unicode" panose="020B0602030504020204" pitchFamily="34" charset="0"/>
              <a:sym typeface="Helvetica Neue"/>
            </a:endParaRPr>
          </a:p>
          <a:p>
            <a:pPr marL="285750" indent="-285750" defTabSz="457200">
              <a:buClrTx/>
              <a:buSzPct val="100000"/>
              <a:buFont typeface="Arial" panose="020B0604020202020204" pitchFamily="34" charset="0"/>
              <a:buChar char="•"/>
              <a:tabLst>
                <a:tab pos="139700" algn="l"/>
                <a:tab pos="457200" algn="l"/>
              </a:tabLst>
            </a:pPr>
            <a:r>
              <a:rPr sz="2000" dirty="0">
                <a:solidFill>
                  <a:srgbClr val="3A2D28"/>
                </a:solidFill>
                <a:latin typeface="Lucida Sans Unicode" panose="020B0602030504020204" pitchFamily="34" charset="0"/>
                <a:ea typeface="Arial"/>
                <a:cs typeface="Lucida Sans Unicode" panose="020B0602030504020204" pitchFamily="34" charset="0"/>
                <a:sym typeface="Helvetica Neue"/>
              </a:rPr>
              <a:t>Babies with bilateral undecided testes need </a:t>
            </a:r>
            <a:r>
              <a:rPr sz="2000" dirty="0" err="1">
                <a:solidFill>
                  <a:srgbClr val="3A2D28"/>
                </a:solidFill>
                <a:latin typeface="Lucida Sans Unicode" panose="020B0602030504020204" pitchFamily="34" charset="0"/>
                <a:ea typeface="Arial"/>
                <a:cs typeface="Lucida Sans Unicode" panose="020B0602030504020204" pitchFamily="34" charset="0"/>
                <a:sym typeface="Helvetica Neue"/>
              </a:rPr>
              <a:t>rv</a:t>
            </a:r>
            <a:r>
              <a:rPr sz="2000" dirty="0">
                <a:solidFill>
                  <a:srgbClr val="3A2D28"/>
                </a:solidFill>
                <a:latin typeface="Lucida Sans Unicode" panose="020B0602030504020204" pitchFamily="34" charset="0"/>
                <a:ea typeface="Arial"/>
                <a:cs typeface="Lucida Sans Unicode" panose="020B0602030504020204" pitchFamily="34" charset="0"/>
                <a:sym typeface="Helvetica Neue"/>
              </a:rPr>
              <a:t> by </a:t>
            </a:r>
            <a:r>
              <a:rPr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rPr>
              <a:t>pa</a:t>
            </a:r>
            <a:r>
              <a:rPr lang="en-GB"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rPr>
              <a:t>e</a:t>
            </a:r>
            <a:r>
              <a:rPr sz="2000" dirty="0" smtClean="0">
                <a:solidFill>
                  <a:srgbClr val="3A2D28"/>
                </a:solidFill>
                <a:latin typeface="Lucida Sans Unicode" panose="020B0602030504020204" pitchFamily="34" charset="0"/>
                <a:ea typeface="Arial"/>
                <a:cs typeface="Lucida Sans Unicode" panose="020B0602030504020204" pitchFamily="34" charset="0"/>
                <a:sym typeface="Helvetica Neue"/>
              </a:rPr>
              <a:t>ds </a:t>
            </a:r>
            <a:r>
              <a:rPr sz="2000" dirty="0">
                <a:solidFill>
                  <a:srgbClr val="3A2D28"/>
                </a:solidFill>
                <a:latin typeface="Lucida Sans Unicode" panose="020B0602030504020204" pitchFamily="34" charset="0"/>
                <a:ea typeface="Arial"/>
                <a:cs typeface="Lucida Sans Unicode" panose="020B0602030504020204" pitchFamily="34" charset="0"/>
                <a:sym typeface="Helvetica Neue"/>
              </a:rPr>
              <a:t>within 24 of birth or referral to urology if picked up at 6 week check</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16</a:t>
            </a:fld>
            <a:endParaRPr sz="1000"/>
          </a:p>
        </p:txBody>
      </p:sp>
      <p:sp>
        <p:nvSpPr>
          <p:cNvPr id="118" name="Shape 118"/>
          <p:cNvSpPr/>
          <p:nvPr/>
        </p:nvSpPr>
        <p:spPr>
          <a:xfrm>
            <a:off x="576562" y="1751329"/>
            <a:ext cx="7833341" cy="4044164"/>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Autofit/>
          </a:bodyPr>
          <a:lstStyle/>
          <a:p>
            <a:pPr marL="285750" indent="-285750" defTabSz="457200">
              <a:spcBef>
                <a:spcPts val="400"/>
              </a:spcBef>
              <a:buSzPct val="100000"/>
              <a:buFont typeface="Arial" panose="020B0604020202020204" pitchFamily="34" charset="0"/>
              <a:buChar char="•"/>
              <a:tabLst>
                <a:tab pos="139700" algn="l"/>
                <a:tab pos="457200" algn="l"/>
              </a:tabLst>
            </a:pPr>
            <a:r>
              <a:rPr sz="2000" dirty="0">
                <a:solidFill>
                  <a:srgbClr val="3A2D28"/>
                </a:solidFill>
                <a:latin typeface="Lucida Sans Unicode" panose="020B0602030504020204" pitchFamily="34" charset="0"/>
                <a:ea typeface="Arial"/>
                <a:cs typeface="Lucida Sans Unicode" panose="020B0602030504020204" pitchFamily="34" charset="0"/>
                <a:sym typeface="Times"/>
              </a:rPr>
              <a:t>You examine an 8 week old baby and hear a cardiac murmur. The baby is well with normal tone, hydration, and </a:t>
            </a:r>
            <a:r>
              <a:rPr sz="2000" dirty="0" err="1">
                <a:solidFill>
                  <a:srgbClr val="3A2D28"/>
                </a:solidFill>
                <a:latin typeface="Lucida Sans Unicode" panose="020B0602030504020204" pitchFamily="34" charset="0"/>
                <a:ea typeface="Arial"/>
                <a:cs typeface="Lucida Sans Unicode" panose="020B0602030504020204" pitchFamily="34" charset="0"/>
                <a:sym typeface="Times"/>
              </a:rPr>
              <a:t>colour</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 and the rest of the examination is normal. She is gaining weight, and feeding well. What should you do</a:t>
            </a: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a:t>
            </a:r>
            <a:endParaRPr lang="en-GB" sz="2000" dirty="0" smtClean="0">
              <a:solidFill>
                <a:srgbClr val="3A2D28"/>
              </a:solidFill>
              <a:latin typeface="Lucida Sans Unicode" panose="020B0602030504020204" pitchFamily="34" charset="0"/>
              <a:ea typeface="Arial"/>
              <a:cs typeface="Lucida Sans Unicode" panose="020B0602030504020204" pitchFamily="34" charset="0"/>
              <a:sym typeface="Times"/>
            </a:endParaRPr>
          </a:p>
          <a:p>
            <a:pPr marL="285750" indent="-285750" defTabSz="457200">
              <a:spcBef>
                <a:spcPts val="400"/>
              </a:spcBef>
              <a:buSzPct val="100000"/>
              <a:buFont typeface="Arial" panose="020B0604020202020204" pitchFamily="34" charset="0"/>
              <a:buChar char="•"/>
              <a:tabLst>
                <a:tab pos="139700" algn="l"/>
                <a:tab pos="457200" algn="l"/>
              </a:tabLst>
            </a:pPr>
            <a:endParaRPr sz="20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457200" indent="-457200" defTabSz="457200">
              <a:spcBef>
                <a:spcPts val="400"/>
              </a:spcBef>
              <a:buSzPct val="100000"/>
              <a:buFont typeface="+mj-lt"/>
              <a:buAutoNum type="arabicPeriod"/>
              <a:tabLst>
                <a:tab pos="139700" algn="l"/>
                <a:tab pos="457200" algn="l"/>
              </a:tabLst>
            </a:pP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Reassure </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the parents that no further investigations are </a:t>
            </a: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needed</a:t>
            </a:r>
            <a:r>
              <a:rPr lang="en-GB" sz="2000" dirty="0" smtClean="0">
                <a:solidFill>
                  <a:srgbClr val="3A2D28"/>
                </a:solidFill>
                <a:latin typeface="Lucida Sans Unicode" panose="020B0602030504020204" pitchFamily="34" charset="0"/>
                <a:ea typeface="Arial"/>
                <a:cs typeface="Lucida Sans Unicode" panose="020B0602030504020204" pitchFamily="34" charset="0"/>
                <a:sym typeface="Times"/>
              </a:rPr>
              <a:t>.</a:t>
            </a: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 </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
            </a:r>
            <a:br>
              <a:rPr sz="2000" dirty="0">
                <a:solidFill>
                  <a:srgbClr val="3A2D28"/>
                </a:solidFill>
                <a:latin typeface="Lucida Sans Unicode" panose="020B0602030504020204" pitchFamily="34" charset="0"/>
                <a:ea typeface="Arial"/>
                <a:cs typeface="Lucida Sans Unicode" panose="020B0602030504020204" pitchFamily="34" charset="0"/>
                <a:sym typeface="Times"/>
              </a:rPr>
            </a:br>
            <a:endParaRPr sz="20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457200" indent="-457200" defTabSz="457200">
              <a:spcBef>
                <a:spcPts val="400"/>
              </a:spcBef>
              <a:buSzPct val="100000"/>
              <a:buFont typeface="+mj-lt"/>
              <a:buAutoNum type="arabicPeriod"/>
              <a:tabLst>
                <a:tab pos="139700" algn="l"/>
                <a:tab pos="457200" algn="l"/>
              </a:tabLst>
            </a:pP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Refer </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the baby to the </a:t>
            </a:r>
            <a:r>
              <a:rPr sz="2000" dirty="0" err="1">
                <a:solidFill>
                  <a:srgbClr val="3A2D28"/>
                </a:solidFill>
                <a:latin typeface="Lucida Sans Unicode" panose="020B0602030504020204" pitchFamily="34" charset="0"/>
                <a:ea typeface="Arial"/>
                <a:cs typeface="Lucida Sans Unicode" panose="020B0602030504020204" pitchFamily="34" charset="0"/>
                <a:sym typeface="Times"/>
              </a:rPr>
              <a:t>paediatric</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 team on </a:t>
            </a: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call</a:t>
            </a:r>
            <a:r>
              <a:rPr lang="en-GB" sz="2000" dirty="0" smtClean="0">
                <a:solidFill>
                  <a:srgbClr val="3A2D28"/>
                </a:solidFill>
                <a:latin typeface="Lucida Sans Unicode" panose="020B0602030504020204" pitchFamily="34" charset="0"/>
                <a:ea typeface="Arial"/>
                <a:cs typeface="Lucida Sans Unicode" panose="020B0602030504020204" pitchFamily="34" charset="0"/>
                <a:sym typeface="Times"/>
              </a:rPr>
              <a:t>.</a:t>
            </a: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 </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
            </a:r>
            <a:br>
              <a:rPr sz="2000" dirty="0">
                <a:solidFill>
                  <a:srgbClr val="3A2D28"/>
                </a:solidFill>
                <a:latin typeface="Lucida Sans Unicode" panose="020B0602030504020204" pitchFamily="34" charset="0"/>
                <a:ea typeface="Arial"/>
                <a:cs typeface="Lucida Sans Unicode" panose="020B0602030504020204" pitchFamily="34" charset="0"/>
                <a:sym typeface="Times"/>
              </a:rPr>
            </a:br>
            <a:endParaRPr sz="20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457200" indent="-457200" defTabSz="457200">
              <a:spcBef>
                <a:spcPts val="400"/>
              </a:spcBef>
              <a:buSzPct val="100000"/>
              <a:buFont typeface="+mj-lt"/>
              <a:buAutoNum type="arabicPeriod"/>
              <a:tabLst>
                <a:tab pos="139700" algn="l"/>
                <a:tab pos="457200" algn="l"/>
              </a:tabLst>
            </a:pP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Refer </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the baby to </a:t>
            </a:r>
            <a:r>
              <a:rPr sz="2000" dirty="0" err="1">
                <a:solidFill>
                  <a:srgbClr val="3A2D28"/>
                </a:solidFill>
                <a:latin typeface="Lucida Sans Unicode" panose="020B0602030504020204" pitchFamily="34" charset="0"/>
                <a:ea typeface="Arial"/>
                <a:cs typeface="Lucida Sans Unicode" panose="020B0602030504020204" pitchFamily="34" charset="0"/>
                <a:sym typeface="Times"/>
              </a:rPr>
              <a:t>paediatric</a:t>
            </a:r>
            <a:r>
              <a:rPr sz="2000" dirty="0">
                <a:solidFill>
                  <a:srgbClr val="3A2D28"/>
                </a:solidFill>
                <a:latin typeface="Lucida Sans Unicode" panose="020B0602030504020204" pitchFamily="34" charset="0"/>
                <a:ea typeface="Arial"/>
                <a:cs typeface="Lucida Sans Unicode" panose="020B0602030504020204" pitchFamily="34" charset="0"/>
                <a:sym typeface="Times"/>
              </a:rPr>
              <a:t> </a:t>
            </a:r>
            <a:r>
              <a:rPr sz="2000" dirty="0" smtClean="0">
                <a:solidFill>
                  <a:srgbClr val="3A2D28"/>
                </a:solidFill>
                <a:latin typeface="Lucida Sans Unicode" panose="020B0602030504020204" pitchFamily="34" charset="0"/>
                <a:ea typeface="Arial"/>
                <a:cs typeface="Lucida Sans Unicode" panose="020B0602030504020204" pitchFamily="34" charset="0"/>
                <a:sym typeface="Times"/>
              </a:rPr>
              <a:t>outpatients</a:t>
            </a:r>
            <a:r>
              <a:rPr lang="en-GB" sz="2000" dirty="0" smtClean="0">
                <a:solidFill>
                  <a:srgbClr val="3A2D28"/>
                </a:solidFill>
                <a:latin typeface="Lucida Sans Unicode" panose="020B0602030504020204" pitchFamily="34" charset="0"/>
                <a:ea typeface="Arial"/>
                <a:cs typeface="Lucida Sans Unicode" panose="020B0602030504020204" pitchFamily="34" charset="0"/>
                <a:sym typeface="Times"/>
              </a:rPr>
              <a:t>.</a:t>
            </a:r>
            <a:endParaRPr sz="2000" dirty="0">
              <a:solidFill>
                <a:srgbClr val="3A2D28"/>
              </a:solidFill>
              <a:latin typeface="Lucida Sans Unicode" panose="020B0602030504020204" pitchFamily="34" charset="0"/>
              <a:ea typeface="Arial"/>
              <a:cs typeface="Lucida Sans Unicode" panose="020B0602030504020204" pitchFamily="34" charset="0"/>
              <a:sym typeface="Times"/>
            </a:endParaRPr>
          </a:p>
        </p:txBody>
      </p:sp>
      <p:sp>
        <p:nvSpPr>
          <p:cNvPr id="4" name="Shape 71"/>
          <p:cNvSpPr txBox="1">
            <a:spLocks/>
          </p:cNvSpPr>
          <p:nvPr/>
        </p:nvSpPr>
        <p:spPr>
          <a:xfrm>
            <a:off x="576563" y="754488"/>
            <a:ext cx="3029522" cy="996841"/>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chor="ctr">
            <a:noAutofit/>
          </a:bodyPr>
          <a:lstStyle>
            <a:lvl1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defRPr>
            </a:lvl1pPr>
          </a:lstStyle>
          <a:p>
            <a:r>
              <a:rPr lang="en-GB" dirty="0"/>
              <a:t>Question</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17</a:t>
            </a:fld>
            <a:endParaRPr sz="1000"/>
          </a:p>
        </p:txBody>
      </p:sp>
      <p:sp>
        <p:nvSpPr>
          <p:cNvPr id="121" name="Shape 121"/>
          <p:cNvSpPr/>
          <p:nvPr/>
        </p:nvSpPr>
        <p:spPr>
          <a:xfrm>
            <a:off x="635374" y="1148642"/>
            <a:ext cx="7581347" cy="1323435"/>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lvl="0"/>
            <a:r>
              <a:rPr dirty="0">
                <a:latin typeface="Lucida Sans Unicode"/>
                <a:ea typeface="Lucida Sans Unicode"/>
                <a:cs typeface="Lucida Sans Unicode"/>
                <a:sym typeface="Lucida Sans Unicode"/>
              </a:rPr>
              <a:t>If</a:t>
            </a:r>
            <a:r>
              <a:rPr sz="2000" dirty="0">
                <a:latin typeface="Lucida Sans Unicode"/>
                <a:ea typeface="Lucida Sans Unicode"/>
                <a:cs typeface="Lucida Sans Unicode"/>
                <a:sym typeface="Lucida Sans Unicode"/>
              </a:rPr>
              <a:t> a baby has a cardiac murmur and is symptomatic (such as breathlessness, cyanotic, absent femoral pulses, poor feeding, or weight gain), the baby must be discussed with the </a:t>
            </a:r>
            <a:r>
              <a:rPr sz="2000" dirty="0" err="1">
                <a:latin typeface="Lucida Sans Unicode"/>
                <a:ea typeface="Lucida Sans Unicode"/>
                <a:cs typeface="Lucida Sans Unicode"/>
                <a:sym typeface="Lucida Sans Unicode"/>
              </a:rPr>
              <a:t>paediatric</a:t>
            </a:r>
            <a:r>
              <a:rPr sz="2000" dirty="0">
                <a:latin typeface="Lucida Sans Unicode"/>
                <a:ea typeface="Lucida Sans Unicode"/>
                <a:cs typeface="Lucida Sans Unicode"/>
                <a:sym typeface="Lucida Sans Unicode"/>
              </a:rPr>
              <a:t> on call team immediately.</a:t>
            </a: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18</a:t>
            </a:fld>
            <a:endParaRPr sz="1000"/>
          </a:p>
        </p:txBody>
      </p:sp>
      <p:sp>
        <p:nvSpPr>
          <p:cNvPr id="124" name="Shape 124"/>
          <p:cNvSpPr/>
          <p:nvPr/>
        </p:nvSpPr>
        <p:spPr>
          <a:xfrm>
            <a:off x="576563" y="1858742"/>
            <a:ext cx="7928008" cy="2554541"/>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lvl="0" defTabSz="457200"/>
            <a:r>
              <a:rPr sz="2000" dirty="0">
                <a:solidFill>
                  <a:srgbClr val="323333"/>
                </a:solidFill>
                <a:latin typeface="Lucida Sans Unicode" panose="020B0602030504020204" pitchFamily="34" charset="0"/>
                <a:ea typeface="Arial"/>
                <a:cs typeface="Lucida Sans Unicode" panose="020B0602030504020204" pitchFamily="34" charset="0"/>
                <a:sym typeface="Arial"/>
              </a:rPr>
              <a:t>You examine a 6 week old baby and find she has normal red reflexes. The purpose of the red reflex is to</a:t>
            </a:r>
            <a:r>
              <a:rPr sz="2000" dirty="0" smtClean="0">
                <a:solidFill>
                  <a:srgbClr val="323333"/>
                </a:solidFill>
                <a:latin typeface="Lucida Sans Unicode" panose="020B0602030504020204" pitchFamily="34" charset="0"/>
                <a:ea typeface="Arial"/>
                <a:cs typeface="Lucida Sans Unicode" panose="020B0602030504020204" pitchFamily="34" charset="0"/>
                <a:sym typeface="Arial"/>
              </a:rPr>
              <a:t>:</a:t>
            </a:r>
            <a:endParaRPr lang="en-GB" sz="2000" dirty="0" smtClean="0">
              <a:solidFill>
                <a:srgbClr val="323333"/>
              </a:solidFill>
              <a:latin typeface="Lucida Sans Unicode" panose="020B0602030504020204" pitchFamily="34" charset="0"/>
              <a:ea typeface="Arial"/>
              <a:cs typeface="Lucida Sans Unicode" panose="020B0602030504020204" pitchFamily="34" charset="0"/>
              <a:sym typeface="Arial"/>
            </a:endParaRPr>
          </a:p>
          <a:p>
            <a:pPr lvl="0" defTabSz="457200"/>
            <a:endParaRPr sz="2000" dirty="0">
              <a:solidFill>
                <a:srgbClr val="323333"/>
              </a:solidFill>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defTabSz="457200">
              <a:buFont typeface="+mj-lt"/>
              <a:buAutoNum type="arabicPeriod"/>
              <a:tabLst>
                <a:tab pos="139700" algn="l"/>
                <a:tab pos="457200" algn="l"/>
              </a:tabLst>
            </a:pPr>
            <a:r>
              <a:rPr sz="2000" dirty="0" smtClean="0">
                <a:solidFill>
                  <a:srgbClr val="323333"/>
                </a:solidFill>
                <a:latin typeface="Lucida Sans Unicode" panose="020B0602030504020204" pitchFamily="34" charset="0"/>
                <a:ea typeface="Arial"/>
                <a:cs typeface="Lucida Sans Unicode" panose="020B0602030504020204" pitchFamily="34" charset="0"/>
                <a:sym typeface="Arial"/>
              </a:rPr>
              <a:t>Ensure </a:t>
            </a:r>
            <a:r>
              <a:rPr sz="2000" dirty="0">
                <a:solidFill>
                  <a:srgbClr val="323333"/>
                </a:solidFill>
                <a:latin typeface="Lucida Sans Unicode" panose="020B0602030504020204" pitchFamily="34" charset="0"/>
                <a:ea typeface="Arial"/>
                <a:cs typeface="Lucida Sans Unicode" panose="020B0602030504020204" pitchFamily="34" charset="0"/>
                <a:sym typeface="Arial"/>
              </a:rPr>
              <a:t>the baby can see </a:t>
            </a:r>
            <a:br>
              <a:rPr sz="2000" dirty="0">
                <a:solidFill>
                  <a:srgbClr val="323333"/>
                </a:solidFill>
                <a:latin typeface="Lucida Sans Unicode" panose="020B0602030504020204" pitchFamily="34" charset="0"/>
                <a:ea typeface="Arial"/>
                <a:cs typeface="Lucida Sans Unicode" panose="020B0602030504020204" pitchFamily="34" charset="0"/>
                <a:sym typeface="Arial"/>
              </a:rPr>
            </a:br>
            <a:endParaRPr sz="2000" dirty="0">
              <a:solidFill>
                <a:srgbClr val="323333"/>
              </a:solidFill>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defTabSz="457200">
              <a:buFont typeface="+mj-lt"/>
              <a:buAutoNum type="arabicPeriod"/>
              <a:tabLst>
                <a:tab pos="139700" algn="l"/>
                <a:tab pos="457200" algn="l"/>
              </a:tabLst>
            </a:pPr>
            <a:r>
              <a:rPr sz="2000" dirty="0" smtClean="0">
                <a:solidFill>
                  <a:srgbClr val="323333"/>
                </a:solidFill>
                <a:latin typeface="Lucida Sans Unicode" panose="020B0602030504020204" pitchFamily="34" charset="0"/>
                <a:ea typeface="Arial"/>
                <a:cs typeface="Lucida Sans Unicode" panose="020B0602030504020204" pitchFamily="34" charset="0"/>
                <a:sym typeface="Arial"/>
              </a:rPr>
              <a:t>Assess </a:t>
            </a:r>
            <a:r>
              <a:rPr sz="2000" dirty="0">
                <a:solidFill>
                  <a:srgbClr val="323333"/>
                </a:solidFill>
                <a:latin typeface="Lucida Sans Unicode" panose="020B0602030504020204" pitchFamily="34" charset="0"/>
                <a:ea typeface="Arial"/>
                <a:cs typeface="Lucida Sans Unicode" panose="020B0602030504020204" pitchFamily="34" charset="0"/>
                <a:sym typeface="Arial"/>
              </a:rPr>
              <a:t>the retinal vasculature </a:t>
            </a:r>
            <a:br>
              <a:rPr sz="2000" dirty="0">
                <a:solidFill>
                  <a:srgbClr val="323333"/>
                </a:solidFill>
                <a:latin typeface="Lucida Sans Unicode" panose="020B0602030504020204" pitchFamily="34" charset="0"/>
                <a:ea typeface="Arial"/>
                <a:cs typeface="Lucida Sans Unicode" panose="020B0602030504020204" pitchFamily="34" charset="0"/>
                <a:sym typeface="Arial"/>
              </a:rPr>
            </a:br>
            <a:endParaRPr sz="2000" dirty="0">
              <a:solidFill>
                <a:srgbClr val="323333"/>
              </a:solidFill>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defTabSz="457200">
              <a:buFont typeface="+mj-lt"/>
              <a:buAutoNum type="arabicPeriod"/>
              <a:tabLst>
                <a:tab pos="139700" algn="l"/>
                <a:tab pos="457200" algn="l"/>
              </a:tabLst>
            </a:pPr>
            <a:r>
              <a:rPr sz="2000" dirty="0" smtClean="0">
                <a:solidFill>
                  <a:srgbClr val="323333"/>
                </a:solidFill>
                <a:latin typeface="Lucida Sans Unicode" panose="020B0602030504020204" pitchFamily="34" charset="0"/>
                <a:ea typeface="Arial"/>
                <a:cs typeface="Lucida Sans Unicode" panose="020B0602030504020204" pitchFamily="34" charset="0"/>
                <a:sym typeface="Arial"/>
              </a:rPr>
              <a:t>Detect </a:t>
            </a:r>
            <a:r>
              <a:rPr sz="2000" dirty="0">
                <a:solidFill>
                  <a:srgbClr val="323333"/>
                </a:solidFill>
                <a:latin typeface="Lucida Sans Unicode" panose="020B0602030504020204" pitchFamily="34" charset="0"/>
                <a:ea typeface="Arial"/>
                <a:cs typeface="Lucida Sans Unicode" panose="020B0602030504020204" pitchFamily="34" charset="0"/>
                <a:sym typeface="Arial"/>
              </a:rPr>
              <a:t>any obstacles in the visual tract</a:t>
            </a:r>
          </a:p>
        </p:txBody>
      </p:sp>
      <p:sp>
        <p:nvSpPr>
          <p:cNvPr id="4" name="Shape 71"/>
          <p:cNvSpPr txBox="1">
            <a:spLocks/>
          </p:cNvSpPr>
          <p:nvPr/>
        </p:nvSpPr>
        <p:spPr>
          <a:xfrm>
            <a:off x="576563" y="754488"/>
            <a:ext cx="3029522" cy="996841"/>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chor="ctr">
            <a:noAutofit/>
          </a:bodyPr>
          <a:lstStyle>
            <a:lvl1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defRPr>
            </a:lvl1pPr>
          </a:lstStyle>
          <a:p>
            <a:r>
              <a:rPr lang="en-GB" dirty="0"/>
              <a:t>Question</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19</a:t>
            </a:fld>
            <a:endParaRPr sz="1000"/>
          </a:p>
        </p:txBody>
      </p:sp>
      <p:sp>
        <p:nvSpPr>
          <p:cNvPr id="127" name="Shape 127"/>
          <p:cNvSpPr/>
          <p:nvPr/>
        </p:nvSpPr>
        <p:spPr>
          <a:xfrm>
            <a:off x="721515" y="1124593"/>
            <a:ext cx="7168755" cy="2554541"/>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defTabSz="457200">
              <a:defRPr sz="2800" b="1">
                <a:solidFill>
                  <a:srgbClr val="3A2D28"/>
                </a:solidFill>
                <a:latin typeface="Arial"/>
                <a:ea typeface="Arial"/>
                <a:cs typeface="Arial"/>
                <a:sym typeface="Arial"/>
              </a:defRPr>
            </a:lvl1pPr>
          </a:lstStyle>
          <a:p>
            <a:pPr marL="342900" lvl="0" indent="-342900">
              <a:buFont typeface="Arial" panose="020B0604020202020204" pitchFamily="34" charset="0"/>
              <a:buChar char="•"/>
              <a:defRPr sz="1800" b="0">
                <a:solidFill>
                  <a:srgbClr val="000000"/>
                </a:solidFill>
              </a:defRPr>
            </a:pPr>
            <a:r>
              <a:rPr sz="2000" b="0" dirty="0">
                <a:solidFill>
                  <a:srgbClr val="3A2D28"/>
                </a:solidFill>
                <a:latin typeface="Lucida Sans Unicode" panose="020B0602030504020204" pitchFamily="34" charset="0"/>
                <a:cs typeface="Lucida Sans Unicode" panose="020B0602030504020204" pitchFamily="34" charset="0"/>
              </a:rPr>
              <a:t>A normal red reflex is when the light of an ophthalmoscope is reflected back from the baby's fundus to the examiner's eye as red and symmetrical. Dark spots in the red reflex, a markedly diminished reflex, the presence of a white reflex, or asymmetry of the reflexes are all indications for referral to an ophthalmologist who is experienced in the examination of children.</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smtClean="0"/>
              <a:t>Cover maternal and baby 6-8 week check</a:t>
            </a:r>
          </a:p>
          <a:p>
            <a:r>
              <a:rPr lang="en-GB" dirty="0" smtClean="0"/>
              <a:t>Common problems presenting to GP in post natal period</a:t>
            </a:r>
          </a:p>
          <a:p>
            <a:r>
              <a:rPr lang="en-GB" dirty="0" smtClean="0"/>
              <a:t>Introduction to the health visitor</a:t>
            </a:r>
          </a:p>
        </p:txBody>
      </p:sp>
      <p:sp>
        <p:nvSpPr>
          <p:cNvPr id="3" name="Title 2"/>
          <p:cNvSpPr>
            <a:spLocks noGrp="1"/>
          </p:cNvSpPr>
          <p:nvPr>
            <p:ph type="title"/>
          </p:nvPr>
        </p:nvSpPr>
        <p:spPr/>
        <p:txBody>
          <a:bodyPr/>
          <a:lstStyle/>
          <a:p>
            <a:r>
              <a:rPr lang="en-GB" dirty="0" smtClean="0"/>
              <a:t>Aims of session</a:t>
            </a:r>
            <a:endParaRPr lang="en-GB" dirty="0"/>
          </a:p>
        </p:txBody>
      </p:sp>
    </p:spTree>
    <p:extLst>
      <p:ext uri="{BB962C8B-B14F-4D97-AF65-F5344CB8AC3E}">
        <p14:creationId xmlns:p14="http://schemas.microsoft.com/office/powerpoint/2010/main" val="1933810134"/>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20</a:t>
            </a:fld>
            <a:endParaRPr sz="1000"/>
          </a:p>
        </p:txBody>
      </p:sp>
      <p:sp>
        <p:nvSpPr>
          <p:cNvPr id="133" name="Shape 133"/>
          <p:cNvSpPr/>
          <p:nvPr/>
        </p:nvSpPr>
        <p:spPr>
          <a:xfrm>
            <a:off x="764485" y="1991913"/>
            <a:ext cx="7259053" cy="2554541"/>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lvl="0" defTabSz="457200"/>
            <a:r>
              <a:rPr sz="2000" dirty="0">
                <a:solidFill>
                  <a:srgbClr val="323333"/>
                </a:solidFill>
                <a:latin typeface="Lucida Sans Unicode" panose="020B0602030504020204" pitchFamily="34" charset="0"/>
                <a:ea typeface="Arial"/>
                <a:cs typeface="Lucida Sans Unicode" panose="020B0602030504020204" pitchFamily="34" charset="0"/>
                <a:sym typeface="Arial"/>
              </a:rPr>
              <a:t>At 8 weeks, which of the following milestones is appropriate regarding hearing</a:t>
            </a:r>
            <a:r>
              <a:rPr sz="2000" dirty="0" smtClean="0">
                <a:solidFill>
                  <a:srgbClr val="323333"/>
                </a:solidFill>
                <a:latin typeface="Lucida Sans Unicode" panose="020B0602030504020204" pitchFamily="34" charset="0"/>
                <a:ea typeface="Arial"/>
                <a:cs typeface="Lucida Sans Unicode" panose="020B0602030504020204" pitchFamily="34" charset="0"/>
                <a:sym typeface="Arial"/>
              </a:rPr>
              <a:t>?</a:t>
            </a:r>
            <a:endParaRPr lang="en-GB" sz="2000" dirty="0" smtClean="0">
              <a:solidFill>
                <a:srgbClr val="323333"/>
              </a:solidFill>
              <a:latin typeface="Lucida Sans Unicode" panose="020B0602030504020204" pitchFamily="34" charset="0"/>
              <a:ea typeface="Arial"/>
              <a:cs typeface="Lucida Sans Unicode" panose="020B0602030504020204" pitchFamily="34" charset="0"/>
              <a:sym typeface="Arial"/>
            </a:endParaRPr>
          </a:p>
          <a:p>
            <a:pPr lvl="0" defTabSz="457200"/>
            <a:endParaRPr sz="2000" dirty="0">
              <a:solidFill>
                <a:srgbClr val="323333"/>
              </a:solidFill>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defTabSz="457200">
              <a:buFont typeface="+mj-lt"/>
              <a:buAutoNum type="arabicPeriod"/>
              <a:tabLst>
                <a:tab pos="139700" algn="l"/>
                <a:tab pos="457200" algn="l"/>
              </a:tabLst>
            </a:pPr>
            <a:r>
              <a:rPr sz="2000" dirty="0" smtClean="0">
                <a:solidFill>
                  <a:srgbClr val="323333"/>
                </a:solidFill>
                <a:latin typeface="Lucida Sans Unicode" panose="020B0602030504020204" pitchFamily="34" charset="0"/>
                <a:ea typeface="Arial"/>
                <a:cs typeface="Lucida Sans Unicode" panose="020B0602030504020204" pitchFamily="34" charset="0"/>
                <a:sym typeface="Arial"/>
              </a:rPr>
              <a:t>Responds </a:t>
            </a:r>
            <a:r>
              <a:rPr sz="2000" dirty="0">
                <a:solidFill>
                  <a:srgbClr val="323333"/>
                </a:solidFill>
                <a:latin typeface="Lucida Sans Unicode" panose="020B0602030504020204" pitchFamily="34" charset="0"/>
                <a:ea typeface="Arial"/>
                <a:cs typeface="Lucida Sans Unicode" panose="020B0602030504020204" pitchFamily="34" charset="0"/>
                <a:sym typeface="Arial"/>
              </a:rPr>
              <a:t>to voices by babbling </a:t>
            </a:r>
            <a:br>
              <a:rPr sz="2000" dirty="0">
                <a:solidFill>
                  <a:srgbClr val="323333"/>
                </a:solidFill>
                <a:latin typeface="Lucida Sans Unicode" panose="020B0602030504020204" pitchFamily="34" charset="0"/>
                <a:ea typeface="Arial"/>
                <a:cs typeface="Lucida Sans Unicode" panose="020B0602030504020204" pitchFamily="34" charset="0"/>
                <a:sym typeface="Arial"/>
              </a:rPr>
            </a:br>
            <a:endParaRPr sz="2000" dirty="0">
              <a:solidFill>
                <a:srgbClr val="323333"/>
              </a:solidFill>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defTabSz="457200">
              <a:buFont typeface="+mj-lt"/>
              <a:buAutoNum type="arabicPeriod"/>
              <a:tabLst>
                <a:tab pos="139700" algn="l"/>
                <a:tab pos="457200" algn="l"/>
              </a:tabLst>
            </a:pPr>
            <a:r>
              <a:rPr sz="2000" dirty="0" smtClean="0">
                <a:solidFill>
                  <a:srgbClr val="323333"/>
                </a:solidFill>
                <a:latin typeface="Lucida Sans Unicode" panose="020B0602030504020204" pitchFamily="34" charset="0"/>
                <a:ea typeface="Arial"/>
                <a:cs typeface="Lucida Sans Unicode" panose="020B0602030504020204" pitchFamily="34" charset="0"/>
                <a:sym typeface="Arial"/>
              </a:rPr>
              <a:t>Responds </a:t>
            </a:r>
            <a:r>
              <a:rPr sz="2000" dirty="0">
                <a:solidFill>
                  <a:srgbClr val="323333"/>
                </a:solidFill>
                <a:latin typeface="Lucida Sans Unicode" panose="020B0602030504020204" pitchFamily="34" charset="0"/>
                <a:ea typeface="Arial"/>
                <a:cs typeface="Lucida Sans Unicode" panose="020B0602030504020204" pitchFamily="34" charset="0"/>
                <a:sym typeface="Arial"/>
              </a:rPr>
              <a:t>to loud noises, turns to sounds </a:t>
            </a:r>
            <a:br>
              <a:rPr sz="2000" dirty="0">
                <a:solidFill>
                  <a:srgbClr val="323333"/>
                </a:solidFill>
                <a:latin typeface="Lucida Sans Unicode" panose="020B0602030504020204" pitchFamily="34" charset="0"/>
                <a:ea typeface="Arial"/>
                <a:cs typeface="Lucida Sans Unicode" panose="020B0602030504020204" pitchFamily="34" charset="0"/>
                <a:sym typeface="Arial"/>
              </a:rPr>
            </a:br>
            <a:endParaRPr sz="2000" dirty="0">
              <a:solidFill>
                <a:srgbClr val="323333"/>
              </a:solidFill>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defTabSz="457200">
              <a:buFont typeface="+mj-lt"/>
              <a:buAutoNum type="arabicPeriod"/>
              <a:tabLst>
                <a:tab pos="139700" algn="l"/>
                <a:tab pos="457200" algn="l"/>
              </a:tabLst>
            </a:pPr>
            <a:r>
              <a:rPr sz="2000" dirty="0" smtClean="0">
                <a:solidFill>
                  <a:srgbClr val="323333"/>
                </a:solidFill>
                <a:latin typeface="Lucida Sans Unicode" panose="020B0602030504020204" pitchFamily="34" charset="0"/>
                <a:ea typeface="Arial"/>
                <a:cs typeface="Lucida Sans Unicode" panose="020B0602030504020204" pitchFamily="34" charset="0"/>
                <a:sym typeface="Arial"/>
              </a:rPr>
              <a:t>Responds </a:t>
            </a:r>
            <a:r>
              <a:rPr sz="2000" dirty="0">
                <a:solidFill>
                  <a:srgbClr val="323333"/>
                </a:solidFill>
                <a:latin typeface="Lucida Sans Unicode" panose="020B0602030504020204" pitchFamily="34" charset="0"/>
                <a:ea typeface="Arial"/>
                <a:cs typeface="Lucida Sans Unicode" panose="020B0602030504020204" pitchFamily="34" charset="0"/>
                <a:sym typeface="Arial"/>
              </a:rPr>
              <a:t>to quiet sounds</a:t>
            </a:r>
          </a:p>
        </p:txBody>
      </p:sp>
      <p:sp>
        <p:nvSpPr>
          <p:cNvPr id="4" name="Shape 71"/>
          <p:cNvSpPr txBox="1">
            <a:spLocks/>
          </p:cNvSpPr>
          <p:nvPr/>
        </p:nvSpPr>
        <p:spPr>
          <a:xfrm>
            <a:off x="764485" y="806003"/>
            <a:ext cx="3029522" cy="996841"/>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chor="ctr">
            <a:noAutofit/>
          </a:bodyPr>
          <a:lstStyle>
            <a:lvl1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defRPr>
            </a:lvl1pPr>
          </a:lstStyle>
          <a:p>
            <a:r>
              <a:rPr lang="en-GB" dirty="0"/>
              <a:t>Question</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type="title"/>
          </p:nvPr>
        </p:nvSpPr>
        <p:spPr>
          <a:xfrm>
            <a:off x="457200" y="210947"/>
            <a:ext cx="2814034" cy="1270382"/>
          </a:xfrm>
          <a:prstGeom prst="rect">
            <a:avLst/>
          </a:prstGeom>
        </p:spPr>
        <p:txBody>
          <a:bodyPr/>
          <a:lstStyle/>
          <a:p>
            <a:pPr lvl="0">
              <a:defRPr sz="1800" b="0">
                <a:solidFill>
                  <a:srgbClr val="000000"/>
                </a:solidFill>
                <a:effectLst/>
              </a:defRPr>
            </a:pPr>
            <a:r>
              <a:rPr sz="3200" b="1" dirty="0">
                <a:solidFill>
                  <a:srgbClr val="464646"/>
                </a:solidFill>
                <a:effectLst>
                  <a:outerShdw blurRad="38100" dist="25400" dir="5400000" rotWithShape="0">
                    <a:srgbClr val="000000">
                      <a:alpha val="25000"/>
                    </a:srgbClr>
                  </a:outerShdw>
                </a:effectLst>
              </a:rPr>
              <a:t>Resources</a:t>
            </a:r>
          </a:p>
        </p:txBody>
      </p:sp>
      <p:sp>
        <p:nvSpPr>
          <p:cNvPr id="139" name="Shape 139"/>
          <p:cNvSpPr>
            <a:spLocks noGrp="1"/>
          </p:cNvSpPr>
          <p:nvPr>
            <p:ph type="body" idx="1"/>
          </p:nvPr>
        </p:nvSpPr>
        <p:spPr>
          <a:xfrm>
            <a:off x="457200" y="1468628"/>
            <a:ext cx="8229600" cy="1995789"/>
          </a:xfrm>
          <a:prstGeom prst="rect">
            <a:avLst/>
          </a:prstGeom>
        </p:spPr>
        <p:txBody>
          <a:bodyPr/>
          <a:lstStyle/>
          <a:p>
            <a:pPr marL="566928" lvl="0" indent="-457200">
              <a:buFont typeface="Arial" panose="020B0604020202020204" pitchFamily="34" charset="0"/>
              <a:buChar char="•"/>
              <a:defRPr sz="1800"/>
            </a:pPr>
            <a:r>
              <a:rPr sz="2700" dirty="0">
                <a:hlinkClick r:id="rId2"/>
              </a:rPr>
              <a:t>http://newbornphysical.screening.nhs.uk/nationalprogramme</a:t>
            </a:r>
            <a:r>
              <a:rPr sz="2700" dirty="0"/>
              <a:t> </a:t>
            </a:r>
          </a:p>
          <a:p>
            <a:pPr marL="566928" lvl="0" indent="-457200">
              <a:buFont typeface="Arial" panose="020B0604020202020204" pitchFamily="34" charset="0"/>
              <a:buChar char="•"/>
              <a:defRPr sz="1800"/>
            </a:pPr>
            <a:r>
              <a:rPr sz="2700" dirty="0">
                <a:hlinkClick r:id="rId3"/>
              </a:rPr>
              <a:t>http://guidance.nice.org.uk/CG37</a:t>
            </a:r>
          </a:p>
        </p:txBody>
      </p:sp>
      <p:sp>
        <p:nvSpPr>
          <p:cNvPr id="140" name="Shape 140"/>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21</a:t>
            </a:fld>
            <a:endParaRPr sz="1000"/>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Immunization schedule</a:t>
            </a:r>
            <a:endParaRPr lang="en-GB" dirty="0"/>
          </a:p>
        </p:txBody>
      </p:sp>
      <p:sp>
        <p:nvSpPr>
          <p:cNvPr id="3" name="Text Placeholder 2"/>
          <p:cNvSpPr>
            <a:spLocks noGrp="1"/>
          </p:cNvSpPr>
          <p:nvPr>
            <p:ph type="body" idx="1"/>
          </p:nvPr>
        </p:nvSpPr>
        <p:spPr/>
        <p:txBody>
          <a:bodyPr>
            <a:normAutofit/>
          </a:bodyPr>
          <a:lstStyle/>
          <a:p>
            <a:r>
              <a:rPr lang="en-GB" dirty="0"/>
              <a:t>2 months</a:t>
            </a:r>
          </a:p>
          <a:p>
            <a:r>
              <a:rPr lang="en-GB" u="sng" dirty="0">
                <a:hlinkClick r:id="rId2"/>
              </a:rPr>
              <a:t>6</a:t>
            </a:r>
            <a:r>
              <a:rPr lang="en-GB" u="sng" dirty="0" smtClean="0">
                <a:hlinkClick r:id="rId2"/>
              </a:rPr>
              <a:t>-in-1 </a:t>
            </a:r>
            <a:r>
              <a:rPr lang="en-GB" u="sng" dirty="0">
                <a:hlinkClick r:id="rId2"/>
              </a:rPr>
              <a:t>(</a:t>
            </a:r>
            <a:r>
              <a:rPr lang="en-GB" u="sng" dirty="0" err="1">
                <a:hlinkClick r:id="rId2"/>
              </a:rPr>
              <a:t>DTaP</a:t>
            </a:r>
            <a:r>
              <a:rPr lang="en-GB" u="sng" dirty="0">
                <a:hlinkClick r:id="rId2"/>
              </a:rPr>
              <a:t>/IPV/Hib) vaccine</a:t>
            </a:r>
            <a:r>
              <a:rPr lang="en-GB" dirty="0"/>
              <a:t> – </a:t>
            </a:r>
            <a:r>
              <a:rPr lang="en-GB" dirty="0" smtClean="0"/>
              <a:t>: </a:t>
            </a:r>
          </a:p>
          <a:p>
            <a:r>
              <a:rPr lang="en-GB" dirty="0" smtClean="0"/>
              <a:t>diphtheria</a:t>
            </a:r>
            <a:r>
              <a:rPr lang="en-GB" dirty="0"/>
              <a:t>, tetanus, whooping cough (pertussis), polio and Haemophilus </a:t>
            </a:r>
            <a:r>
              <a:rPr lang="en-GB" dirty="0" err="1"/>
              <a:t>influenzae</a:t>
            </a:r>
            <a:r>
              <a:rPr lang="en-GB" dirty="0"/>
              <a:t> type </a:t>
            </a:r>
            <a:r>
              <a:rPr lang="en-GB" dirty="0" smtClean="0"/>
              <a:t>b, Hep B</a:t>
            </a:r>
            <a:endParaRPr lang="en-GB" dirty="0"/>
          </a:p>
          <a:p>
            <a:r>
              <a:rPr lang="en-GB" u="sng" dirty="0">
                <a:hlinkClick r:id="rId3"/>
              </a:rPr>
              <a:t>Pneumococcal (PCV) vaccine</a:t>
            </a:r>
            <a:endParaRPr lang="en-GB" dirty="0"/>
          </a:p>
          <a:p>
            <a:r>
              <a:rPr lang="en-GB" u="sng" dirty="0">
                <a:hlinkClick r:id="rId4"/>
              </a:rPr>
              <a:t>Rotavirus vaccine</a:t>
            </a:r>
            <a:r>
              <a:rPr lang="en-GB" dirty="0"/>
              <a:t> </a:t>
            </a:r>
            <a:r>
              <a:rPr lang="en-GB" dirty="0" smtClean="0"/>
              <a:t>( mouth) </a:t>
            </a:r>
            <a:endParaRPr lang="en-GB" dirty="0"/>
          </a:p>
          <a:p>
            <a:r>
              <a:rPr lang="en-GB" u="sng" dirty="0">
                <a:hlinkClick r:id="rId5"/>
              </a:rPr>
              <a:t>Men B vaccine</a:t>
            </a:r>
            <a:r>
              <a:rPr lang="en-GB" dirty="0"/>
              <a:t> </a:t>
            </a:r>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1126300672"/>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325" y="-941696"/>
            <a:ext cx="8229600" cy="1270382"/>
          </a:xfrm>
        </p:spPr>
        <p:txBody>
          <a:bodyPr/>
          <a:lstStyle/>
          <a:p>
            <a:endParaRPr lang="en-GB" dirty="0"/>
          </a:p>
        </p:txBody>
      </p:sp>
      <p:sp>
        <p:nvSpPr>
          <p:cNvPr id="3" name="Text Placeholder 2"/>
          <p:cNvSpPr>
            <a:spLocks noGrp="1"/>
          </p:cNvSpPr>
          <p:nvPr>
            <p:ph type="body" idx="1"/>
          </p:nvPr>
        </p:nvSpPr>
        <p:spPr/>
        <p:txBody>
          <a:bodyPr>
            <a:normAutofit/>
          </a:bodyPr>
          <a:lstStyle/>
          <a:p>
            <a:r>
              <a:rPr lang="en-GB" dirty="0"/>
              <a:t>3 months</a:t>
            </a:r>
          </a:p>
          <a:p>
            <a:r>
              <a:rPr lang="en-GB" u="sng" dirty="0"/>
              <a:t>6</a:t>
            </a:r>
            <a:r>
              <a:rPr lang="en-GB" u="sng" dirty="0" smtClean="0"/>
              <a:t>-in-1 </a:t>
            </a:r>
            <a:r>
              <a:rPr lang="en-GB" u="sng" dirty="0"/>
              <a:t>(</a:t>
            </a:r>
            <a:r>
              <a:rPr lang="en-GB" u="sng" dirty="0" err="1" smtClean="0"/>
              <a:t>Diptheria</a:t>
            </a:r>
            <a:r>
              <a:rPr lang="en-GB" u="sng" dirty="0" smtClean="0"/>
              <a:t>, tetanus, pertussis, polio, </a:t>
            </a:r>
            <a:r>
              <a:rPr lang="en-GB" u="sng" dirty="0" err="1" smtClean="0"/>
              <a:t>Hib</a:t>
            </a:r>
            <a:r>
              <a:rPr lang="en-GB" u="sng" dirty="0" smtClean="0"/>
              <a:t>, and Hep B</a:t>
            </a:r>
            <a:r>
              <a:rPr lang="en-GB" dirty="0" smtClean="0"/>
              <a:t>, </a:t>
            </a:r>
            <a:r>
              <a:rPr lang="en-GB" dirty="0"/>
              <a:t>second </a:t>
            </a:r>
            <a:r>
              <a:rPr lang="en-GB" dirty="0" smtClean="0"/>
              <a:t>dose</a:t>
            </a:r>
            <a:endParaRPr lang="en-GB" dirty="0"/>
          </a:p>
          <a:p>
            <a:r>
              <a:rPr lang="en-GB" u="sng" dirty="0">
                <a:hlinkClick r:id="rId2"/>
              </a:rPr>
              <a:t>Rotavirus vaccine</a:t>
            </a:r>
            <a:r>
              <a:rPr lang="en-GB" dirty="0"/>
              <a:t>, second dose</a:t>
            </a:r>
          </a:p>
          <a:p>
            <a:endParaRPr lang="en-GB" dirty="0" smtClean="0"/>
          </a:p>
          <a:p>
            <a:r>
              <a:rPr lang="en-GB" dirty="0" smtClean="0"/>
              <a:t>4 </a:t>
            </a:r>
            <a:r>
              <a:rPr lang="en-GB" dirty="0"/>
              <a:t>months</a:t>
            </a:r>
          </a:p>
          <a:p>
            <a:r>
              <a:rPr lang="en-GB" u="sng" dirty="0">
                <a:hlinkClick r:id="rId3"/>
              </a:rPr>
              <a:t>6</a:t>
            </a:r>
            <a:r>
              <a:rPr lang="en-GB" u="sng" smtClean="0">
                <a:hlinkClick r:id="rId3"/>
              </a:rPr>
              <a:t>-in-1 </a:t>
            </a:r>
            <a:r>
              <a:rPr lang="en-GB" u="sng" dirty="0">
                <a:hlinkClick r:id="rId3"/>
              </a:rPr>
              <a:t>(</a:t>
            </a:r>
            <a:r>
              <a:rPr lang="en-GB" u="sng" dirty="0" err="1">
                <a:hlinkClick r:id="rId3"/>
              </a:rPr>
              <a:t>DTaP</a:t>
            </a:r>
            <a:r>
              <a:rPr lang="en-GB" u="sng" dirty="0">
                <a:hlinkClick r:id="rId3"/>
              </a:rPr>
              <a:t>/IPV/Hib) vaccine</a:t>
            </a:r>
            <a:r>
              <a:rPr lang="en-GB" dirty="0"/>
              <a:t>, third dose</a:t>
            </a:r>
          </a:p>
          <a:p>
            <a:r>
              <a:rPr lang="en-GB" u="sng" dirty="0">
                <a:hlinkClick r:id="rId4"/>
              </a:rPr>
              <a:t>Pneumococcal (PCV) vaccine</a:t>
            </a:r>
            <a:r>
              <a:rPr lang="en-GB" dirty="0"/>
              <a:t>, second dose</a:t>
            </a:r>
          </a:p>
          <a:p>
            <a:r>
              <a:rPr lang="en-GB" u="sng" dirty="0">
                <a:hlinkClick r:id="rId5"/>
              </a:rPr>
              <a:t>Men B vaccine</a:t>
            </a:r>
            <a:r>
              <a:rPr lang="en-GB" dirty="0"/>
              <a:t> second dose </a:t>
            </a:r>
          </a:p>
          <a:p>
            <a:endParaRPr lang="en-GB" dirty="0"/>
          </a:p>
        </p:txBody>
      </p:sp>
    </p:spTree>
    <p:extLst>
      <p:ext uri="{BB962C8B-B14F-4D97-AF65-F5344CB8AC3E}">
        <p14:creationId xmlns:p14="http://schemas.microsoft.com/office/powerpoint/2010/main" val="2335939084"/>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Text Placeholder 2"/>
          <p:cNvSpPr>
            <a:spLocks noGrp="1"/>
          </p:cNvSpPr>
          <p:nvPr>
            <p:ph type="body" idx="1"/>
          </p:nvPr>
        </p:nvSpPr>
        <p:spPr/>
        <p:txBody>
          <a:bodyPr>
            <a:normAutofit fontScale="77500" lnSpcReduction="20000"/>
          </a:bodyPr>
          <a:lstStyle/>
          <a:p>
            <a:r>
              <a:rPr lang="en-GB" dirty="0"/>
              <a:t>12-13 months</a:t>
            </a:r>
          </a:p>
          <a:p>
            <a:r>
              <a:rPr lang="en-GB" u="sng" dirty="0">
                <a:hlinkClick r:id="rId2"/>
              </a:rPr>
              <a:t>Hib/Men C booster</a:t>
            </a:r>
            <a:r>
              <a:rPr lang="en-GB" dirty="0"/>
              <a:t>, given as a single jab containing meningitis C (second dose) and Hib (fourth dose) </a:t>
            </a:r>
          </a:p>
          <a:p>
            <a:r>
              <a:rPr lang="en-GB" u="sng" dirty="0">
                <a:hlinkClick r:id="rId3"/>
              </a:rPr>
              <a:t>Measles, mumps and rubella (MMR) vaccine</a:t>
            </a:r>
            <a:r>
              <a:rPr lang="en-GB" dirty="0"/>
              <a:t>, given as a single jab </a:t>
            </a:r>
          </a:p>
          <a:p>
            <a:r>
              <a:rPr lang="en-GB" u="sng" dirty="0">
                <a:hlinkClick r:id="rId4"/>
              </a:rPr>
              <a:t>Pneumococcal (PCV) vaccine</a:t>
            </a:r>
            <a:r>
              <a:rPr lang="en-GB" dirty="0"/>
              <a:t>, third dose</a:t>
            </a:r>
          </a:p>
          <a:p>
            <a:r>
              <a:rPr lang="en-GB" u="sng" dirty="0">
                <a:hlinkClick r:id="rId5"/>
              </a:rPr>
              <a:t>Men B vaccine</a:t>
            </a:r>
            <a:r>
              <a:rPr lang="en-GB" dirty="0"/>
              <a:t> third dose </a:t>
            </a:r>
          </a:p>
          <a:p>
            <a:r>
              <a:rPr lang="en-GB" dirty="0"/>
              <a:t> </a:t>
            </a:r>
          </a:p>
          <a:p>
            <a:r>
              <a:rPr lang="en-GB" dirty="0"/>
              <a:t>2, 3 and 4 years plus school years one and two</a:t>
            </a:r>
          </a:p>
          <a:p>
            <a:r>
              <a:rPr lang="en-GB" u="sng" dirty="0">
                <a:hlinkClick r:id="rId6"/>
              </a:rPr>
              <a:t>Children's flu vaccine</a:t>
            </a:r>
            <a:r>
              <a:rPr lang="en-GB" dirty="0"/>
              <a:t> (annual)</a:t>
            </a:r>
          </a:p>
          <a:p>
            <a:r>
              <a:rPr lang="en-GB" dirty="0"/>
              <a:t>From 3 years and 4 months (up to starting school)</a:t>
            </a:r>
          </a:p>
          <a:p>
            <a:r>
              <a:rPr lang="en-GB" u="sng" dirty="0">
                <a:hlinkClick r:id="rId3"/>
              </a:rPr>
              <a:t>Measles, mumps and rubella (MMR) vaccine</a:t>
            </a:r>
            <a:r>
              <a:rPr lang="en-GB" dirty="0"/>
              <a:t>, second dose</a:t>
            </a:r>
          </a:p>
          <a:p>
            <a:r>
              <a:rPr lang="en-GB" u="sng" dirty="0">
                <a:hlinkClick r:id="rId7"/>
              </a:rPr>
              <a:t>4-in-1 (</a:t>
            </a:r>
            <a:r>
              <a:rPr lang="en-GB" u="sng" dirty="0" err="1">
                <a:hlinkClick r:id="rId7"/>
              </a:rPr>
              <a:t>DTaP</a:t>
            </a:r>
            <a:r>
              <a:rPr lang="en-GB" u="sng" dirty="0">
                <a:hlinkClick r:id="rId7"/>
              </a:rPr>
              <a:t>/IPV) pre-school booster</a:t>
            </a:r>
            <a:r>
              <a:rPr lang="en-GB" dirty="0"/>
              <a:t>, given as a single jab containing vaccines against diphtheria, tetanus, whooping cough (pertussis) and polio </a:t>
            </a:r>
          </a:p>
          <a:p>
            <a:r>
              <a:rPr lang="en-GB" dirty="0"/>
              <a:t>12-13 years (girls only)</a:t>
            </a:r>
          </a:p>
          <a:p>
            <a:endParaRPr lang="en-GB" dirty="0"/>
          </a:p>
        </p:txBody>
      </p:sp>
    </p:spTree>
    <p:extLst>
      <p:ext uri="{BB962C8B-B14F-4D97-AF65-F5344CB8AC3E}">
        <p14:creationId xmlns:p14="http://schemas.microsoft.com/office/powerpoint/2010/main" val="221873450"/>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Text Placeholder 2"/>
          <p:cNvSpPr>
            <a:spLocks noGrp="1"/>
          </p:cNvSpPr>
          <p:nvPr>
            <p:ph type="body" idx="1"/>
          </p:nvPr>
        </p:nvSpPr>
        <p:spPr/>
        <p:txBody>
          <a:bodyPr>
            <a:normAutofit lnSpcReduction="10000"/>
          </a:bodyPr>
          <a:lstStyle/>
          <a:p>
            <a:r>
              <a:rPr lang="en-GB" u="sng" dirty="0">
                <a:hlinkClick r:id="rId2"/>
              </a:rPr>
              <a:t>HPV vaccine</a:t>
            </a:r>
            <a:r>
              <a:rPr lang="en-GB" dirty="0"/>
              <a:t>, which protects against cervical cancer – two injections given between six months and two years apart</a:t>
            </a:r>
          </a:p>
          <a:p>
            <a:endParaRPr lang="en-GB" dirty="0" smtClean="0"/>
          </a:p>
          <a:p>
            <a:r>
              <a:rPr lang="en-GB" dirty="0" smtClean="0"/>
              <a:t>13-18 </a:t>
            </a:r>
            <a:r>
              <a:rPr lang="en-GB" dirty="0"/>
              <a:t>years</a:t>
            </a:r>
          </a:p>
          <a:p>
            <a:r>
              <a:rPr lang="en-GB" u="sng" dirty="0">
                <a:hlinkClick r:id="rId3"/>
              </a:rPr>
              <a:t>3-in-1 (Td/IPV) teenage booster</a:t>
            </a:r>
            <a:r>
              <a:rPr lang="en-GB" dirty="0"/>
              <a:t>, given as a single jab and contains vaccines against diphtheria, tetanus and polio </a:t>
            </a:r>
          </a:p>
          <a:p>
            <a:r>
              <a:rPr lang="en-GB" u="sng" dirty="0">
                <a:hlinkClick r:id="rId4"/>
              </a:rPr>
              <a:t>Men ACWY vaccine</a:t>
            </a:r>
            <a:endParaRPr lang="en-GB" dirty="0"/>
          </a:p>
          <a:p>
            <a:r>
              <a:rPr lang="en-GB" dirty="0"/>
              <a:t>19-25 years (first-time students only)</a:t>
            </a:r>
          </a:p>
          <a:p>
            <a:r>
              <a:rPr lang="en-GB" u="sng" dirty="0">
                <a:hlinkClick r:id="rId4"/>
              </a:rPr>
              <a:t>Men ACWY vaccine</a:t>
            </a:r>
            <a:endParaRPr lang="en-GB" dirty="0"/>
          </a:p>
          <a:p>
            <a:r>
              <a:rPr lang="en-GB" dirty="0"/>
              <a:t> </a:t>
            </a:r>
          </a:p>
        </p:txBody>
      </p:sp>
    </p:spTree>
    <p:extLst>
      <p:ext uri="{BB962C8B-B14F-4D97-AF65-F5344CB8AC3E}">
        <p14:creationId xmlns:p14="http://schemas.microsoft.com/office/powerpoint/2010/main" val="176437397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smtClean="0"/>
              <a:t>Carried out at 4-5 weeks by HV ( AOAE) . Place probe in babies ear, plays a sound and detects an echo from cochlea</a:t>
            </a:r>
          </a:p>
          <a:p>
            <a:r>
              <a:rPr lang="en-GB" dirty="0" smtClean="0"/>
              <a:t>Those with no clear response referred for AABR.</a:t>
            </a:r>
          </a:p>
          <a:p>
            <a:r>
              <a:rPr lang="en-GB" dirty="0" smtClean="0"/>
              <a:t>Babies in </a:t>
            </a:r>
            <a:r>
              <a:rPr lang="en-GB" dirty="0" err="1" smtClean="0"/>
              <a:t>Scbu</a:t>
            </a:r>
            <a:r>
              <a:rPr lang="en-GB" dirty="0" smtClean="0"/>
              <a:t> for &gt; 48 hours get referred for both tests</a:t>
            </a:r>
            <a:endParaRPr lang="en-GB" dirty="0"/>
          </a:p>
        </p:txBody>
      </p:sp>
      <p:sp>
        <p:nvSpPr>
          <p:cNvPr id="3" name="Title 2"/>
          <p:cNvSpPr>
            <a:spLocks noGrp="1"/>
          </p:cNvSpPr>
          <p:nvPr>
            <p:ph type="title"/>
          </p:nvPr>
        </p:nvSpPr>
        <p:spPr/>
        <p:txBody>
          <a:bodyPr/>
          <a:lstStyle/>
          <a:p>
            <a:r>
              <a:rPr lang="en-GB" dirty="0" err="1" smtClean="0"/>
              <a:t>Newborn</a:t>
            </a:r>
            <a:r>
              <a:rPr lang="en-GB" dirty="0" smtClean="0"/>
              <a:t> hearing test</a:t>
            </a:r>
            <a:endParaRPr lang="en-GB" dirty="0"/>
          </a:p>
        </p:txBody>
      </p:sp>
    </p:spTree>
    <p:extLst>
      <p:ext uri="{BB962C8B-B14F-4D97-AF65-F5344CB8AC3E}">
        <p14:creationId xmlns:p14="http://schemas.microsoft.com/office/powerpoint/2010/main" val="3846505603"/>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smtClean="0"/>
              <a:t>Guthrie – day 5 to 8</a:t>
            </a:r>
          </a:p>
          <a:p>
            <a:r>
              <a:rPr lang="en-GB" dirty="0" smtClean="0"/>
              <a:t>Can you name the disorders it tests for ??</a:t>
            </a:r>
            <a:endParaRPr lang="en-GB" dirty="0"/>
          </a:p>
        </p:txBody>
      </p:sp>
      <p:sp>
        <p:nvSpPr>
          <p:cNvPr id="3" name="Title 2"/>
          <p:cNvSpPr>
            <a:spLocks noGrp="1"/>
          </p:cNvSpPr>
          <p:nvPr>
            <p:ph type="title"/>
          </p:nvPr>
        </p:nvSpPr>
        <p:spPr/>
        <p:txBody>
          <a:bodyPr/>
          <a:lstStyle/>
          <a:p>
            <a:r>
              <a:rPr lang="en-GB" dirty="0" err="1" smtClean="0"/>
              <a:t>Newborn</a:t>
            </a:r>
            <a:r>
              <a:rPr lang="en-GB" dirty="0" smtClean="0"/>
              <a:t> blood spot screening</a:t>
            </a:r>
            <a:endParaRPr lang="en-GB" dirty="0"/>
          </a:p>
        </p:txBody>
      </p:sp>
    </p:spTree>
    <p:extLst>
      <p:ext uri="{BB962C8B-B14F-4D97-AF65-F5344CB8AC3E}">
        <p14:creationId xmlns:p14="http://schemas.microsoft.com/office/powerpoint/2010/main" val="9294831"/>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smtClean="0"/>
              <a:t>PKU</a:t>
            </a:r>
          </a:p>
          <a:p>
            <a:r>
              <a:rPr lang="en-GB" dirty="0" smtClean="0"/>
              <a:t>Congenital hypothyroidism</a:t>
            </a:r>
          </a:p>
          <a:p>
            <a:r>
              <a:rPr lang="en-GB" dirty="0" smtClean="0"/>
              <a:t>Sickle cell</a:t>
            </a:r>
          </a:p>
          <a:p>
            <a:r>
              <a:rPr lang="en-GB" dirty="0" smtClean="0"/>
              <a:t>Cystic Fibrosis</a:t>
            </a:r>
          </a:p>
          <a:p>
            <a:r>
              <a:rPr lang="en-GB" dirty="0" smtClean="0"/>
              <a:t>MCAD ( medium chain acyl CoA dehydrogenase </a:t>
            </a:r>
            <a:r>
              <a:rPr lang="en-GB" dirty="0" err="1" smtClean="0"/>
              <a:t>def</a:t>
            </a:r>
            <a:endParaRPr lang="en-GB" dirty="0" smtClean="0"/>
          </a:p>
          <a:p>
            <a:r>
              <a:rPr lang="en-GB" dirty="0" err="1" smtClean="0"/>
              <a:t>Homocystinuria</a:t>
            </a:r>
            <a:endParaRPr lang="en-GB" dirty="0" smtClean="0"/>
          </a:p>
          <a:p>
            <a:r>
              <a:rPr lang="en-GB" dirty="0" smtClean="0"/>
              <a:t>Maple Syrup disease</a:t>
            </a:r>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3037869789"/>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xfrm>
            <a:off x="457200" y="210947"/>
            <a:ext cx="8229600" cy="1270382"/>
          </a:xfrm>
          <a:prstGeom prst="rect">
            <a:avLst/>
          </a:prstGeom>
        </p:spPr>
        <p:txBody>
          <a:bodyPr/>
          <a:lstStyle/>
          <a:p>
            <a:pPr lvl="0">
              <a:defRPr sz="1800" b="0">
                <a:solidFill>
                  <a:srgbClr val="000000"/>
                </a:solidFill>
                <a:effectLst/>
              </a:defRPr>
            </a:pPr>
            <a:r>
              <a:rPr sz="3200" b="1" dirty="0">
                <a:solidFill>
                  <a:srgbClr val="464646"/>
                </a:solidFill>
                <a:effectLst>
                  <a:outerShdw blurRad="38100" dist="25400" dir="5400000" rotWithShape="0">
                    <a:srgbClr val="000000">
                      <a:alpha val="25000"/>
                    </a:srgbClr>
                  </a:outerShdw>
                </a:effectLst>
              </a:rPr>
              <a:t>Contraception in postnatal period</a:t>
            </a:r>
          </a:p>
        </p:txBody>
      </p:sp>
      <p:sp>
        <p:nvSpPr>
          <p:cNvPr id="143" name="Shape 143"/>
          <p:cNvSpPr>
            <a:spLocks noGrp="1"/>
          </p:cNvSpPr>
          <p:nvPr>
            <p:ph type="body" idx="1"/>
          </p:nvPr>
        </p:nvSpPr>
        <p:spPr>
          <a:xfrm>
            <a:off x="417672" y="2022242"/>
            <a:ext cx="8229600" cy="3953556"/>
          </a:xfrm>
          <a:prstGeom prst="rect">
            <a:avLst/>
          </a:prstGeom>
        </p:spPr>
        <p:txBody>
          <a:bodyPr>
            <a:normAutofit/>
          </a:bodyPr>
          <a:lstStyle/>
          <a:p>
            <a:pPr marL="380116" lvl="0" indent="-285750" defTabSz="786383">
              <a:spcBef>
                <a:spcPts val="300"/>
              </a:spcBef>
              <a:buClrTx/>
              <a:buFont typeface="Arial" panose="020B0604020202020204" pitchFamily="34" charset="0"/>
              <a:buChar char="•"/>
              <a:defRPr sz="1800"/>
            </a:pPr>
            <a:r>
              <a:rPr sz="1400" dirty="0" smtClean="0"/>
              <a:t>How </a:t>
            </a:r>
            <a:r>
              <a:rPr sz="1400" dirty="0"/>
              <a:t>to Advise Women on Starting Specific Methods Postpartum (continued)</a:t>
            </a:r>
          </a:p>
          <a:p>
            <a:pPr marL="380116" lvl="0" indent="-285750" defTabSz="786383">
              <a:spcBef>
                <a:spcPts val="300"/>
              </a:spcBef>
              <a:buClrTx/>
              <a:buFont typeface="Arial" panose="020B0604020202020204" pitchFamily="34" charset="0"/>
              <a:buChar char="•"/>
              <a:defRPr sz="1800"/>
            </a:pPr>
            <a:r>
              <a:rPr sz="1400" dirty="0"/>
              <a:t>Postpartum women (breastfeeding and non-breastfeeding) can start the POP at any time postpartum.</a:t>
            </a:r>
          </a:p>
          <a:p>
            <a:pPr marL="380116" lvl="0" indent="-285750" defTabSz="786383">
              <a:spcBef>
                <a:spcPts val="300"/>
              </a:spcBef>
              <a:buClrTx/>
              <a:buFont typeface="Arial" panose="020B0604020202020204" pitchFamily="34" charset="0"/>
              <a:buChar char="•"/>
              <a:defRPr sz="1800"/>
            </a:pPr>
            <a:r>
              <a:rPr sz="1400" dirty="0"/>
              <a:t>Non-breastfeeding women can start a progestogen-only injectable method at any time postpartum.</a:t>
            </a:r>
          </a:p>
          <a:p>
            <a:pPr marL="380116" lvl="0" indent="-285750" defTabSz="786383">
              <a:spcBef>
                <a:spcPts val="300"/>
              </a:spcBef>
              <a:buClrTx/>
              <a:buFont typeface="Arial" panose="020B0604020202020204" pitchFamily="34" charset="0"/>
              <a:buChar char="•"/>
              <a:defRPr sz="1800"/>
            </a:pPr>
            <a:r>
              <a:rPr sz="1400" dirty="0"/>
              <a:t>Breastfeeding women should not start a progestogen-only injectable method before Day 21 unless the risk of subsequent pregnancy is high.</a:t>
            </a:r>
          </a:p>
          <a:p>
            <a:pPr marL="380116" lvl="0" indent="-285750" defTabSz="786383">
              <a:spcBef>
                <a:spcPts val="300"/>
              </a:spcBef>
              <a:buClrTx/>
              <a:buFont typeface="Arial" panose="020B0604020202020204" pitchFamily="34" charset="0"/>
              <a:buChar char="•"/>
              <a:defRPr sz="1800"/>
            </a:pPr>
            <a:r>
              <a:rPr sz="1400" dirty="0"/>
              <a:t>Women should be advised that troublesome bleeding can occur with use of depot </a:t>
            </a:r>
            <a:r>
              <a:rPr sz="1400" dirty="0" err="1"/>
              <a:t>medroxyprogesterone</a:t>
            </a:r>
            <a:r>
              <a:rPr sz="1400" dirty="0"/>
              <a:t> acetate (DMPA) in the early </a:t>
            </a:r>
            <a:r>
              <a:rPr sz="1400" dirty="0" err="1"/>
              <a:t>puerperium</a:t>
            </a:r>
            <a:r>
              <a:rPr sz="1400" dirty="0"/>
              <a:t>.</a:t>
            </a:r>
          </a:p>
          <a:p>
            <a:pPr marL="380116" lvl="0" indent="-285750" defTabSz="786383">
              <a:spcBef>
                <a:spcPts val="300"/>
              </a:spcBef>
              <a:buClrTx/>
              <a:buFont typeface="Arial" panose="020B0604020202020204" pitchFamily="34" charset="0"/>
              <a:buChar char="•"/>
              <a:defRPr sz="1800"/>
            </a:pPr>
            <a:r>
              <a:rPr sz="1400" dirty="0"/>
              <a:t>If more convenient, breastfeeding and non-breastfeeding women can choose to have a progestogen-only implant inserted before Day 21, although this is outside the product </a:t>
            </a:r>
            <a:r>
              <a:rPr sz="1400" dirty="0" err="1"/>
              <a:t>licence</a:t>
            </a:r>
            <a:r>
              <a:rPr sz="1400" dirty="0"/>
              <a:t> for </a:t>
            </a:r>
            <a:r>
              <a:rPr sz="1400" dirty="0" err="1"/>
              <a:t>Implanon</a:t>
            </a:r>
            <a:r>
              <a:rPr sz="1400" dirty="0"/>
              <a:t>®.</a:t>
            </a:r>
          </a:p>
          <a:p>
            <a:pPr marL="380116" lvl="0" indent="-285750" defTabSz="786383">
              <a:spcBef>
                <a:spcPts val="300"/>
              </a:spcBef>
              <a:buClrTx/>
              <a:buFont typeface="Arial" panose="020B0604020202020204" pitchFamily="34" charset="0"/>
              <a:buChar char="•"/>
              <a:defRPr sz="1800"/>
            </a:pPr>
            <a:r>
              <a:rPr sz="1400" dirty="0"/>
              <a:t>Unless a copper-bearing intrauterine device (Cu-IUD)can be inserted within the first 48 hours postpartum (breastfeeding and non-breastfeeding women), insertion should be delayed until Day 28 onwards. No additional contraception is required.</a:t>
            </a:r>
          </a:p>
        </p:txBody>
      </p:sp>
      <p:sp>
        <p:nvSpPr>
          <p:cNvPr id="144" name="Shape 144"/>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29</a:t>
            </a:fld>
            <a:endParaRPr sz="1000"/>
          </a:p>
        </p:txBody>
      </p:sp>
      <p:sp>
        <p:nvSpPr>
          <p:cNvPr id="5" name="Shape 102"/>
          <p:cNvSpPr txBox="1">
            <a:spLocks/>
          </p:cNvSpPr>
          <p:nvPr/>
        </p:nvSpPr>
        <p:spPr>
          <a:xfrm>
            <a:off x="457200" y="1481326"/>
            <a:ext cx="7064062" cy="54091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lvl1pPr marL="365758" indent="-256031">
              <a:spcBef>
                <a:spcPts val="400"/>
              </a:spcBef>
              <a:buClr>
                <a:srgbClr val="2DA2BF"/>
              </a:buClr>
              <a:buSzPct val="68000"/>
              <a:buFont typeface="Wingdings 3"/>
              <a:buChar char=""/>
              <a:defRPr sz="2700">
                <a:latin typeface="Lucida Sans Unicode"/>
                <a:ea typeface="Lucida Sans Unicode"/>
                <a:cs typeface="Lucida Sans Unicode"/>
                <a:sym typeface="Lucida Sans Unicode"/>
              </a:defRPr>
            </a:lvl1pPr>
            <a:lvl2pPr marL="661547" indent="-268356">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2pPr>
            <a:lvl3pPr marL="924850" indent="-293913">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3pPr>
            <a:lvl4pPr marL="1239251" indent="-324851">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4pPr>
            <a:lvl5pPr marL="1485900" indent="-342900">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5pPr>
            <a:lvl6pPr marL="1714500" indent="-342900">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6pPr>
            <a:lvl7pPr marL="1985961" indent="-385762">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7pPr>
            <a:lvl8pPr marL="2214561" indent="-385761">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8pPr>
            <a:lvl9pPr marL="2443161" indent="-385761">
              <a:spcBef>
                <a:spcPts val="400"/>
              </a:spcBef>
              <a:buClr>
                <a:srgbClr val="2DA2BF"/>
              </a:buClr>
              <a:buSzPct val="100000"/>
              <a:buFont typeface="Wingdings 3"/>
              <a:buChar char="◾"/>
              <a:defRPr sz="2700">
                <a:latin typeface="Lucida Sans Unicode"/>
                <a:ea typeface="Lucida Sans Unicode"/>
                <a:cs typeface="Lucida Sans Unicode"/>
                <a:sym typeface="Lucida Sans Unicode"/>
              </a:defRPr>
            </a:lvl9pPr>
          </a:lstStyle>
          <a:p>
            <a:pPr marL="94366" lvl="0" indent="0" defTabSz="786383">
              <a:spcBef>
                <a:spcPts val="300"/>
              </a:spcBef>
              <a:buNone/>
              <a:defRPr sz="1800"/>
            </a:pPr>
            <a:r>
              <a:rPr lang="en-GB" sz="2000" dirty="0"/>
              <a:t>SUMMARY OF KEY RECOMMENDATIONS</a:t>
            </a:r>
          </a:p>
          <a:p>
            <a:pPr marL="109727" indent="0">
              <a:buNone/>
            </a:pPr>
            <a:endParaRPr lang="en-GB" sz="2000" dirty="0"/>
          </a:p>
        </p:txBody>
      </p:sp>
    </p:spTree>
    <p:extLst>
      <p:ext uri="{BB962C8B-B14F-4D97-AF65-F5344CB8AC3E}">
        <p14:creationId xmlns:p14="http://schemas.microsoft.com/office/powerpoint/2010/main" val="4213559310"/>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3</a:t>
            </a:fld>
            <a:endParaRPr sz="1000"/>
          </a:p>
        </p:txBody>
      </p:sp>
      <p:sp>
        <p:nvSpPr>
          <p:cNvPr id="70" name="Shape 70"/>
          <p:cNvSpPr/>
          <p:nvPr/>
        </p:nvSpPr>
        <p:spPr>
          <a:xfrm>
            <a:off x="635000" y="1753207"/>
            <a:ext cx="7878722" cy="381642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marL="457200" lvl="0" indent="-457200" defTabSz="457200">
              <a:tabLst>
                <a:tab pos="139700" algn="l"/>
                <a:tab pos="457200" algn="l"/>
              </a:tabLst>
            </a:pPr>
            <a:endParaRPr sz="1600" b="1"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0" indent="-457200" defTabSz="457200">
              <a:tabLst>
                <a:tab pos="139700" algn="l"/>
                <a:tab pos="457200" algn="l"/>
              </a:tabLst>
            </a:pPr>
            <a:r>
              <a:rPr sz="1600" b="1" dirty="0">
                <a:solidFill>
                  <a:srgbClr val="3A2D28"/>
                </a:solidFill>
                <a:latin typeface="Lucida Sans Unicode" panose="020B0602030504020204" pitchFamily="34" charset="0"/>
                <a:ea typeface="Arial"/>
                <a:cs typeface="Lucida Sans Unicode" panose="020B0602030504020204" pitchFamily="34" charset="0"/>
                <a:sym typeface="Arial"/>
              </a:rPr>
              <a:t>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	Note how the baby was delivered.</a:t>
            </a:r>
          </a:p>
          <a:p>
            <a:pPr marL="457200" lvl="0" indent="-457200" defTabSz="457200">
              <a:tabLst>
                <a:tab pos="139700" algn="l"/>
                <a:tab pos="457200" algn="l"/>
              </a:tabLst>
            </a:pPr>
            <a:endParaRPr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0" indent="-457200" defTabSz="457200">
              <a:tabLst>
                <a:tab pos="139700" algn="l"/>
                <a:tab pos="457200" algn="l"/>
              </a:tabLst>
            </a:pPr>
            <a:r>
              <a:rPr sz="1400" dirty="0">
                <a:solidFill>
                  <a:srgbClr val="3A2D28"/>
                </a:solidFill>
                <a:latin typeface="Lucida Sans Unicode" panose="020B0602030504020204" pitchFamily="34" charset="0"/>
                <a:ea typeface="Arial"/>
                <a:cs typeface="Lucida Sans Unicode" panose="020B0602030504020204" pitchFamily="34" charset="0"/>
                <a:sym typeface="Arial"/>
              </a:rPr>
              <a:t>	•	Ask whether there are any particular worries about her own health.</a:t>
            </a:r>
          </a:p>
          <a:p>
            <a:pPr marL="457200" lvl="0" indent="-457200" defTabSz="457200">
              <a:tabLst>
                <a:tab pos="139700" algn="l"/>
                <a:tab pos="457200" algn="l"/>
              </a:tabLst>
            </a:pPr>
            <a:endParaRPr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0" indent="-457200" defTabSz="457200">
              <a:tabLst>
                <a:tab pos="139700" algn="l"/>
                <a:tab pos="457200" algn="l"/>
              </a:tabLst>
            </a:pPr>
            <a:r>
              <a:rPr sz="1400" dirty="0">
                <a:solidFill>
                  <a:srgbClr val="3A2D28"/>
                </a:solidFill>
                <a:latin typeface="Lucida Sans Unicode" panose="020B0602030504020204" pitchFamily="34" charset="0"/>
                <a:ea typeface="Arial"/>
                <a:cs typeface="Lucida Sans Unicode" panose="020B0602030504020204" pitchFamily="34" charset="0"/>
                <a:sym typeface="Arial"/>
              </a:rPr>
              <a:t>	•	Ask whether her perineum/caesarean section scar is healing well. Note whether there is any pain.</a:t>
            </a:r>
          </a:p>
          <a:p>
            <a:pPr marL="457200" lvl="0" indent="-457200" defTabSz="457200">
              <a:tabLst>
                <a:tab pos="139700" algn="l"/>
                <a:tab pos="457200" algn="l"/>
              </a:tabLst>
            </a:pPr>
            <a:endParaRPr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0" indent="-457200" defTabSz="457200">
              <a:tabLst>
                <a:tab pos="139700" algn="l"/>
                <a:tab pos="457200" algn="l"/>
              </a:tabLst>
            </a:pPr>
            <a:r>
              <a:rPr sz="1400" dirty="0">
                <a:solidFill>
                  <a:srgbClr val="3A2D28"/>
                </a:solidFill>
                <a:latin typeface="Lucida Sans Unicode" panose="020B0602030504020204" pitchFamily="34" charset="0"/>
                <a:ea typeface="Arial"/>
                <a:cs typeface="Lucida Sans Unicode" panose="020B0602030504020204" pitchFamily="34" charset="0"/>
                <a:sym typeface="Arial"/>
              </a:rPr>
              <a:t>	•	Ask whether lochia is normal and/or whether periods have resumed. Lochia has usually ceased by six weeks </a:t>
            </a:r>
            <a:r>
              <a:rPr sz="1400" dirty="0" err="1">
                <a:solidFill>
                  <a:srgbClr val="3A2D28"/>
                </a:solidFill>
                <a:latin typeface="Lucida Sans Unicode" panose="020B0602030504020204" pitchFamily="34" charset="0"/>
                <a:ea typeface="Arial"/>
                <a:cs typeface="Lucida Sans Unicode" panose="020B0602030504020204" pitchFamily="34" charset="0"/>
                <a:sym typeface="Arial"/>
              </a:rPr>
              <a:t>postnatally</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 Periods do not resume until breast-feeding ceases in the majority.</a:t>
            </a:r>
          </a:p>
          <a:p>
            <a:pPr marL="457200" lvl="0" indent="-457200" defTabSz="457200">
              <a:tabLst>
                <a:tab pos="139700" algn="l"/>
                <a:tab pos="457200" algn="l"/>
              </a:tabLst>
            </a:pPr>
            <a:endParaRPr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0" indent="-457200" defTabSz="457200">
              <a:tabLst>
                <a:tab pos="139700" algn="l"/>
                <a:tab pos="457200" algn="l"/>
              </a:tabLst>
            </a:pPr>
            <a:r>
              <a:rPr sz="1400" dirty="0">
                <a:solidFill>
                  <a:srgbClr val="3A2D28"/>
                </a:solidFill>
                <a:latin typeface="Lucida Sans Unicode" panose="020B0602030504020204" pitchFamily="34" charset="0"/>
                <a:ea typeface="Arial"/>
                <a:cs typeface="Lucida Sans Unicode" panose="020B0602030504020204" pitchFamily="34" charset="0"/>
                <a:sym typeface="Arial"/>
              </a:rPr>
              <a:t>	•	Discuss whether bowel and bladder are functioning normally. Ask whether there is any incontinence.</a:t>
            </a:r>
          </a:p>
          <a:p>
            <a:pPr marL="457200" lvl="0" indent="-457200" defTabSz="457200">
              <a:tabLst>
                <a:tab pos="139700" algn="l"/>
                <a:tab pos="457200" algn="l"/>
              </a:tabLst>
            </a:pPr>
            <a:endParaRPr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0" indent="-457200" defTabSz="457200">
              <a:tabLst>
                <a:tab pos="139700" algn="l"/>
                <a:tab pos="457200" algn="l"/>
              </a:tabLst>
            </a:pPr>
            <a:r>
              <a:rPr sz="1400" dirty="0">
                <a:solidFill>
                  <a:srgbClr val="3A2D28"/>
                </a:solidFill>
                <a:latin typeface="Lucida Sans Unicode" panose="020B0602030504020204" pitchFamily="34" charset="0"/>
                <a:ea typeface="Arial"/>
                <a:cs typeface="Lucida Sans Unicode" panose="020B0602030504020204" pitchFamily="34" charset="0"/>
                <a:sym typeface="Arial"/>
              </a:rPr>
              <a:t>	•	Ask whether she is breast-feeding. If so, encourage her to continue, if appropriate</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 Ask about any problems such as soreness or engorgement.</a:t>
            </a:r>
          </a:p>
        </p:txBody>
      </p:sp>
      <p:sp>
        <p:nvSpPr>
          <p:cNvPr id="71" name="Shape 71"/>
          <p:cNvSpPr>
            <a:spLocks noGrp="1"/>
          </p:cNvSpPr>
          <p:nvPr>
            <p:ph type="title" idx="4294967295"/>
          </p:nvPr>
        </p:nvSpPr>
        <p:spPr>
          <a:xfrm>
            <a:off x="635000" y="381000"/>
            <a:ext cx="2258170" cy="756295"/>
          </a:xfrm>
          <a:prstGeom prst="rect">
            <a:avLst/>
          </a:prstGeom>
        </p:spPr>
        <p:txBody>
          <a:bodyPr/>
          <a:lstStyle/>
          <a:p>
            <a:pPr lvl="0">
              <a:defRPr sz="1800" b="0">
                <a:solidFill>
                  <a:srgbClr val="000000"/>
                </a:solidFill>
                <a:effectLst/>
              </a:defRPr>
            </a:pPr>
            <a:r>
              <a:rPr sz="3200" b="1" dirty="0">
                <a:solidFill>
                  <a:srgbClr val="464646"/>
                </a:solidFill>
                <a:effectLst>
                  <a:outerShdw blurRad="38100" dist="25400" dir="5400000" rotWithShape="0">
                    <a:srgbClr val="000000">
                      <a:alpha val="25000"/>
                    </a:srgbClr>
                  </a:outerShdw>
                </a:effectLst>
              </a:rPr>
              <a:t>History</a:t>
            </a:r>
          </a:p>
        </p:txBody>
      </p:sp>
      <p:sp>
        <p:nvSpPr>
          <p:cNvPr id="5" name="Shape 82"/>
          <p:cNvSpPr/>
          <p:nvPr/>
        </p:nvSpPr>
        <p:spPr>
          <a:xfrm>
            <a:off x="635001" y="1282433"/>
            <a:ext cx="4258972" cy="57380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p>
            <a:pPr lvl="0" defTabSz="457200"/>
            <a:r>
              <a:rPr lang="en-GB" sz="2000" b="1" dirty="0">
                <a:solidFill>
                  <a:srgbClr val="3A2D28"/>
                </a:solidFill>
                <a:latin typeface="Lucida Sans Unicode" panose="020B0602030504020204" pitchFamily="34" charset="0"/>
                <a:ea typeface="Arial"/>
                <a:cs typeface="Lucida Sans Unicode" panose="020B0602030504020204" pitchFamily="34" charset="0"/>
                <a:sym typeface="Arial"/>
              </a:rPr>
              <a:t>Physical symptoms</a:t>
            </a: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a:normAutofit/>
          </a:bodyPr>
          <a:lstStyle/>
          <a:p>
            <a:pPr lvl="0">
              <a:defRPr sz="1800"/>
            </a:pPr>
            <a:fld id="{86CB4B4D-7CA3-9044-876B-883B54F8677D}" type="slidenum">
              <a:rPr sz="1000"/>
              <a:t>30</a:t>
            </a:fld>
            <a:endParaRPr sz="1000"/>
          </a:p>
        </p:txBody>
      </p:sp>
      <p:sp>
        <p:nvSpPr>
          <p:cNvPr id="147" name="Shape 147"/>
          <p:cNvSpPr>
            <a:spLocks noGrp="1"/>
          </p:cNvSpPr>
          <p:nvPr>
            <p:ph type="body" idx="1"/>
          </p:nvPr>
        </p:nvSpPr>
        <p:spPr>
          <a:xfrm>
            <a:off x="600553" y="1659830"/>
            <a:ext cx="8229600" cy="4161421"/>
          </a:xfrm>
          <a:prstGeom prst="rect">
            <a:avLst/>
          </a:prstGeom>
        </p:spPr>
        <p:txBody>
          <a:bodyPr>
            <a:normAutofit/>
          </a:bodyPr>
          <a:lstStyle/>
          <a:p>
            <a:pPr marL="388894" lvl="0" indent="-285750" defTabSz="859536">
              <a:spcBef>
                <a:spcPts val="300"/>
              </a:spcBef>
              <a:buClrTx/>
              <a:buFont typeface="Arial" panose="020B0604020202020204" pitchFamily="34" charset="0"/>
              <a:buChar char="•"/>
              <a:defRPr sz="1800"/>
            </a:pPr>
            <a:r>
              <a:rPr sz="1400" dirty="0"/>
              <a:t>A </a:t>
            </a:r>
            <a:r>
              <a:rPr sz="1400" dirty="0" err="1"/>
              <a:t>levonorgestrel</a:t>
            </a:r>
            <a:r>
              <a:rPr sz="1400" dirty="0"/>
              <a:t>-releasing intrauterine system (LNG-IUS) can be inserted from Day 28 postpartum (breastfeeding and non-breastfeeding women). Women should avoid sex or use additional contraception for 7 days after insertion unless fully meeting LAM criteria.</a:t>
            </a:r>
          </a:p>
          <a:p>
            <a:pPr marL="388894" lvl="0" indent="-285750" defTabSz="859536">
              <a:spcBef>
                <a:spcPts val="300"/>
              </a:spcBef>
              <a:buClrTx/>
              <a:buFont typeface="Arial" panose="020B0604020202020204" pitchFamily="34" charset="0"/>
              <a:buChar char="•"/>
              <a:defRPr sz="1800"/>
            </a:pPr>
            <a:endParaRPr lang="en-GB" sz="1400" dirty="0" smtClean="0"/>
          </a:p>
          <a:p>
            <a:pPr marL="388894" lvl="0" indent="-285750" defTabSz="859536">
              <a:spcBef>
                <a:spcPts val="300"/>
              </a:spcBef>
              <a:buClrTx/>
              <a:buFont typeface="Arial" panose="020B0604020202020204" pitchFamily="34" charset="0"/>
              <a:buChar char="•"/>
              <a:defRPr sz="1800"/>
            </a:pPr>
            <a:r>
              <a:rPr sz="1400" dirty="0" smtClean="0"/>
              <a:t>Women </a:t>
            </a:r>
            <a:r>
              <a:rPr sz="1400" dirty="0"/>
              <a:t>who choose a diaphragm or cervical cap should be advised to wait at least 6 weeks postpartum before attending for assessment of size requirement.</a:t>
            </a:r>
          </a:p>
          <a:p>
            <a:pPr marL="388894" lvl="0" indent="-285750" defTabSz="859536">
              <a:spcBef>
                <a:spcPts val="300"/>
              </a:spcBef>
              <a:buClrTx/>
              <a:buFont typeface="Arial" panose="020B0604020202020204" pitchFamily="34" charset="0"/>
              <a:buChar char="•"/>
              <a:defRPr sz="1800"/>
            </a:pPr>
            <a:endParaRPr lang="en-GB" sz="1400" dirty="0" smtClean="0"/>
          </a:p>
          <a:p>
            <a:pPr marL="388894" lvl="0" indent="-285750" defTabSz="859536">
              <a:spcBef>
                <a:spcPts val="300"/>
              </a:spcBef>
              <a:buClrTx/>
              <a:buFont typeface="Arial" panose="020B0604020202020204" pitchFamily="34" charset="0"/>
              <a:buChar char="•"/>
              <a:defRPr sz="1800"/>
            </a:pPr>
            <a:r>
              <a:rPr sz="1400" dirty="0" smtClean="0"/>
              <a:t>Women </a:t>
            </a:r>
            <a:r>
              <a:rPr sz="1400" dirty="0"/>
              <a:t>and men considering </a:t>
            </a:r>
            <a:r>
              <a:rPr sz="1400" dirty="0" smtClean="0"/>
              <a:t>sterilization </a:t>
            </a:r>
            <a:r>
              <a:rPr sz="1400" dirty="0"/>
              <a:t>should be informed of the permanence of the procedure; about the risks, benefits and failure rates associated with </a:t>
            </a:r>
            <a:r>
              <a:rPr sz="1400" dirty="0" smtClean="0"/>
              <a:t>sterilization; </a:t>
            </a:r>
            <a:r>
              <a:rPr sz="1400" dirty="0"/>
              <a:t>and about other methods of contraception including LARC.</a:t>
            </a:r>
          </a:p>
          <a:p>
            <a:pPr marL="388894" lvl="0" indent="-285750" defTabSz="859536">
              <a:spcBef>
                <a:spcPts val="300"/>
              </a:spcBef>
              <a:buClrTx/>
              <a:buFont typeface="Arial" panose="020B0604020202020204" pitchFamily="34" charset="0"/>
              <a:buChar char="•"/>
              <a:defRPr sz="1800"/>
            </a:pPr>
            <a:endParaRPr lang="en-GB" sz="1400" dirty="0" smtClean="0"/>
          </a:p>
          <a:p>
            <a:pPr marL="388894" lvl="0" indent="-285750" defTabSz="859536">
              <a:spcBef>
                <a:spcPts val="300"/>
              </a:spcBef>
              <a:buClrTx/>
              <a:buFont typeface="Arial" panose="020B0604020202020204" pitchFamily="34" charset="0"/>
              <a:buChar char="•"/>
              <a:defRPr sz="1800"/>
            </a:pPr>
            <a:r>
              <a:rPr sz="1400" dirty="0" smtClean="0"/>
              <a:t>Women </a:t>
            </a:r>
            <a:r>
              <a:rPr sz="1400" dirty="0"/>
              <a:t>can be advised that unprotected sexual intercourse or contraceptive failure before Day 21 postpartum is not an indication for emergency contraception.</a:t>
            </a:r>
          </a:p>
          <a:p>
            <a:pPr marL="388894" lvl="0" indent="-285750" defTabSz="859536">
              <a:spcBef>
                <a:spcPts val="300"/>
              </a:spcBef>
              <a:buClrTx/>
              <a:buFont typeface="Arial" panose="020B0604020202020204" pitchFamily="34" charset="0"/>
              <a:buChar char="•"/>
              <a:defRPr sz="1800"/>
            </a:pPr>
            <a:endParaRPr lang="en-GB" sz="1400" dirty="0" smtClean="0"/>
          </a:p>
          <a:p>
            <a:pPr marL="388894" lvl="0" indent="-285750" defTabSz="859536">
              <a:spcBef>
                <a:spcPts val="300"/>
              </a:spcBef>
              <a:buClrTx/>
              <a:buFont typeface="Arial" panose="020B0604020202020204" pitchFamily="34" charset="0"/>
              <a:buChar char="•"/>
              <a:defRPr sz="1800"/>
            </a:pPr>
            <a:r>
              <a:rPr sz="1400" dirty="0" smtClean="0"/>
              <a:t>Women </a:t>
            </a:r>
            <a:r>
              <a:rPr sz="1400" dirty="0"/>
              <a:t>can be advised that progestogen-only emergency contraception can be used from Day 21 onwards and the emergency Cu-IUD from Day 28 onwards.</a:t>
            </a:r>
          </a:p>
        </p:txBody>
      </p:sp>
      <p:sp>
        <p:nvSpPr>
          <p:cNvPr id="4" name="Shape 142"/>
          <p:cNvSpPr txBox="1">
            <a:spLocks/>
          </p:cNvSpPr>
          <p:nvPr/>
        </p:nvSpPr>
        <p:spPr>
          <a:xfrm>
            <a:off x="600553" y="465951"/>
            <a:ext cx="3831465" cy="986788"/>
          </a:xfrm>
          <a:prstGeom prst="rect">
            <a:avLst/>
          </a:prstGeom>
          <a:ln w="12700">
            <a:miter lim="400000"/>
          </a:ln>
        </p:spPr>
        <p:txBody>
          <a:bodyPr lIns="45718" tIns="45718" rIns="45718" bIns="45718" anchor="ctr">
            <a:normAutofit/>
          </a:bodyPr>
          <a:lstStyle>
            <a:lvl1pPr lvl="0">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1pPr>
            <a:lvl2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2pPr>
            <a:lvl3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3pPr>
            <a:lvl4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4pPr>
            <a:lvl5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5pPr>
            <a:lvl6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6pPr>
            <a:lvl7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7pPr>
            <a:lvl8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8pPr>
            <a:lvl9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9pPr>
          </a:lstStyle>
          <a:p>
            <a:r>
              <a:rPr lang="en-GB" dirty="0" smtClean="0"/>
              <a:t>Contraception</a:t>
            </a:r>
            <a:endParaRPr lang="en-GB" dirty="0"/>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a:normAutofit/>
          </a:bodyPr>
          <a:lstStyle/>
          <a:p>
            <a:pPr lvl="0">
              <a:defRPr sz="1800"/>
            </a:pPr>
            <a:fld id="{86CB4B4D-7CA3-9044-876B-883B54F8677D}" type="slidenum">
              <a:rPr sz="1000"/>
              <a:t>31</a:t>
            </a:fld>
            <a:endParaRPr sz="1000"/>
          </a:p>
        </p:txBody>
      </p:sp>
      <p:sp>
        <p:nvSpPr>
          <p:cNvPr id="154" name="Shape 154"/>
          <p:cNvSpPr>
            <a:spLocks noGrp="1"/>
          </p:cNvSpPr>
          <p:nvPr>
            <p:ph type="body" idx="1"/>
          </p:nvPr>
        </p:nvSpPr>
        <p:spPr>
          <a:xfrm>
            <a:off x="560231" y="1659831"/>
            <a:ext cx="7798158" cy="1997770"/>
          </a:xfrm>
          <a:prstGeom prst="rect">
            <a:avLst/>
          </a:prstGeom>
          <a:ln w="12700">
            <a:miter lim="400000"/>
          </a:ln>
        </p:spPr>
        <p:txBody>
          <a:bodyPr lIns="45718" tIns="45718" rIns="45718" bIns="45718">
            <a:normAutofit/>
          </a:bodyPr>
          <a:lstStyle/>
          <a:p>
            <a:pPr marL="493774" indent="-384046">
              <a:buClrTx/>
              <a:buFont typeface="Arial" panose="020B0604020202020204" pitchFamily="34" charset="0"/>
              <a:buChar char="•"/>
            </a:pPr>
            <a:r>
              <a:rPr sz="2400"/>
              <a:t>LAM - 98% effective if fully breast feeding, ammenorhea and baby &lt; 6 months</a:t>
            </a:r>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32</a:t>
            </a:fld>
            <a:endParaRPr sz="1000"/>
          </a:p>
        </p:txBody>
      </p:sp>
      <p:sp>
        <p:nvSpPr>
          <p:cNvPr id="163" name="Shape 163"/>
          <p:cNvSpPr>
            <a:spLocks noGrp="1"/>
          </p:cNvSpPr>
          <p:nvPr>
            <p:ph type="title"/>
          </p:nvPr>
        </p:nvSpPr>
        <p:spPr>
          <a:xfrm>
            <a:off x="627954" y="171954"/>
            <a:ext cx="5248141" cy="1270381"/>
          </a:xfrm>
          <a:prstGeom prst="rect">
            <a:avLst/>
          </a:prstGeom>
          <a:ln w="12700">
            <a:miter lim="400000"/>
          </a:ln>
        </p:spPr>
        <p:txBody>
          <a:bodyPr lIns="45718" tIns="45718" rIns="45718" bIns="45718" anchor="ctr">
            <a:normAutofit/>
          </a:bodyPr>
          <a:lstStyle/>
          <a:p>
            <a:r>
              <a:rPr dirty="0">
                <a:sym typeface="Helvetica Neue"/>
              </a:rPr>
              <a:t>Postnatal Mental Health</a:t>
            </a:r>
          </a:p>
        </p:txBody>
      </p:sp>
      <p:sp>
        <p:nvSpPr>
          <p:cNvPr id="164" name="Shape 164"/>
          <p:cNvSpPr/>
          <p:nvPr/>
        </p:nvSpPr>
        <p:spPr>
          <a:xfrm>
            <a:off x="627954" y="1468094"/>
            <a:ext cx="8019317" cy="4185757"/>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lvl="0" defTabSz="457200"/>
            <a:r>
              <a:rPr sz="1400" b="1" dirty="0">
                <a:solidFill>
                  <a:srgbClr val="3A2D28"/>
                </a:solidFill>
                <a:latin typeface="Lucida Sans Unicode" panose="020B0602030504020204" pitchFamily="34" charset="0"/>
                <a:ea typeface="Arial"/>
                <a:cs typeface="Lucida Sans Unicode" panose="020B0602030504020204" pitchFamily="34" charset="0"/>
                <a:sym typeface="Arial"/>
              </a:rPr>
              <a:t>What is meant by postnatal depression (PND)?</a:t>
            </a:r>
            <a:endParaRPr sz="1400" b="1" dirty="0">
              <a:solidFill>
                <a:srgbClr val="3A2D28"/>
              </a:solidFill>
              <a:latin typeface="Lucida Sans Unicode" panose="020B0602030504020204" pitchFamily="34" charset="0"/>
              <a:ea typeface="Lucida Sans Unicode"/>
              <a:cs typeface="Lucida Sans Unicode" panose="020B0602030504020204" pitchFamily="34" charset="0"/>
              <a:sym typeface="Lucida Sans Unicode"/>
            </a:endParaRPr>
          </a:p>
          <a:p>
            <a:pPr lvl="0" defTabSz="457200"/>
            <a:r>
              <a:rPr sz="1400" b="1" dirty="0">
                <a:solidFill>
                  <a:srgbClr val="3A2D28"/>
                </a:solidFill>
                <a:latin typeface="Lucida Sans Unicode" panose="020B0602030504020204" pitchFamily="34" charset="0"/>
                <a:ea typeface="Arial"/>
                <a:cs typeface="Lucida Sans Unicode" panose="020B0602030504020204" pitchFamily="34" charset="0"/>
                <a:sym typeface="Arial"/>
              </a:rPr>
              <a:t>Having a baby is a very emotional experience. You may feel tearful and your mood may feel low. There are three causes of low mood after childbirth:</a:t>
            </a:r>
            <a:endParaRPr sz="1400" b="1" dirty="0">
              <a:solidFill>
                <a:srgbClr val="3A2D28"/>
              </a:solidFill>
              <a:latin typeface="Lucida Sans Unicode" panose="020B0602030504020204" pitchFamily="34" charset="0"/>
              <a:ea typeface="Lucida Sans Unicode"/>
              <a:cs typeface="Lucida Sans Unicode" panose="020B0602030504020204" pitchFamily="34" charset="0"/>
              <a:sym typeface="Lucida Sans Unicode"/>
            </a:endParaRPr>
          </a:p>
          <a:p>
            <a:pPr lvl="0" defTabSz="457200"/>
            <a:endParaRPr sz="1400" dirty="0">
              <a:solidFill>
                <a:srgbClr val="3A2D28"/>
              </a:solidFill>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defTabSz="457200">
              <a:tabLst>
                <a:tab pos="139700" algn="l"/>
                <a:tab pos="457200" algn="l"/>
              </a:tabLst>
            </a:pPr>
            <a:r>
              <a:rPr sz="1400" dirty="0">
                <a:latin typeface="Lucida Sans Unicode" panose="020B0602030504020204" pitchFamily="34" charset="0"/>
                <a:ea typeface="Arial"/>
                <a:cs typeface="Lucida Sans Unicode" panose="020B0602030504020204" pitchFamily="34" charset="0"/>
                <a:sym typeface="Arial"/>
              </a:rPr>
              <a:t>	•	Baby blues. It is very common and almost considered normal to have these. Symptoms include being weepy, irritability, anxiety and feeling low. Baby blues usually start around the 3rd day, but usually go by the 10th day after childbirth. They do not usually need any medical treatment. Baby blues are not discussed further in this leaflet</a:t>
            </a:r>
            <a:r>
              <a:rPr sz="1400" dirty="0" smtClean="0">
                <a:latin typeface="Lucida Sans Unicode" panose="020B0602030504020204" pitchFamily="34" charset="0"/>
                <a:ea typeface="Arial"/>
                <a:cs typeface="Lucida Sans Unicode" panose="020B0602030504020204" pitchFamily="34" charset="0"/>
                <a:sym typeface="Arial"/>
              </a:rPr>
              <a:t>.</a:t>
            </a:r>
            <a:endParaRPr lang="en-GB" sz="1400" dirty="0" smtClean="0">
              <a:latin typeface="Lucida Sans Unicode" panose="020B0602030504020204" pitchFamily="34" charset="0"/>
              <a:ea typeface="Arial"/>
              <a:cs typeface="Lucida Sans Unicode" panose="020B0602030504020204" pitchFamily="34" charset="0"/>
              <a:sym typeface="Arial"/>
            </a:endParaRPr>
          </a:p>
          <a:p>
            <a:pPr marL="457200" lvl="0" indent="-457200" defTabSz="457200">
              <a:tabLst>
                <a:tab pos="139700" algn="l"/>
                <a:tab pos="457200" algn="l"/>
              </a:tabLst>
            </a:pPr>
            <a:endParaRPr sz="1400" dirty="0">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defTabSz="457200">
              <a:tabLst>
                <a:tab pos="139700" algn="l"/>
                <a:tab pos="457200" algn="l"/>
              </a:tabLst>
            </a:pPr>
            <a:r>
              <a:rPr sz="1400" dirty="0">
                <a:solidFill>
                  <a:srgbClr val="3A2D28"/>
                </a:solidFill>
                <a:latin typeface="Lucida Sans Unicode" panose="020B0602030504020204" pitchFamily="34" charset="0"/>
                <a:ea typeface="Arial"/>
                <a:cs typeface="Lucida Sans Unicode" panose="020B0602030504020204" pitchFamily="34" charset="0"/>
                <a:sym typeface="Arial"/>
              </a:rPr>
              <a:t>	•	Postnatal depression (PND). This occurs in about 1 in 10 mothers. It usually develops within the first four weeks after childbirth. However, it can start several months following childbirth. Symptoms, including low mood, last for much longer than with baby blues. Treatment is advised. Most of this leaflet is about this common form of depression</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a:t>
            </a:r>
            <a:endPar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0" indent="-457200" defTabSz="457200">
              <a:tabLst>
                <a:tab pos="139700" algn="l"/>
                <a:tab pos="457200" algn="l"/>
              </a:tabLst>
            </a:pPr>
            <a:endParaRPr sz="1400" dirty="0">
              <a:solidFill>
                <a:srgbClr val="3A2D28"/>
              </a:solidFill>
              <a:latin typeface="Lucida Sans Unicode" panose="020B0602030504020204" pitchFamily="34" charset="0"/>
              <a:ea typeface="Lucida Sans Unicode"/>
              <a:cs typeface="Lucida Sans Unicode" panose="020B0602030504020204" pitchFamily="34" charset="0"/>
              <a:sym typeface="Lucida Sans Unicode"/>
            </a:endParaRPr>
          </a:p>
          <a:p>
            <a:pPr marL="457200" lvl="0" indent="-457200" defTabSz="457200">
              <a:tabLst>
                <a:tab pos="139700" algn="l"/>
                <a:tab pos="457200" algn="l"/>
              </a:tabLst>
            </a:pPr>
            <a:r>
              <a:rPr sz="1400" dirty="0">
                <a:solidFill>
                  <a:srgbClr val="3A2D28"/>
                </a:solidFill>
                <a:latin typeface="Lucida Sans Unicode" panose="020B0602030504020204" pitchFamily="34" charset="0"/>
                <a:ea typeface="Arial"/>
                <a:cs typeface="Lucida Sans Unicode" panose="020B0602030504020204" pitchFamily="34" charset="0"/>
                <a:sym typeface="Arial"/>
              </a:rPr>
              <a:t>	•	Postnatal (puerperal) psychosis. This is an uncommon but severe form of mental illness. It may involve a low mood, but there are a number of other features. It develops in about 1 in 1,000 mothers. It is discussed briefly at the end of this leaflet.</a:t>
            </a:r>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33</a:t>
            </a:fld>
            <a:endParaRPr sz="1000"/>
          </a:p>
        </p:txBody>
      </p:sp>
      <p:sp>
        <p:nvSpPr>
          <p:cNvPr id="168" name="Shape 168"/>
          <p:cNvSpPr>
            <a:spLocks noGrp="1"/>
          </p:cNvSpPr>
          <p:nvPr>
            <p:ph type="title"/>
          </p:nvPr>
        </p:nvSpPr>
        <p:spPr>
          <a:xfrm>
            <a:off x="666480" y="262463"/>
            <a:ext cx="4990563" cy="1270381"/>
          </a:xfrm>
          <a:prstGeom prst="rect">
            <a:avLst/>
          </a:prstGeom>
          <a:ln w="12700">
            <a:miter lim="400000"/>
          </a:ln>
        </p:spPr>
        <p:txBody>
          <a:bodyPr lIns="45718" tIns="45718" rIns="45718" bIns="45718" anchor="ctr">
            <a:normAutofit/>
          </a:bodyPr>
          <a:lstStyle/>
          <a:p>
            <a:r>
              <a:rPr dirty="0"/>
              <a:t>Screening Questions</a:t>
            </a:r>
          </a:p>
        </p:txBody>
      </p:sp>
      <p:sp>
        <p:nvSpPr>
          <p:cNvPr id="169" name="Shape 169"/>
          <p:cNvSpPr/>
          <p:nvPr/>
        </p:nvSpPr>
        <p:spPr>
          <a:xfrm>
            <a:off x="666480" y="1532844"/>
            <a:ext cx="7099481" cy="3970314"/>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marL="342900" lvl="0" indent="-342900">
              <a:buFont typeface="+mj-lt"/>
              <a:buAutoNum type="arabicPeriod"/>
            </a:pPr>
            <a:r>
              <a:rPr dirty="0">
                <a:latin typeface="Lucida Sans Unicode"/>
                <a:ea typeface="Lucida Sans Unicode"/>
                <a:cs typeface="Lucida Sans Unicode"/>
                <a:sym typeface="Lucida Sans Unicode"/>
              </a:rPr>
              <a:t>During the past month, have you often been bothered by feeling down, depressed or hopeless?</a:t>
            </a:r>
          </a:p>
          <a:p>
            <a:pPr marL="342900" lvl="0" indent="-342900">
              <a:buFont typeface="+mj-lt"/>
              <a:buAutoNum type="arabicPeriod"/>
            </a:pPr>
            <a:endParaRPr dirty="0">
              <a:latin typeface="Lucida Sans Unicode"/>
              <a:ea typeface="Lucida Sans Unicode"/>
              <a:cs typeface="Lucida Sans Unicode"/>
              <a:sym typeface="Lucida Sans Unicode"/>
            </a:endParaRPr>
          </a:p>
          <a:p>
            <a:pPr marL="342900" lvl="0" indent="-342900">
              <a:buFont typeface="+mj-lt"/>
              <a:buAutoNum type="arabicPeriod"/>
            </a:pPr>
            <a:r>
              <a:rPr dirty="0">
                <a:latin typeface="Lucida Sans Unicode"/>
                <a:ea typeface="Lucida Sans Unicode"/>
                <a:cs typeface="Lucida Sans Unicode"/>
                <a:sym typeface="Lucida Sans Unicode"/>
              </a:rPr>
              <a:t>During the past month, have you often been bothered by having little interest or pleasure in doing things?</a:t>
            </a:r>
          </a:p>
          <a:p>
            <a:pPr marL="342900" lvl="0" indent="-342900">
              <a:buFont typeface="+mj-lt"/>
              <a:buAutoNum type="arabicPeriod"/>
            </a:pPr>
            <a:endParaRPr dirty="0">
              <a:latin typeface="Lucida Sans Unicode"/>
              <a:ea typeface="Lucida Sans Unicode"/>
              <a:cs typeface="Lucida Sans Unicode"/>
              <a:sym typeface="Lucida Sans Unicode"/>
            </a:endParaRPr>
          </a:p>
          <a:p>
            <a:pPr marL="342900" lvl="0" indent="-342900">
              <a:buFont typeface="+mj-lt"/>
              <a:buAutoNum type="arabicPeriod"/>
            </a:pPr>
            <a:r>
              <a:rPr dirty="0">
                <a:latin typeface="Lucida Sans Unicode"/>
                <a:ea typeface="Lucida Sans Unicode"/>
                <a:cs typeface="Lucida Sans Unicode"/>
                <a:sym typeface="Lucida Sans Unicode"/>
              </a:rPr>
              <a:t>Also consider asking about anxiety using the 2‑item Generalized Anxiety Disorder scale (GAD‑2):</a:t>
            </a:r>
          </a:p>
          <a:p>
            <a:pPr marL="342900" lvl="0" indent="-342900">
              <a:buFont typeface="+mj-lt"/>
              <a:buAutoNum type="arabicPeriod"/>
            </a:pPr>
            <a:endParaRPr dirty="0">
              <a:latin typeface="Lucida Sans Unicode"/>
              <a:ea typeface="Lucida Sans Unicode"/>
              <a:cs typeface="Lucida Sans Unicode"/>
              <a:sym typeface="Lucida Sans Unicode"/>
            </a:endParaRPr>
          </a:p>
          <a:p>
            <a:pPr marL="342900" lvl="0" indent="-342900">
              <a:buFont typeface="+mj-lt"/>
              <a:buAutoNum type="arabicPeriod"/>
            </a:pPr>
            <a:r>
              <a:rPr dirty="0">
                <a:latin typeface="Lucida Sans Unicode"/>
                <a:ea typeface="Lucida Sans Unicode"/>
                <a:cs typeface="Lucida Sans Unicode"/>
                <a:sym typeface="Lucida Sans Unicode"/>
              </a:rPr>
              <a:t>During the past month, have you been feeling nervous, anxious or on edge?[7]</a:t>
            </a:r>
          </a:p>
          <a:p>
            <a:pPr marL="342900" lvl="0" indent="-342900">
              <a:buFont typeface="+mj-lt"/>
              <a:buAutoNum type="arabicPeriod"/>
            </a:pPr>
            <a:endParaRPr dirty="0">
              <a:latin typeface="Lucida Sans Unicode"/>
              <a:ea typeface="Lucida Sans Unicode"/>
              <a:cs typeface="Lucida Sans Unicode"/>
              <a:sym typeface="Lucida Sans Unicode"/>
            </a:endParaRPr>
          </a:p>
          <a:p>
            <a:pPr marL="342900" lvl="0" indent="-342900">
              <a:buFont typeface="+mj-lt"/>
              <a:buAutoNum type="arabicPeriod"/>
            </a:pPr>
            <a:r>
              <a:rPr dirty="0">
                <a:latin typeface="Lucida Sans Unicode"/>
                <a:ea typeface="Lucida Sans Unicode"/>
                <a:cs typeface="Lucida Sans Unicode"/>
                <a:sym typeface="Lucida Sans Unicode"/>
              </a:rPr>
              <a:t>During the past month have you not been able to stop or control worrying?[</a:t>
            </a: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smtClean="0"/>
              <a:t>Sertraline and paroxetine  - low dose in present in breast milk</a:t>
            </a:r>
          </a:p>
          <a:p>
            <a:r>
              <a:rPr lang="en-GB" dirty="0" smtClean="0"/>
              <a:t>TCA ( imipramine and </a:t>
            </a:r>
            <a:r>
              <a:rPr lang="en-GB" dirty="0" err="1" smtClean="0"/>
              <a:t>nortrip</a:t>
            </a:r>
            <a:endParaRPr lang="en-GB" dirty="0" smtClean="0"/>
          </a:p>
          <a:p>
            <a:r>
              <a:rPr lang="en-GB" dirty="0" smtClean="0"/>
              <a:t>Avoid starting fluoxetine / citalopram as higher doses in breast milk</a:t>
            </a:r>
            <a:endParaRPr lang="en-GB" dirty="0"/>
          </a:p>
        </p:txBody>
      </p:sp>
      <p:sp>
        <p:nvSpPr>
          <p:cNvPr id="3" name="Title 2"/>
          <p:cNvSpPr>
            <a:spLocks noGrp="1"/>
          </p:cNvSpPr>
          <p:nvPr>
            <p:ph type="title"/>
          </p:nvPr>
        </p:nvSpPr>
        <p:spPr/>
        <p:txBody>
          <a:bodyPr/>
          <a:lstStyle/>
          <a:p>
            <a:r>
              <a:rPr lang="en-GB" dirty="0" smtClean="0"/>
              <a:t>Pharmacological treatment</a:t>
            </a:r>
            <a:endParaRPr lang="en-GB" dirty="0"/>
          </a:p>
        </p:txBody>
      </p:sp>
    </p:spTree>
    <p:extLst>
      <p:ext uri="{BB962C8B-B14F-4D97-AF65-F5344CB8AC3E}">
        <p14:creationId xmlns:p14="http://schemas.microsoft.com/office/powerpoint/2010/main" val="4116297444"/>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smtClean="0"/>
              <a:t>At least 40 % infants</a:t>
            </a:r>
          </a:p>
          <a:p>
            <a:r>
              <a:rPr lang="en-GB" dirty="0" smtClean="0"/>
              <a:t>Usually starts before 8 weeks</a:t>
            </a:r>
          </a:p>
          <a:p>
            <a:r>
              <a:rPr lang="en-GB" dirty="0" smtClean="0"/>
              <a:t>90 % resolves by 12 weeks</a:t>
            </a:r>
          </a:p>
          <a:p>
            <a:r>
              <a:rPr lang="en-GB" dirty="0" smtClean="0"/>
              <a:t>REASSURE</a:t>
            </a:r>
            <a:endParaRPr lang="en-GB" dirty="0"/>
          </a:p>
        </p:txBody>
      </p:sp>
      <p:sp>
        <p:nvSpPr>
          <p:cNvPr id="3" name="Title 2"/>
          <p:cNvSpPr>
            <a:spLocks noGrp="1"/>
          </p:cNvSpPr>
          <p:nvPr>
            <p:ph type="title"/>
          </p:nvPr>
        </p:nvSpPr>
        <p:spPr/>
        <p:txBody>
          <a:bodyPr/>
          <a:lstStyle/>
          <a:p>
            <a:r>
              <a:rPr lang="en-GB" dirty="0" smtClean="0"/>
              <a:t>GOR</a:t>
            </a:r>
            <a:endParaRPr lang="en-GB" dirty="0"/>
          </a:p>
        </p:txBody>
      </p:sp>
    </p:spTree>
    <p:extLst>
      <p:ext uri="{BB962C8B-B14F-4D97-AF65-F5344CB8AC3E}">
        <p14:creationId xmlns:p14="http://schemas.microsoft.com/office/powerpoint/2010/main" val="3707173024"/>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smtClean="0"/>
              <a:t>Projectile vomiting</a:t>
            </a:r>
          </a:p>
          <a:p>
            <a:r>
              <a:rPr lang="en-GB" dirty="0" err="1" smtClean="0"/>
              <a:t>Haematemesis</a:t>
            </a:r>
            <a:endParaRPr lang="en-GB" dirty="0" smtClean="0"/>
          </a:p>
          <a:p>
            <a:r>
              <a:rPr lang="en-GB" dirty="0" smtClean="0"/>
              <a:t>Onset of </a:t>
            </a:r>
            <a:r>
              <a:rPr lang="en-GB" dirty="0" err="1" smtClean="0"/>
              <a:t>regurge</a:t>
            </a:r>
            <a:r>
              <a:rPr lang="en-GB" dirty="0" smtClean="0"/>
              <a:t>/ vomiting after 6 months</a:t>
            </a:r>
          </a:p>
          <a:p>
            <a:r>
              <a:rPr lang="en-GB" dirty="0" smtClean="0"/>
              <a:t>Blood in stool</a:t>
            </a:r>
          </a:p>
          <a:p>
            <a:r>
              <a:rPr lang="en-GB" dirty="0" err="1" smtClean="0"/>
              <a:t>Abdo</a:t>
            </a:r>
            <a:r>
              <a:rPr lang="en-GB" dirty="0" smtClean="0"/>
              <a:t> distension / mass</a:t>
            </a:r>
          </a:p>
          <a:p>
            <a:r>
              <a:rPr lang="en-GB" dirty="0" smtClean="0"/>
              <a:t>Chronic diarrhoea</a:t>
            </a:r>
          </a:p>
          <a:p>
            <a:endParaRPr lang="en-GB" dirty="0"/>
          </a:p>
          <a:p>
            <a:r>
              <a:rPr lang="en-GB" dirty="0" smtClean="0"/>
              <a:t>Is it Cows milk protein allergy ?? </a:t>
            </a:r>
          </a:p>
          <a:p>
            <a:r>
              <a:rPr lang="en-GB" dirty="0" smtClean="0"/>
              <a:t>( consider if does not respond to treatment or chronic diarrhoea a feature) </a:t>
            </a:r>
            <a:endParaRPr lang="en-GB" dirty="0"/>
          </a:p>
        </p:txBody>
      </p:sp>
      <p:sp>
        <p:nvSpPr>
          <p:cNvPr id="3" name="Title 2"/>
          <p:cNvSpPr>
            <a:spLocks noGrp="1"/>
          </p:cNvSpPr>
          <p:nvPr>
            <p:ph type="title"/>
          </p:nvPr>
        </p:nvSpPr>
        <p:spPr/>
        <p:txBody>
          <a:bodyPr/>
          <a:lstStyle/>
          <a:p>
            <a:r>
              <a:rPr lang="en-GB" dirty="0" smtClean="0"/>
              <a:t>Red flags for GOR</a:t>
            </a:r>
            <a:endParaRPr lang="en-GB" dirty="0"/>
          </a:p>
        </p:txBody>
      </p:sp>
    </p:spTree>
    <p:extLst>
      <p:ext uri="{BB962C8B-B14F-4D97-AF65-F5344CB8AC3E}">
        <p14:creationId xmlns:p14="http://schemas.microsoft.com/office/powerpoint/2010/main" val="4020304384"/>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smtClean="0"/>
              <a:t>No data to support positional management</a:t>
            </a:r>
          </a:p>
          <a:p>
            <a:r>
              <a:rPr lang="en-GB" dirty="0" smtClean="0"/>
              <a:t>Formula feed: </a:t>
            </a:r>
            <a:r>
              <a:rPr lang="en-GB" dirty="0" err="1" smtClean="0"/>
              <a:t>rv</a:t>
            </a:r>
            <a:r>
              <a:rPr lang="en-GB" dirty="0" smtClean="0"/>
              <a:t> feeding </a:t>
            </a:r>
            <a:r>
              <a:rPr lang="en-GB" dirty="0" err="1" smtClean="0"/>
              <a:t>hx</a:t>
            </a:r>
            <a:r>
              <a:rPr lang="en-GB" dirty="0" smtClean="0"/>
              <a:t>, try thickened feeds, small more frequent feeds.</a:t>
            </a:r>
          </a:p>
          <a:p>
            <a:r>
              <a:rPr lang="en-GB" dirty="0" smtClean="0"/>
              <a:t>Breast fed: review by breast feeding consultant</a:t>
            </a:r>
          </a:p>
          <a:p>
            <a:r>
              <a:rPr lang="en-GB" dirty="0" smtClean="0"/>
              <a:t>Offer alginate ( infant </a:t>
            </a:r>
            <a:r>
              <a:rPr lang="en-GB" dirty="0" err="1" smtClean="0"/>
              <a:t>gaviscon</a:t>
            </a:r>
            <a:r>
              <a:rPr lang="en-GB" dirty="0" smtClean="0"/>
              <a:t>) – add to feeds, or water</a:t>
            </a:r>
          </a:p>
          <a:p>
            <a:r>
              <a:rPr lang="en-GB" dirty="0" smtClean="0"/>
              <a:t>Do not offer PPI / H2RA if </a:t>
            </a:r>
            <a:r>
              <a:rPr lang="en-GB" dirty="0" err="1" smtClean="0"/>
              <a:t>regurge</a:t>
            </a:r>
            <a:r>
              <a:rPr lang="en-GB" dirty="0" smtClean="0"/>
              <a:t> only </a:t>
            </a:r>
            <a:r>
              <a:rPr lang="en-GB" dirty="0" err="1" smtClean="0"/>
              <a:t>sx</a:t>
            </a:r>
            <a:endParaRPr lang="en-GB" dirty="0" smtClean="0"/>
          </a:p>
          <a:p>
            <a:r>
              <a:rPr lang="en-GB" dirty="0" smtClean="0"/>
              <a:t>Must have vomiting + one of unexplained feeding difficult, distressed, poor growth</a:t>
            </a:r>
          </a:p>
          <a:p>
            <a:r>
              <a:rPr lang="en-GB" dirty="0" smtClean="0"/>
              <a:t>Consider referral if no better after 4 weeks</a:t>
            </a:r>
          </a:p>
        </p:txBody>
      </p:sp>
      <p:sp>
        <p:nvSpPr>
          <p:cNvPr id="3" name="Title 2"/>
          <p:cNvSpPr>
            <a:spLocks noGrp="1"/>
          </p:cNvSpPr>
          <p:nvPr>
            <p:ph type="title"/>
          </p:nvPr>
        </p:nvSpPr>
        <p:spPr/>
        <p:txBody>
          <a:bodyPr/>
          <a:lstStyle/>
          <a:p>
            <a:r>
              <a:rPr lang="en-GB" dirty="0" smtClean="0"/>
              <a:t>        Managing GORD                                                                                                                                                                                                                                                                                                                                                                                                                                                                                                                                                                                                                                                                                                                                                                                                                                                                                                                </a:t>
            </a:r>
            <a:endParaRPr lang="en-GB" dirty="0"/>
          </a:p>
        </p:txBody>
      </p:sp>
    </p:spTree>
    <p:extLst>
      <p:ext uri="{BB962C8B-B14F-4D97-AF65-F5344CB8AC3E}">
        <p14:creationId xmlns:p14="http://schemas.microsoft.com/office/powerpoint/2010/main" val="394675347"/>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a:hlinkClick r:id="rId2"/>
              </a:rPr>
              <a:t>http://www.livingwithreflux.org</a:t>
            </a:r>
            <a:r>
              <a:rPr lang="en-GB" dirty="0" smtClean="0">
                <a:hlinkClick r:id="rId2"/>
              </a:rPr>
              <a:t>/</a:t>
            </a:r>
            <a:endParaRPr lang="en-GB" dirty="0" smtClean="0"/>
          </a:p>
          <a:p>
            <a:endParaRPr lang="en-GB" dirty="0"/>
          </a:p>
          <a:p>
            <a:r>
              <a:rPr lang="en-GB" dirty="0">
                <a:hlinkClick r:id="rId3"/>
              </a:rPr>
              <a:t>https://www.nhs.uk/conditions/pregnancy-and-baby/soothing-crying-baby</a:t>
            </a:r>
            <a:r>
              <a:rPr lang="en-GB" dirty="0" smtClean="0">
                <a:hlinkClick r:id="rId3"/>
              </a:rPr>
              <a:t>/</a:t>
            </a:r>
            <a:endParaRPr lang="en-GB" dirty="0" smtClean="0"/>
          </a:p>
          <a:p>
            <a:endParaRPr lang="en-GB" dirty="0"/>
          </a:p>
          <a:p>
            <a:endParaRPr lang="en-GB" dirty="0"/>
          </a:p>
        </p:txBody>
      </p:sp>
      <p:sp>
        <p:nvSpPr>
          <p:cNvPr id="3" name="Title 2"/>
          <p:cNvSpPr>
            <a:spLocks noGrp="1"/>
          </p:cNvSpPr>
          <p:nvPr>
            <p:ph type="title"/>
          </p:nvPr>
        </p:nvSpPr>
        <p:spPr/>
        <p:txBody>
          <a:bodyPr/>
          <a:lstStyle/>
          <a:p>
            <a:r>
              <a:rPr lang="en-GB" dirty="0" smtClean="0"/>
              <a:t>Info for parents: </a:t>
            </a:r>
            <a:endParaRPr lang="en-GB" dirty="0"/>
          </a:p>
        </p:txBody>
      </p:sp>
    </p:spTree>
    <p:extLst>
      <p:ext uri="{BB962C8B-B14F-4D97-AF65-F5344CB8AC3E}">
        <p14:creationId xmlns:p14="http://schemas.microsoft.com/office/powerpoint/2010/main" val="3933965831"/>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smtClean="0"/>
              <a:t>Definition: uncontrollable crying in infant&lt; 3 months with &gt; 3 hours of crying a day in &gt; 3 days a week</a:t>
            </a:r>
          </a:p>
          <a:p>
            <a:r>
              <a:rPr lang="en-GB" dirty="0" smtClean="0"/>
              <a:t>Red flags, check weight, consider CMPA</a:t>
            </a:r>
          </a:p>
          <a:p>
            <a:r>
              <a:rPr lang="en-GB" dirty="0" smtClean="0"/>
              <a:t>Behaviour modification</a:t>
            </a:r>
          </a:p>
          <a:p>
            <a:r>
              <a:rPr lang="en-GB" dirty="0" smtClean="0"/>
              <a:t>Diet : can try </a:t>
            </a:r>
            <a:r>
              <a:rPr lang="en-GB" dirty="0" err="1" smtClean="0"/>
              <a:t>hydrolyzed</a:t>
            </a:r>
            <a:r>
              <a:rPr lang="en-GB" dirty="0" smtClean="0"/>
              <a:t> formula for 7 days</a:t>
            </a:r>
          </a:p>
          <a:p>
            <a:r>
              <a:rPr lang="en-GB" dirty="0" smtClean="0"/>
              <a:t>Hypoallergenic maternal diet ( plus ca/ vid D)</a:t>
            </a:r>
          </a:p>
          <a:p>
            <a:r>
              <a:rPr lang="en-GB" dirty="0" smtClean="0"/>
              <a:t>No evidence for soya formula</a:t>
            </a:r>
          </a:p>
          <a:p>
            <a:r>
              <a:rPr lang="en-GB" dirty="0" smtClean="0"/>
              <a:t>Lack of date for medications ( </a:t>
            </a:r>
            <a:r>
              <a:rPr lang="en-GB" dirty="0" err="1" smtClean="0"/>
              <a:t>infacol</a:t>
            </a:r>
            <a:r>
              <a:rPr lang="en-GB" dirty="0" smtClean="0"/>
              <a:t> </a:t>
            </a:r>
            <a:r>
              <a:rPr lang="en-GB" dirty="0" err="1" smtClean="0"/>
              <a:t>etc</a:t>
            </a:r>
            <a:r>
              <a:rPr lang="en-GB" dirty="0" smtClean="0"/>
              <a:t>)</a:t>
            </a:r>
          </a:p>
          <a:p>
            <a:r>
              <a:rPr lang="en-GB" dirty="0" smtClean="0"/>
              <a:t>Osteopathy ???  </a:t>
            </a:r>
            <a:endParaRPr lang="en-GB" dirty="0"/>
          </a:p>
        </p:txBody>
      </p:sp>
      <p:sp>
        <p:nvSpPr>
          <p:cNvPr id="3" name="Title 2"/>
          <p:cNvSpPr>
            <a:spLocks noGrp="1"/>
          </p:cNvSpPr>
          <p:nvPr>
            <p:ph type="title"/>
          </p:nvPr>
        </p:nvSpPr>
        <p:spPr/>
        <p:txBody>
          <a:bodyPr/>
          <a:lstStyle/>
          <a:p>
            <a:r>
              <a:rPr lang="en-GB" dirty="0" smtClean="0"/>
              <a:t>Infantile colic</a:t>
            </a:r>
            <a:endParaRPr lang="en-GB" dirty="0"/>
          </a:p>
        </p:txBody>
      </p:sp>
    </p:spTree>
    <p:extLst>
      <p:ext uri="{BB962C8B-B14F-4D97-AF65-F5344CB8AC3E}">
        <p14:creationId xmlns:p14="http://schemas.microsoft.com/office/powerpoint/2010/main" val="405020881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4</a:t>
            </a:fld>
            <a:endParaRPr sz="1000"/>
          </a:p>
        </p:txBody>
      </p:sp>
      <p:sp>
        <p:nvSpPr>
          <p:cNvPr id="74" name="Shape 74"/>
          <p:cNvSpPr/>
          <p:nvPr/>
        </p:nvSpPr>
        <p:spPr>
          <a:xfrm>
            <a:off x="635000" y="1574800"/>
            <a:ext cx="7688420" cy="332398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marL="457200" lvl="0" indent="-457200" defTabSz="4572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Ask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how the birth was. Check with her whether there are any issues that need to be talked </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through.</a:t>
            </a:r>
            <a:endPar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0" indent="-457200" defTabSz="457200">
              <a:buFont typeface="Arial" panose="020B0604020202020204" pitchFamily="34" charset="0"/>
              <a:buChar char="•"/>
              <a:tabLst>
                <a:tab pos="139700" algn="l"/>
                <a:tab pos="457200" algn="l"/>
              </a:tabLst>
            </a:pPr>
            <a:endPar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0" indent="-457200" defTabSz="4572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Ask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how her mood is. Screen for postnatal depression. Use a self-report questionnaire - </a:t>
            </a:r>
            <a:r>
              <a:rPr sz="1400" dirty="0" err="1">
                <a:solidFill>
                  <a:srgbClr val="3A2D28"/>
                </a:solidFill>
                <a:latin typeface="Lucida Sans Unicode" panose="020B0602030504020204" pitchFamily="34" charset="0"/>
                <a:ea typeface="Arial"/>
                <a:cs typeface="Lucida Sans Unicode" panose="020B0602030504020204" pitchFamily="34" charset="0"/>
                <a:sym typeface="Arial"/>
              </a:rPr>
              <a:t>eg</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 the Edinburgh Postnatal Depression Score - if in </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doubt.</a:t>
            </a:r>
            <a:endParaRPr lang="en-GB"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0" indent="-457200" defTabSz="457200">
              <a:buFont typeface="Arial" panose="020B0604020202020204" pitchFamily="34" charset="0"/>
              <a:buChar char="•"/>
              <a:tabLst>
                <a:tab pos="139700" algn="l"/>
                <a:tab pos="457200" algn="l"/>
              </a:tabLst>
            </a:pPr>
            <a:endPar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8" indent="-457200" defTabSz="4572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Other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questionnaires which may be used as alternatives in assessment are the Patient Health Questionnaire-9 (PHQ-9) </a:t>
            </a:r>
            <a:endPar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8" indent="-457200" defTabSz="4572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8" indent="-457200" defTabSz="4572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Postpartum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depression can be treated either pharmacologically or with psychological therapies such as cognitive </a:t>
            </a:r>
            <a:r>
              <a:rPr sz="1400" dirty="0" err="1">
                <a:solidFill>
                  <a:srgbClr val="3A2D28"/>
                </a:solidFill>
                <a:latin typeface="Lucida Sans Unicode" panose="020B0602030504020204" pitchFamily="34" charset="0"/>
                <a:ea typeface="Arial"/>
                <a:cs typeface="Lucida Sans Unicode" panose="020B0602030504020204" pitchFamily="34" charset="0"/>
                <a:sym typeface="Arial"/>
              </a:rPr>
              <a:t>behavioural</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 therapy (CBT) or interpersonal psychotherapy (IPT). There is also some evidence for the role of exercise in reducing symptoms of </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depression.</a:t>
            </a:r>
            <a:endPar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8" indent="-457200" defTabSz="4572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457200" lvl="8" indent="-457200" defTabSz="4572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Ask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whether there are any worries about the baby.</a:t>
            </a:r>
          </a:p>
        </p:txBody>
      </p:sp>
      <p:sp>
        <p:nvSpPr>
          <p:cNvPr id="75" name="Shape 75"/>
          <p:cNvSpPr>
            <a:spLocks noGrp="1"/>
          </p:cNvSpPr>
          <p:nvPr>
            <p:ph type="title" idx="4294967295"/>
          </p:nvPr>
        </p:nvSpPr>
        <p:spPr>
          <a:xfrm>
            <a:off x="635000" y="381000"/>
            <a:ext cx="4940626" cy="1080870"/>
          </a:xfrm>
          <a:prstGeom prst="rect">
            <a:avLst/>
          </a:prstGeom>
          <a:ln w="12700">
            <a:miter lim="400000"/>
          </a:ln>
        </p:spPr>
        <p:txBody>
          <a:bodyPr lIns="45718" tIns="45718" rIns="45718" bIns="45718" anchor="ctr">
            <a:normAutofit/>
          </a:bodyPr>
          <a:lstStyle/>
          <a:p>
            <a:r>
              <a:rPr dirty="0"/>
              <a:t>Psychological Problems</a:t>
            </a:r>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92500" lnSpcReduction="20000"/>
          </a:bodyPr>
          <a:lstStyle/>
          <a:p>
            <a:endParaRPr lang="en-GB" dirty="0">
              <a:hlinkClick r:id="rId2"/>
            </a:endParaRPr>
          </a:p>
          <a:p>
            <a:r>
              <a:rPr lang="en-GB" dirty="0" smtClean="0">
                <a:hlinkClick r:id="rId2"/>
              </a:rPr>
              <a:t>https</a:t>
            </a:r>
            <a:r>
              <a:rPr lang="en-GB" dirty="0">
                <a:hlinkClick r:id="rId2"/>
              </a:rPr>
              <a:t>://cks.nice.org.uk/cows-milk-protein-allergy-in-children#!</a:t>
            </a:r>
            <a:r>
              <a:rPr lang="en-GB" dirty="0" smtClean="0">
                <a:hlinkClick r:id="rId2"/>
              </a:rPr>
              <a:t>scenario</a:t>
            </a:r>
            <a:endParaRPr lang="en-GB" dirty="0" smtClean="0"/>
          </a:p>
          <a:p>
            <a:endParaRPr lang="en-GB" dirty="0"/>
          </a:p>
          <a:p>
            <a:r>
              <a:rPr lang="en-GB" sz="2800" dirty="0" err="1">
                <a:solidFill>
                  <a:schemeClr val="tx1"/>
                </a:solidFill>
                <a:hlinkClick r:id="rId2"/>
              </a:rPr>
              <a:t>IgE</a:t>
            </a:r>
            <a:r>
              <a:rPr lang="en-GB" sz="2800" dirty="0">
                <a:solidFill>
                  <a:schemeClr val="tx1"/>
                </a:solidFill>
                <a:hlinkClick r:id="rId2"/>
              </a:rPr>
              <a:t> mediated managed in secondary care</a:t>
            </a:r>
          </a:p>
          <a:p>
            <a:r>
              <a:rPr lang="en-GB" sz="2800" dirty="0">
                <a:solidFill>
                  <a:schemeClr val="tx1"/>
                </a:solidFill>
                <a:hlinkClick r:id="rId2"/>
              </a:rPr>
              <a:t>NO </a:t>
            </a:r>
            <a:r>
              <a:rPr lang="en-GB" sz="2800" dirty="0" err="1">
                <a:solidFill>
                  <a:schemeClr val="tx1"/>
                </a:solidFill>
                <a:hlinkClick r:id="rId2"/>
              </a:rPr>
              <a:t>igE</a:t>
            </a:r>
            <a:r>
              <a:rPr lang="en-GB" sz="2800" dirty="0">
                <a:solidFill>
                  <a:schemeClr val="tx1"/>
                </a:solidFill>
                <a:hlinkClick r:id="rId2"/>
              </a:rPr>
              <a:t> can be managed by </a:t>
            </a:r>
            <a:r>
              <a:rPr lang="en-GB" sz="2800" dirty="0" err="1">
                <a:solidFill>
                  <a:schemeClr val="tx1"/>
                </a:solidFill>
                <a:hlinkClick r:id="rId2"/>
              </a:rPr>
              <a:t>promary</a:t>
            </a:r>
            <a:r>
              <a:rPr lang="en-GB" sz="2800" dirty="0">
                <a:solidFill>
                  <a:schemeClr val="tx1"/>
                </a:solidFill>
                <a:hlinkClick r:id="rId2"/>
              </a:rPr>
              <a:t> care with input from dietician</a:t>
            </a:r>
          </a:p>
          <a:p>
            <a:r>
              <a:rPr lang="en-GB" sz="2800" dirty="0">
                <a:solidFill>
                  <a:schemeClr val="tx1"/>
                </a:solidFill>
                <a:hlinkClick r:id="rId2"/>
              </a:rPr>
              <a:t>Strict cows </a:t>
            </a:r>
            <a:r>
              <a:rPr lang="en-GB" sz="2800" dirty="0" err="1">
                <a:solidFill>
                  <a:schemeClr val="tx1"/>
                </a:solidFill>
                <a:hlinkClick r:id="rId2"/>
              </a:rPr>
              <a:t>milkd</a:t>
            </a:r>
            <a:r>
              <a:rPr lang="en-GB" sz="2800" dirty="0">
                <a:solidFill>
                  <a:schemeClr val="tx1"/>
                </a:solidFill>
                <a:hlinkClick r:id="rId2"/>
              </a:rPr>
              <a:t> elimination for at least 6 month or until 9-12 months </a:t>
            </a:r>
          </a:p>
          <a:p>
            <a:r>
              <a:rPr lang="en-GB" sz="2800" dirty="0">
                <a:solidFill>
                  <a:schemeClr val="tx1"/>
                </a:solidFill>
                <a:hlinkClick r:id="rId2"/>
              </a:rPr>
              <a:t>Breast fed: mum to exclude cows milk with 1000mg calcium and 10 </a:t>
            </a:r>
            <a:r>
              <a:rPr lang="en-GB" sz="2800" dirty="0" err="1">
                <a:solidFill>
                  <a:schemeClr val="tx1"/>
                </a:solidFill>
                <a:hlinkClick r:id="rId2"/>
              </a:rPr>
              <a:t>micrigram</a:t>
            </a:r>
            <a:r>
              <a:rPr lang="en-GB" sz="2800" dirty="0">
                <a:solidFill>
                  <a:schemeClr val="tx1"/>
                </a:solidFill>
                <a:hlinkClick r:id="rId2"/>
              </a:rPr>
              <a:t> </a:t>
            </a:r>
            <a:r>
              <a:rPr lang="en-GB" sz="2800" dirty="0" err="1">
                <a:solidFill>
                  <a:schemeClr val="tx1"/>
                </a:solidFill>
                <a:hlinkClick r:id="rId2"/>
              </a:rPr>
              <a:t>Vit</a:t>
            </a:r>
            <a:r>
              <a:rPr lang="en-GB" sz="2800" dirty="0">
                <a:solidFill>
                  <a:schemeClr val="tx1"/>
                </a:solidFill>
                <a:hlinkClick r:id="rId2"/>
              </a:rPr>
              <a:t> d</a:t>
            </a:r>
          </a:p>
          <a:p>
            <a:r>
              <a:rPr lang="en-GB" sz="2800" dirty="0" err="1">
                <a:solidFill>
                  <a:schemeClr val="tx1"/>
                </a:solidFill>
                <a:hlinkClick r:id="rId2"/>
              </a:rPr>
              <a:t>Forumula</a:t>
            </a:r>
            <a:r>
              <a:rPr lang="en-GB" sz="2800" dirty="0">
                <a:solidFill>
                  <a:schemeClr val="tx1"/>
                </a:solidFill>
                <a:hlinkClick r:id="rId2"/>
              </a:rPr>
              <a:t> fed: </a:t>
            </a:r>
            <a:r>
              <a:rPr lang="en-GB" sz="2800" dirty="0" err="1">
                <a:solidFill>
                  <a:schemeClr val="tx1"/>
                </a:solidFill>
                <a:hlinkClick r:id="rId2"/>
              </a:rPr>
              <a:t>hyrdrolyzed</a:t>
            </a:r>
            <a:r>
              <a:rPr lang="en-GB" sz="2800" dirty="0">
                <a:solidFill>
                  <a:schemeClr val="tx1"/>
                </a:solidFill>
                <a:hlinkClick r:id="rId2"/>
              </a:rPr>
              <a:t>  or amino acid formula</a:t>
            </a:r>
          </a:p>
          <a:p>
            <a:r>
              <a:rPr lang="en-GB" sz="2800" dirty="0">
                <a:solidFill>
                  <a:schemeClr val="tx1"/>
                </a:solidFill>
                <a:hlinkClick r:id="rId2"/>
              </a:rPr>
              <a:t>The </a:t>
            </a:r>
            <a:r>
              <a:rPr lang="en-GB" sz="2800" dirty="0" smtClean="0">
                <a:solidFill>
                  <a:schemeClr val="tx1"/>
                </a:solidFill>
                <a:hlinkClick r:id="rId2"/>
              </a:rPr>
              <a:t>milk ladder </a:t>
            </a:r>
            <a:endParaRPr lang="en-GB" sz="2800" dirty="0">
              <a:solidFill>
                <a:schemeClr val="tx1"/>
              </a:solidFill>
              <a:hlinkClick r:id="rId2"/>
            </a:endParaRPr>
          </a:p>
          <a:p>
            <a:pPr marL="109727" indent="0">
              <a:buNone/>
            </a:pPr>
            <a:endParaRPr lang="en-GB" sz="2800" dirty="0">
              <a:solidFill>
                <a:schemeClr val="tx1"/>
              </a:solidFill>
              <a:hlinkClick r:id="rId2"/>
            </a:endParaRPr>
          </a:p>
          <a:p>
            <a:pPr marL="109727" indent="0">
              <a:buNone/>
            </a:pPr>
            <a:endParaRPr lang="en-GB" dirty="0">
              <a:hlinkClick r:id="rId2"/>
            </a:endParaRPr>
          </a:p>
          <a:p>
            <a:endParaRPr lang="en-GB" dirty="0">
              <a:hlinkClick r:id="rId2"/>
            </a:endParaRPr>
          </a:p>
          <a:p>
            <a:endParaRPr lang="en-GB" dirty="0">
              <a:hlinkClick r:id="rId2"/>
            </a:endParaRPr>
          </a:p>
          <a:p>
            <a:endParaRPr lang="en-GB" dirty="0"/>
          </a:p>
        </p:txBody>
      </p:sp>
      <p:sp>
        <p:nvSpPr>
          <p:cNvPr id="3" name="Title 2"/>
          <p:cNvSpPr>
            <a:spLocks noGrp="1"/>
          </p:cNvSpPr>
          <p:nvPr>
            <p:ph type="title"/>
          </p:nvPr>
        </p:nvSpPr>
        <p:spPr/>
        <p:txBody>
          <a:bodyPr/>
          <a:lstStyle/>
          <a:p>
            <a:r>
              <a:rPr lang="en-GB" dirty="0" smtClean="0"/>
              <a:t>Cow’s Milk Protein Allergy  CMPA</a:t>
            </a:r>
            <a:endParaRPr lang="en-GB" dirty="0"/>
          </a:p>
        </p:txBody>
      </p:sp>
    </p:spTree>
    <p:extLst>
      <p:ext uri="{BB962C8B-B14F-4D97-AF65-F5344CB8AC3E}">
        <p14:creationId xmlns:p14="http://schemas.microsoft.com/office/powerpoint/2010/main" val="2428665171"/>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16193" y="1112617"/>
            <a:ext cx="8229600" cy="5376675"/>
          </a:xfrm>
        </p:spPr>
        <p:txBody>
          <a:bodyPr>
            <a:normAutofit lnSpcReduction="10000"/>
          </a:bodyPr>
          <a:lstStyle/>
          <a:p>
            <a:r>
              <a:rPr lang="en-GB" dirty="0" err="1"/>
              <a:t>Alimentum</a:t>
            </a:r>
            <a:r>
              <a:rPr lang="en-GB" baseline="30000" dirty="0"/>
              <a:t>®</a:t>
            </a:r>
            <a:r>
              <a:rPr lang="en-GB" dirty="0"/>
              <a:t>— suitable from birth</a:t>
            </a:r>
          </a:p>
          <a:p>
            <a:r>
              <a:rPr lang="en-GB" dirty="0" err="1"/>
              <a:t>Althera</a:t>
            </a:r>
            <a:r>
              <a:rPr lang="en-GB" baseline="30000" dirty="0"/>
              <a:t>®</a:t>
            </a:r>
            <a:r>
              <a:rPr lang="en-GB" dirty="0"/>
              <a:t> — suitable from birth</a:t>
            </a:r>
          </a:p>
          <a:p>
            <a:r>
              <a:rPr lang="en-GB" dirty="0" err="1"/>
              <a:t>Aptamil</a:t>
            </a:r>
            <a:r>
              <a:rPr lang="en-GB" dirty="0"/>
              <a:t> </a:t>
            </a:r>
            <a:r>
              <a:rPr lang="en-GB" dirty="0" err="1"/>
              <a:t>Pepti</a:t>
            </a:r>
            <a:r>
              <a:rPr lang="en-GB" dirty="0"/>
              <a:t> 1</a:t>
            </a:r>
            <a:r>
              <a:rPr lang="en-GB" baseline="30000" dirty="0"/>
              <a:t>®</a:t>
            </a:r>
            <a:r>
              <a:rPr lang="en-GB" dirty="0"/>
              <a:t> — suitable from </a:t>
            </a:r>
            <a:r>
              <a:rPr lang="en-GB" dirty="0" smtClean="0"/>
              <a:t>birth ( 400g £9.87) </a:t>
            </a:r>
            <a:endParaRPr lang="en-GB" dirty="0"/>
          </a:p>
          <a:p>
            <a:r>
              <a:rPr lang="en-GB" dirty="0" err="1"/>
              <a:t>Aptamil</a:t>
            </a:r>
            <a:r>
              <a:rPr lang="en-GB" dirty="0"/>
              <a:t> </a:t>
            </a:r>
            <a:r>
              <a:rPr lang="en-GB" dirty="0" err="1"/>
              <a:t>Pepti</a:t>
            </a:r>
            <a:r>
              <a:rPr lang="en-GB" dirty="0"/>
              <a:t> 2</a:t>
            </a:r>
            <a:r>
              <a:rPr lang="en-GB" baseline="30000" dirty="0"/>
              <a:t>®</a:t>
            </a:r>
            <a:r>
              <a:rPr lang="en-GB" dirty="0"/>
              <a:t> — suitable from 6 months of age</a:t>
            </a:r>
          </a:p>
          <a:p>
            <a:r>
              <a:rPr lang="en-GB" dirty="0"/>
              <a:t>Cow and Gate </a:t>
            </a:r>
            <a:r>
              <a:rPr lang="en-GB" dirty="0" err="1"/>
              <a:t>Pepti</a:t>
            </a:r>
            <a:r>
              <a:rPr lang="en-GB" dirty="0"/>
              <a:t>-Junior</a:t>
            </a:r>
            <a:r>
              <a:rPr lang="en-GB" baseline="30000" dirty="0"/>
              <a:t>®</a:t>
            </a:r>
            <a:r>
              <a:rPr lang="en-GB" dirty="0"/>
              <a:t> — suitable from birth</a:t>
            </a:r>
          </a:p>
          <a:p>
            <a:r>
              <a:rPr lang="en-GB" dirty="0" err="1"/>
              <a:t>Nutramigen</a:t>
            </a:r>
            <a:r>
              <a:rPr lang="en-GB" dirty="0"/>
              <a:t> </a:t>
            </a:r>
            <a:r>
              <a:rPr lang="en-GB" dirty="0" err="1"/>
              <a:t>Lipil</a:t>
            </a:r>
            <a:r>
              <a:rPr lang="en-GB" dirty="0"/>
              <a:t> 1</a:t>
            </a:r>
            <a:r>
              <a:rPr lang="en-GB" baseline="30000" dirty="0"/>
              <a:t>®</a:t>
            </a:r>
            <a:r>
              <a:rPr lang="en-GB" dirty="0"/>
              <a:t> — suitable from birth</a:t>
            </a:r>
          </a:p>
          <a:p>
            <a:r>
              <a:rPr lang="en-GB" dirty="0" err="1"/>
              <a:t>Nutramigen</a:t>
            </a:r>
            <a:r>
              <a:rPr lang="en-GB" dirty="0"/>
              <a:t> </a:t>
            </a:r>
            <a:r>
              <a:rPr lang="en-GB" dirty="0" err="1"/>
              <a:t>Lipil</a:t>
            </a:r>
            <a:r>
              <a:rPr lang="en-GB" dirty="0"/>
              <a:t> 2</a:t>
            </a:r>
            <a:r>
              <a:rPr lang="en-GB" baseline="30000" dirty="0"/>
              <a:t>®</a:t>
            </a:r>
            <a:r>
              <a:rPr lang="en-GB" dirty="0"/>
              <a:t> — suitable from 6 months of age</a:t>
            </a:r>
          </a:p>
          <a:p>
            <a:r>
              <a:rPr lang="en-GB" dirty="0" err="1"/>
              <a:t>Pregestimil</a:t>
            </a:r>
            <a:r>
              <a:rPr lang="en-GB" dirty="0"/>
              <a:t> </a:t>
            </a:r>
            <a:r>
              <a:rPr lang="en-GB" dirty="0" err="1"/>
              <a:t>Lipil</a:t>
            </a:r>
            <a:r>
              <a:rPr lang="en-GB" baseline="30000" dirty="0"/>
              <a:t>®</a:t>
            </a:r>
            <a:r>
              <a:rPr lang="en-GB" dirty="0"/>
              <a:t> — suitable from birth</a:t>
            </a:r>
          </a:p>
          <a:p>
            <a:endParaRPr lang="en-GB" dirty="0"/>
          </a:p>
        </p:txBody>
      </p:sp>
      <p:sp>
        <p:nvSpPr>
          <p:cNvPr id="3" name="Title 2"/>
          <p:cNvSpPr>
            <a:spLocks noGrp="1"/>
          </p:cNvSpPr>
          <p:nvPr>
            <p:ph type="title"/>
          </p:nvPr>
        </p:nvSpPr>
        <p:spPr/>
        <p:txBody>
          <a:bodyPr/>
          <a:lstStyle/>
          <a:p>
            <a:r>
              <a:rPr lang="en-GB" dirty="0" smtClean="0"/>
              <a:t>Hypoallergenic formulas</a:t>
            </a:r>
            <a:endParaRPr lang="en-GB" dirty="0"/>
          </a:p>
        </p:txBody>
      </p:sp>
    </p:spTree>
    <p:extLst>
      <p:ext uri="{BB962C8B-B14F-4D97-AF65-F5344CB8AC3E}">
        <p14:creationId xmlns:p14="http://schemas.microsoft.com/office/powerpoint/2010/main" val="1620740755"/>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err="1"/>
              <a:t>Alfamino</a:t>
            </a:r>
            <a:r>
              <a:rPr lang="en-GB" baseline="30000" dirty="0"/>
              <a:t>®</a:t>
            </a:r>
            <a:r>
              <a:rPr lang="en-GB" dirty="0"/>
              <a:t> — suitable from birth</a:t>
            </a:r>
          </a:p>
          <a:p>
            <a:r>
              <a:rPr lang="en-GB" dirty="0" err="1"/>
              <a:t>Neocate</a:t>
            </a:r>
            <a:r>
              <a:rPr lang="en-GB" dirty="0"/>
              <a:t> LCP</a:t>
            </a:r>
            <a:r>
              <a:rPr lang="en-GB" baseline="30000" dirty="0"/>
              <a:t>®</a:t>
            </a:r>
            <a:r>
              <a:rPr lang="en-GB" dirty="0"/>
              <a:t> — suitable from </a:t>
            </a:r>
            <a:r>
              <a:rPr lang="en-GB" dirty="0" smtClean="0"/>
              <a:t>birth ( 945 g = £69!!</a:t>
            </a:r>
            <a:endParaRPr lang="en-GB" dirty="0"/>
          </a:p>
          <a:p>
            <a:r>
              <a:rPr lang="en-GB" dirty="0" err="1"/>
              <a:t>Neocate</a:t>
            </a:r>
            <a:r>
              <a:rPr lang="en-GB" dirty="0"/>
              <a:t> Active</a:t>
            </a:r>
            <a:r>
              <a:rPr lang="en-GB" baseline="30000" dirty="0"/>
              <a:t>®</a:t>
            </a:r>
            <a:r>
              <a:rPr lang="en-GB" dirty="0"/>
              <a:t> — suitable from 1 year of age</a:t>
            </a:r>
          </a:p>
          <a:p>
            <a:r>
              <a:rPr lang="en-GB" dirty="0" err="1"/>
              <a:t>Neocate</a:t>
            </a:r>
            <a:r>
              <a:rPr lang="en-GB" dirty="0"/>
              <a:t> Advance</a:t>
            </a:r>
            <a:r>
              <a:rPr lang="en-GB" baseline="30000" dirty="0"/>
              <a:t>®</a:t>
            </a:r>
            <a:r>
              <a:rPr lang="en-GB" dirty="0"/>
              <a:t> — suitable from 1 year of age for children who cannot eat any other foods</a:t>
            </a:r>
          </a:p>
          <a:p>
            <a:r>
              <a:rPr lang="en-GB" dirty="0" err="1"/>
              <a:t>Nutramigen</a:t>
            </a:r>
            <a:r>
              <a:rPr lang="en-GB" dirty="0"/>
              <a:t> </a:t>
            </a:r>
            <a:r>
              <a:rPr lang="en-GB" dirty="0" err="1"/>
              <a:t>Puramino</a:t>
            </a:r>
            <a:r>
              <a:rPr lang="en-GB" baseline="30000" dirty="0"/>
              <a:t>®</a:t>
            </a:r>
            <a:r>
              <a:rPr lang="en-GB" dirty="0"/>
              <a:t> — suitable from birth</a:t>
            </a:r>
          </a:p>
        </p:txBody>
      </p:sp>
      <p:sp>
        <p:nvSpPr>
          <p:cNvPr id="3" name="Title 2"/>
          <p:cNvSpPr>
            <a:spLocks noGrp="1"/>
          </p:cNvSpPr>
          <p:nvPr>
            <p:ph type="title"/>
          </p:nvPr>
        </p:nvSpPr>
        <p:spPr/>
        <p:txBody>
          <a:bodyPr/>
          <a:lstStyle/>
          <a:p>
            <a:r>
              <a:rPr lang="en-GB" dirty="0" smtClean="0"/>
              <a:t>Amino acid formula</a:t>
            </a:r>
            <a:endParaRPr lang="en-GB" dirty="0"/>
          </a:p>
        </p:txBody>
      </p:sp>
    </p:spTree>
    <p:extLst>
      <p:ext uri="{BB962C8B-B14F-4D97-AF65-F5344CB8AC3E}">
        <p14:creationId xmlns:p14="http://schemas.microsoft.com/office/powerpoint/2010/main" val="4202029741"/>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GB" dirty="0">
                <a:hlinkClick r:id="rId2"/>
              </a:rPr>
              <a:t>http://cowsmilkproteinallergysupport.webs.com</a:t>
            </a:r>
            <a:r>
              <a:rPr lang="en-GB" dirty="0" smtClean="0">
                <a:hlinkClick r:id="rId2"/>
              </a:rPr>
              <a:t>/</a:t>
            </a:r>
            <a:endParaRPr lang="en-GB" dirty="0" smtClean="0"/>
          </a:p>
          <a:p>
            <a:r>
              <a:rPr lang="en-GB" dirty="0">
                <a:hlinkClick r:id="rId3"/>
              </a:rPr>
              <a:t>https://</a:t>
            </a:r>
            <a:r>
              <a:rPr lang="en-GB" dirty="0" smtClean="0">
                <a:hlinkClick r:id="rId3"/>
              </a:rPr>
              <a:t>www.allergyuk.org/information-and-advice/conditions-and-symptoms/36-types-of-food-allergy</a:t>
            </a:r>
            <a:endParaRPr lang="en-GB" dirty="0" smtClean="0"/>
          </a:p>
          <a:p>
            <a:endParaRPr lang="en-GB" dirty="0"/>
          </a:p>
        </p:txBody>
      </p:sp>
      <p:sp>
        <p:nvSpPr>
          <p:cNvPr id="3" name="Title 2"/>
          <p:cNvSpPr>
            <a:spLocks noGrp="1"/>
          </p:cNvSpPr>
          <p:nvPr>
            <p:ph type="title"/>
          </p:nvPr>
        </p:nvSpPr>
        <p:spPr/>
        <p:txBody>
          <a:bodyPr/>
          <a:lstStyle/>
          <a:p>
            <a:r>
              <a:rPr lang="en-GB" dirty="0" smtClean="0"/>
              <a:t>Support websites for parents </a:t>
            </a:r>
            <a:endParaRPr lang="en-GB" dirty="0"/>
          </a:p>
        </p:txBody>
      </p:sp>
    </p:spTree>
    <p:extLst>
      <p:ext uri="{BB962C8B-B14F-4D97-AF65-F5344CB8AC3E}">
        <p14:creationId xmlns:p14="http://schemas.microsoft.com/office/powerpoint/2010/main" val="3281770538"/>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236629"/>
            <a:ext cx="8229600" cy="5376675"/>
          </a:xfrm>
        </p:spPr>
        <p:txBody>
          <a:bodyPr/>
          <a:lstStyle/>
          <a:p>
            <a:r>
              <a:rPr lang="en-GB" dirty="0" smtClean="0">
                <a:hlinkClick r:id="rId2"/>
              </a:rPr>
              <a:t>www.nice.org.uk/guidance/cg37</a:t>
            </a:r>
            <a:endParaRPr lang="en-GB" dirty="0" smtClean="0"/>
          </a:p>
          <a:p>
            <a:r>
              <a:rPr lang="en-GB" dirty="0">
                <a:hlinkClick r:id="rId3"/>
              </a:rPr>
              <a:t>http://</a:t>
            </a:r>
            <a:r>
              <a:rPr lang="en-GB" dirty="0" smtClean="0">
                <a:hlinkClick r:id="rId3"/>
              </a:rPr>
              <a:t>www.nice.org.uk/guidance/cg45</a:t>
            </a:r>
            <a:endParaRPr lang="en-GB" dirty="0" smtClean="0"/>
          </a:p>
          <a:p>
            <a:r>
              <a:rPr lang="en-GB" dirty="0" smtClean="0"/>
              <a:t>( antenatal and post natal health)</a:t>
            </a:r>
          </a:p>
          <a:p>
            <a:r>
              <a:rPr lang="en-GB" dirty="0">
                <a:hlinkClick r:id="rId4"/>
              </a:rPr>
              <a:t>http://</a:t>
            </a:r>
            <a:r>
              <a:rPr lang="en-GB" dirty="0" smtClean="0">
                <a:hlinkClick r:id="rId4"/>
              </a:rPr>
              <a:t>www.fsrh.org/pdfs/CEUGuidancePostnatal09.pdf</a:t>
            </a:r>
            <a:endParaRPr lang="en-GB" dirty="0" smtClean="0"/>
          </a:p>
          <a:p>
            <a:r>
              <a:rPr lang="en-GB" dirty="0">
                <a:hlinkClick r:id="rId5"/>
              </a:rPr>
              <a:t>http://</a:t>
            </a:r>
            <a:r>
              <a:rPr lang="en-GB" dirty="0" smtClean="0">
                <a:hlinkClick r:id="rId5"/>
              </a:rPr>
              <a:t>newbornbloodspot.screening.nhs.uk/standards</a:t>
            </a:r>
            <a:endParaRPr lang="en-GB" dirty="0" smtClean="0"/>
          </a:p>
          <a:p>
            <a:r>
              <a:rPr lang="en-GB" dirty="0">
                <a:hlinkClick r:id="rId6"/>
              </a:rPr>
              <a:t>http://</a:t>
            </a:r>
            <a:r>
              <a:rPr lang="en-GB" dirty="0" smtClean="0">
                <a:hlinkClick r:id="rId6"/>
              </a:rPr>
              <a:t>www.sign.ac.uk/pdf/qrg127.pdf</a:t>
            </a:r>
            <a:endParaRPr lang="en-GB" dirty="0" smtClean="0"/>
          </a:p>
          <a:p>
            <a:r>
              <a:rPr lang="en-GB" dirty="0" smtClean="0"/>
              <a:t>( SIGN perinatal mental health)</a:t>
            </a:r>
          </a:p>
          <a:p>
            <a:r>
              <a:rPr lang="en-GB" dirty="0"/>
              <a:t>http://www.nice.org.uk/guidance/cg98/resources/guidance-neonatal-jaundice-pdf</a:t>
            </a:r>
            <a:endParaRPr lang="en-GB" dirty="0" smtClean="0"/>
          </a:p>
          <a:p>
            <a:endParaRPr lang="en-GB" dirty="0"/>
          </a:p>
        </p:txBody>
      </p:sp>
      <p:sp>
        <p:nvSpPr>
          <p:cNvPr id="3" name="Title 2"/>
          <p:cNvSpPr>
            <a:spLocks noGrp="1"/>
          </p:cNvSpPr>
          <p:nvPr>
            <p:ph type="title"/>
          </p:nvPr>
        </p:nvSpPr>
        <p:spPr/>
        <p:txBody>
          <a:bodyPr/>
          <a:lstStyle/>
          <a:p>
            <a:r>
              <a:rPr lang="en-GB" dirty="0" smtClean="0"/>
              <a:t>Online resources</a:t>
            </a:r>
            <a:endParaRPr lang="en-GB" dirty="0"/>
          </a:p>
        </p:txBody>
      </p:sp>
    </p:spTree>
    <p:extLst>
      <p:ext uri="{BB962C8B-B14F-4D97-AF65-F5344CB8AC3E}">
        <p14:creationId xmlns:p14="http://schemas.microsoft.com/office/powerpoint/2010/main" val="416141673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lnSpcReduction="10000"/>
          </a:bodyPr>
          <a:lstStyle/>
          <a:p>
            <a:pPr>
              <a:defRPr sz="1800"/>
            </a:pPr>
            <a:fld id="{86CB4B4D-7CA3-9044-876B-883B54F8677D}" type="slidenum">
              <a:rPr/>
              <a:pPr>
                <a:defRPr sz="1800"/>
              </a:pPr>
              <a:t>5</a:t>
            </a:fld>
            <a:endParaRPr/>
          </a:p>
        </p:txBody>
      </p:sp>
      <p:sp>
        <p:nvSpPr>
          <p:cNvPr id="168" name="Shape 168"/>
          <p:cNvSpPr>
            <a:spLocks noGrp="1"/>
          </p:cNvSpPr>
          <p:nvPr>
            <p:ph type="title"/>
          </p:nvPr>
        </p:nvSpPr>
        <p:spPr>
          <a:xfrm>
            <a:off x="666480" y="262463"/>
            <a:ext cx="4990563" cy="1270381"/>
          </a:xfrm>
          <a:prstGeom prst="rect">
            <a:avLst/>
          </a:prstGeom>
          <a:ln w="12700">
            <a:miter lim="400000"/>
          </a:ln>
        </p:spPr>
        <p:txBody>
          <a:bodyPr lIns="45718" tIns="45718" rIns="45718" bIns="45718" anchor="ctr">
            <a:normAutofit/>
          </a:bodyPr>
          <a:lstStyle/>
          <a:p>
            <a:r>
              <a:rPr dirty="0"/>
              <a:t>Screening Questions</a:t>
            </a:r>
          </a:p>
        </p:txBody>
      </p:sp>
      <p:sp>
        <p:nvSpPr>
          <p:cNvPr id="169" name="Shape 169"/>
          <p:cNvSpPr/>
          <p:nvPr/>
        </p:nvSpPr>
        <p:spPr>
          <a:xfrm>
            <a:off x="666480" y="1532844"/>
            <a:ext cx="7099481" cy="3970314"/>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p>
            <a:pPr marL="342900" indent="-342900">
              <a:buFont typeface="+mj-lt"/>
              <a:buAutoNum type="arabicPeriod"/>
            </a:pPr>
            <a:r>
              <a:rPr dirty="0">
                <a:latin typeface="Lucida Sans Unicode"/>
                <a:ea typeface="Lucida Sans Unicode"/>
                <a:cs typeface="Lucida Sans Unicode"/>
                <a:sym typeface="Lucida Sans Unicode"/>
              </a:rPr>
              <a:t>During the past month, have you often been bothered by feeling down, depressed or hopeless?</a:t>
            </a:r>
          </a:p>
          <a:p>
            <a:pPr marL="342900" indent="-342900">
              <a:buFont typeface="+mj-lt"/>
              <a:buAutoNum type="arabicPeriod"/>
            </a:pPr>
            <a:endParaRPr dirty="0">
              <a:latin typeface="Lucida Sans Unicode"/>
              <a:ea typeface="Lucida Sans Unicode"/>
              <a:cs typeface="Lucida Sans Unicode"/>
              <a:sym typeface="Lucida Sans Unicode"/>
            </a:endParaRPr>
          </a:p>
          <a:p>
            <a:pPr marL="342900" indent="-342900">
              <a:buFont typeface="+mj-lt"/>
              <a:buAutoNum type="arabicPeriod"/>
            </a:pPr>
            <a:r>
              <a:rPr dirty="0">
                <a:latin typeface="Lucida Sans Unicode"/>
                <a:ea typeface="Lucida Sans Unicode"/>
                <a:cs typeface="Lucida Sans Unicode"/>
                <a:sym typeface="Lucida Sans Unicode"/>
              </a:rPr>
              <a:t>During the past month, have you often been bothered by having little interest or pleasure in doing things?</a:t>
            </a:r>
          </a:p>
          <a:p>
            <a:pPr marL="342900" indent="-342900">
              <a:buFont typeface="+mj-lt"/>
              <a:buAutoNum type="arabicPeriod"/>
            </a:pPr>
            <a:endParaRPr dirty="0">
              <a:latin typeface="Lucida Sans Unicode"/>
              <a:ea typeface="Lucida Sans Unicode"/>
              <a:cs typeface="Lucida Sans Unicode"/>
              <a:sym typeface="Lucida Sans Unicode"/>
            </a:endParaRPr>
          </a:p>
          <a:p>
            <a:pPr marL="342900" indent="-342900">
              <a:buFont typeface="+mj-lt"/>
              <a:buAutoNum type="arabicPeriod"/>
            </a:pPr>
            <a:r>
              <a:rPr dirty="0">
                <a:latin typeface="Lucida Sans Unicode"/>
                <a:ea typeface="Lucida Sans Unicode"/>
                <a:cs typeface="Lucida Sans Unicode"/>
                <a:sym typeface="Lucida Sans Unicode"/>
              </a:rPr>
              <a:t>Also consider asking about anxiety using the 2‑item Generalized Anxiety Disorder scale (GAD‑2):</a:t>
            </a:r>
          </a:p>
          <a:p>
            <a:pPr marL="342900" indent="-342900">
              <a:buFont typeface="+mj-lt"/>
              <a:buAutoNum type="arabicPeriod"/>
            </a:pPr>
            <a:endParaRPr dirty="0">
              <a:latin typeface="Lucida Sans Unicode"/>
              <a:ea typeface="Lucida Sans Unicode"/>
              <a:cs typeface="Lucida Sans Unicode"/>
              <a:sym typeface="Lucida Sans Unicode"/>
            </a:endParaRPr>
          </a:p>
          <a:p>
            <a:pPr marL="342900" indent="-342900">
              <a:buFont typeface="+mj-lt"/>
              <a:buAutoNum type="arabicPeriod"/>
            </a:pPr>
            <a:r>
              <a:rPr dirty="0">
                <a:latin typeface="Lucida Sans Unicode"/>
                <a:ea typeface="Lucida Sans Unicode"/>
                <a:cs typeface="Lucida Sans Unicode"/>
                <a:sym typeface="Lucida Sans Unicode"/>
              </a:rPr>
              <a:t>During the past month, have you been feeling nervous, anxious or on edge?[7]</a:t>
            </a:r>
          </a:p>
          <a:p>
            <a:pPr marL="342900" indent="-342900">
              <a:buFont typeface="+mj-lt"/>
              <a:buAutoNum type="arabicPeriod"/>
            </a:pPr>
            <a:endParaRPr dirty="0">
              <a:latin typeface="Lucida Sans Unicode"/>
              <a:ea typeface="Lucida Sans Unicode"/>
              <a:cs typeface="Lucida Sans Unicode"/>
              <a:sym typeface="Lucida Sans Unicode"/>
            </a:endParaRPr>
          </a:p>
          <a:p>
            <a:pPr marL="342900" indent="-342900">
              <a:buFont typeface="+mj-lt"/>
              <a:buAutoNum type="arabicPeriod"/>
            </a:pPr>
            <a:r>
              <a:rPr dirty="0">
                <a:latin typeface="Lucida Sans Unicode"/>
                <a:ea typeface="Lucida Sans Unicode"/>
                <a:cs typeface="Lucida Sans Unicode"/>
                <a:sym typeface="Lucida Sans Unicode"/>
              </a:rPr>
              <a:t>During the past month have you not been able to stop or control worrying?[</a:t>
            </a:r>
          </a:p>
        </p:txBody>
      </p:sp>
    </p:spTree>
    <p:extLst>
      <p:ext uri="{BB962C8B-B14F-4D97-AF65-F5344CB8AC3E}">
        <p14:creationId xmlns:p14="http://schemas.microsoft.com/office/powerpoint/2010/main" val="3326378165"/>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98678" y="1733426"/>
            <a:ext cx="7733763" cy="3344348"/>
          </a:xfrm>
        </p:spPr>
        <p:txBody>
          <a:bodyPr>
            <a:normAutofit/>
          </a:bodyPr>
          <a:lstStyle/>
          <a:p>
            <a:pPr marL="285750" indent="-285750" defTabSz="457200">
              <a:buClrTx/>
              <a:buSzPct val="100000"/>
              <a:buFont typeface="Arial" panose="020B0604020202020204" pitchFamily="34" charset="0"/>
              <a:buChar char="•"/>
              <a:tabLst>
                <a:tab pos="139700" algn="l"/>
                <a:tab pos="457200" algn="l"/>
              </a:tabLst>
            </a:pPr>
            <a:r>
              <a:rPr lang="en-GB" sz="1400" dirty="0">
                <a:solidFill>
                  <a:srgbClr val="3A2D28"/>
                </a:solidFill>
                <a:latin typeface="Lucida Sans Unicode" panose="020B0602030504020204" pitchFamily="34" charset="0"/>
                <a:ea typeface="Arial"/>
                <a:cs typeface="Lucida Sans Unicode" panose="020B0602030504020204" pitchFamily="34" charset="0"/>
                <a:sym typeface="Arial"/>
              </a:rPr>
              <a:t>Ask whether she is well supported at </a:t>
            </a:r>
            <a:r>
              <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rPr>
              <a:t>home.</a:t>
            </a:r>
          </a:p>
          <a:p>
            <a:pPr marL="285750" indent="-285750" defTabSz="457200">
              <a:buClrTx/>
              <a:buSzPct val="1000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285750" indent="-285750" defTabSz="457200">
              <a:buClrTx/>
              <a:buSzPct val="100000"/>
              <a:buFont typeface="Arial" panose="020B0604020202020204" pitchFamily="34" charset="0"/>
              <a:buChar char="•"/>
              <a:tabLst>
                <a:tab pos="139700" algn="l"/>
                <a:tab pos="457200" algn="l"/>
              </a:tabLst>
            </a:pPr>
            <a:r>
              <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rPr>
              <a:t>Check </a:t>
            </a:r>
            <a:r>
              <a:rPr lang="en-GB" sz="1400" dirty="0">
                <a:solidFill>
                  <a:srgbClr val="3A2D28"/>
                </a:solidFill>
                <a:latin typeface="Lucida Sans Unicode" panose="020B0602030504020204" pitchFamily="34" charset="0"/>
                <a:ea typeface="Arial"/>
                <a:cs typeface="Lucida Sans Unicode" panose="020B0602030504020204" pitchFamily="34" charset="0"/>
                <a:sym typeface="Arial"/>
              </a:rPr>
              <a:t>with her on how she is sleeping. If this is a problem, consider how she might gain support from a partner or family. Expressing a night-time bottle might give her a </a:t>
            </a:r>
            <a:r>
              <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rPr>
              <a:t>break.</a:t>
            </a:r>
            <a:endParaRPr lang="en-GB" sz="1400" dirty="0" smtClean="0">
              <a:solidFill>
                <a:srgbClr val="3A2D28"/>
              </a:solidFill>
              <a:latin typeface="Lucida Sans Unicode" panose="020B0602030504020204" pitchFamily="34" charset="0"/>
              <a:ea typeface="Arial"/>
              <a:cs typeface="Lucida Sans Unicode" panose="020B0602030504020204" pitchFamily="34" charset="0"/>
            </a:endParaRPr>
          </a:p>
          <a:p>
            <a:pPr marL="285750" indent="-285750" defTabSz="457200">
              <a:buClrTx/>
              <a:buSzPct val="1000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285750" indent="-285750" defTabSz="457200">
              <a:buClrTx/>
              <a:buSzPct val="100000"/>
              <a:buFont typeface="Arial" panose="020B0604020202020204" pitchFamily="34" charset="0"/>
              <a:buChar char="•"/>
              <a:tabLst>
                <a:tab pos="139700" algn="l"/>
                <a:tab pos="457200" algn="l"/>
              </a:tabLst>
            </a:pPr>
            <a:r>
              <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rPr>
              <a:t>Encourage </a:t>
            </a:r>
            <a:r>
              <a:rPr lang="en-GB" sz="1400" dirty="0">
                <a:solidFill>
                  <a:srgbClr val="3A2D28"/>
                </a:solidFill>
                <a:latin typeface="Lucida Sans Unicode" panose="020B0602030504020204" pitchFamily="34" charset="0"/>
                <a:ea typeface="Arial"/>
                <a:cs typeface="Lucida Sans Unicode" panose="020B0602030504020204" pitchFamily="34" charset="0"/>
                <a:sym typeface="Arial"/>
              </a:rPr>
              <a:t>any household smokers to quit. Explain passive smoking increases risk of </a:t>
            </a:r>
            <a:r>
              <a:rPr lang="en-GB" sz="1400" dirty="0">
                <a:latin typeface="Lucida Sans Unicode" panose="020B0602030504020204" pitchFamily="34" charset="0"/>
                <a:ea typeface="Arial"/>
                <a:cs typeface="Lucida Sans Unicode" panose="020B0602030504020204" pitchFamily="34" charset="0"/>
                <a:sym typeface="Arial"/>
                <a:hlinkClick r:id="rId2"/>
              </a:rPr>
              <a:t>sudden infant death syndrome</a:t>
            </a:r>
            <a:r>
              <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rPr>
              <a:t>.</a:t>
            </a:r>
            <a:r>
              <a:rPr lang="en-GB" sz="1400" dirty="0">
                <a:solidFill>
                  <a:srgbClr val="3A2D28"/>
                </a:solidFill>
                <a:latin typeface="Lucida Sans Unicode" panose="020B0602030504020204" pitchFamily="34" charset="0"/>
                <a:ea typeface="Arial"/>
                <a:cs typeface="Lucida Sans Unicode" panose="020B0602030504020204" pitchFamily="34" charset="0"/>
                <a:sym typeface="Arial"/>
              </a:rPr>
              <a:t> Explain too that it increases risk of </a:t>
            </a:r>
            <a:r>
              <a:rPr lang="en-GB" sz="1400" dirty="0">
                <a:latin typeface="Lucida Sans Unicode" panose="020B0602030504020204" pitchFamily="34" charset="0"/>
                <a:ea typeface="Arial"/>
                <a:cs typeface="Lucida Sans Unicode" panose="020B0602030504020204" pitchFamily="34" charset="0"/>
                <a:sym typeface="Arial"/>
                <a:hlinkClick r:id="rId3"/>
              </a:rPr>
              <a:t>childhood asthma</a:t>
            </a:r>
            <a:r>
              <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rPr>
              <a:t>. </a:t>
            </a:r>
            <a:r>
              <a:rPr lang="en-GB" sz="1400" dirty="0">
                <a:solidFill>
                  <a:srgbClr val="3A2D28"/>
                </a:solidFill>
                <a:latin typeface="Lucida Sans Unicode" panose="020B0602030504020204" pitchFamily="34" charset="0"/>
                <a:ea typeface="Arial"/>
                <a:cs typeface="Lucida Sans Unicode" panose="020B0602030504020204" pitchFamily="34" charset="0"/>
                <a:sym typeface="Arial"/>
              </a:rPr>
              <a:t>Refer to a </a:t>
            </a:r>
            <a:r>
              <a:rPr lang="en-GB" sz="1400" dirty="0">
                <a:latin typeface="Lucida Sans Unicode" panose="020B0602030504020204" pitchFamily="34" charset="0"/>
                <a:ea typeface="Arial"/>
                <a:cs typeface="Lucida Sans Unicode" panose="020B0602030504020204" pitchFamily="34" charset="0"/>
                <a:sym typeface="Arial"/>
                <a:hlinkClick r:id="rId4"/>
              </a:rPr>
              <a:t>smoking cessation</a:t>
            </a:r>
            <a:r>
              <a:rPr lang="en-GB" sz="1400" dirty="0">
                <a:solidFill>
                  <a:srgbClr val="3A2D28"/>
                </a:solidFill>
                <a:latin typeface="Lucida Sans Unicode" panose="020B0602030504020204" pitchFamily="34" charset="0"/>
                <a:ea typeface="Arial"/>
                <a:cs typeface="Lucida Sans Unicode" panose="020B0602030504020204" pitchFamily="34" charset="0"/>
                <a:sym typeface="Arial"/>
              </a:rPr>
              <a:t> clinic if </a:t>
            </a:r>
            <a:r>
              <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rPr>
              <a:t>required.</a:t>
            </a:r>
            <a:endParaRPr lang="en-GB" sz="1400" dirty="0" smtClean="0">
              <a:solidFill>
                <a:srgbClr val="3A2D28"/>
              </a:solidFill>
              <a:latin typeface="Lucida Sans Unicode" panose="020B0602030504020204" pitchFamily="34" charset="0"/>
              <a:ea typeface="Arial"/>
              <a:cs typeface="Lucida Sans Unicode" panose="020B0602030504020204" pitchFamily="34" charset="0"/>
            </a:endParaRPr>
          </a:p>
          <a:p>
            <a:pPr marL="285750" indent="-285750" defTabSz="457200">
              <a:buClrTx/>
              <a:buSzPct val="1000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285750" indent="-285750" defTabSz="457200">
              <a:buClrTx/>
              <a:buSzPct val="100000"/>
              <a:buFont typeface="Arial" panose="020B0604020202020204" pitchFamily="34" charset="0"/>
              <a:buChar char="•"/>
              <a:tabLst>
                <a:tab pos="139700" algn="l"/>
                <a:tab pos="457200" algn="l"/>
              </a:tabLst>
            </a:pPr>
            <a:r>
              <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rPr>
              <a:t>Provide </a:t>
            </a:r>
            <a:r>
              <a:rPr lang="en-GB" sz="1400" dirty="0">
                <a:solidFill>
                  <a:srgbClr val="3A2D28"/>
                </a:solidFill>
                <a:latin typeface="Lucida Sans Unicode" panose="020B0602030504020204" pitchFamily="34" charset="0"/>
                <a:ea typeface="Arial"/>
                <a:cs typeface="Lucida Sans Unicode" panose="020B0602030504020204" pitchFamily="34" charset="0"/>
                <a:sym typeface="Arial"/>
              </a:rPr>
              <a:t>the opportunity to talk without her partner present to give an opportunity where relevant to explore issues such as </a:t>
            </a:r>
            <a:r>
              <a:rPr lang="en-GB" sz="1400" dirty="0">
                <a:latin typeface="Lucida Sans Unicode" panose="020B0602030504020204" pitchFamily="34" charset="0"/>
                <a:ea typeface="Arial"/>
                <a:cs typeface="Lucida Sans Unicode" panose="020B0602030504020204" pitchFamily="34" charset="0"/>
                <a:sym typeface="Arial"/>
                <a:hlinkClick r:id="rId5"/>
              </a:rPr>
              <a:t>domestic violence</a:t>
            </a:r>
            <a:r>
              <a:rPr lang="en-GB" sz="1400" dirty="0">
                <a:solidFill>
                  <a:srgbClr val="3A2D28"/>
                </a:solidFill>
                <a:latin typeface="Lucida Sans Unicode" panose="020B0602030504020204" pitchFamily="34" charset="0"/>
                <a:ea typeface="Arial"/>
                <a:cs typeface="Lucida Sans Unicode" panose="020B0602030504020204" pitchFamily="34" charset="0"/>
                <a:sym typeface="Arial"/>
              </a:rPr>
              <a:t>. (30% of domestic violence begins in pregnancy</a:t>
            </a:r>
            <a:r>
              <a:rPr lang="en-GB" sz="1400" dirty="0" smtClean="0">
                <a:solidFill>
                  <a:srgbClr val="3A2D28"/>
                </a:solidFill>
                <a:latin typeface="Lucida Sans Unicode" panose="020B0602030504020204" pitchFamily="34" charset="0"/>
                <a:ea typeface="Arial"/>
                <a:cs typeface="Lucida Sans Unicode" panose="020B0602030504020204" pitchFamily="34" charset="0"/>
                <a:sym typeface="Arial"/>
              </a:rPr>
              <a:t>.)</a:t>
            </a:r>
            <a:endParaRPr lang="en-GB" sz="1400" dirty="0">
              <a:solidFill>
                <a:srgbClr val="3A2D28"/>
              </a:solidFill>
              <a:latin typeface="Lucida Sans Unicode" panose="020B0602030504020204" pitchFamily="34" charset="0"/>
              <a:ea typeface="Arial"/>
              <a:cs typeface="Lucida Sans Unicode" panose="020B0602030504020204" pitchFamily="34" charset="0"/>
              <a:sym typeface="Arial"/>
            </a:endParaRPr>
          </a:p>
          <a:p>
            <a:pPr marL="109727" indent="0">
              <a:buNone/>
            </a:pPr>
            <a:endParaRPr lang="en-GB" sz="1400" dirty="0">
              <a:latin typeface="Lucida Sans Unicode" panose="020B0602030504020204" pitchFamily="34" charset="0"/>
              <a:cs typeface="Lucida Sans Unicode" panose="020B0602030504020204" pitchFamily="34" charset="0"/>
            </a:endParaRPr>
          </a:p>
        </p:txBody>
      </p:sp>
      <p:sp>
        <p:nvSpPr>
          <p:cNvPr id="77" name="Shape 77"/>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6</a:t>
            </a:fld>
            <a:endParaRPr sz="1000"/>
          </a:p>
        </p:txBody>
      </p:sp>
      <p:sp>
        <p:nvSpPr>
          <p:cNvPr id="79" name="Shape 79"/>
          <p:cNvSpPr>
            <a:spLocks noGrp="1"/>
          </p:cNvSpPr>
          <p:nvPr>
            <p:ph type="title"/>
          </p:nvPr>
        </p:nvSpPr>
        <p:spPr>
          <a:xfrm>
            <a:off x="698678" y="524199"/>
            <a:ext cx="3625403" cy="1038303"/>
          </a:xfrm>
          <a:prstGeom prst="rect">
            <a:avLst/>
          </a:prstGeom>
          <a:ln w="12700">
            <a:miter lim="400000"/>
          </a:ln>
        </p:spPr>
        <p:txBody>
          <a:bodyPr lIns="45718" tIns="45718" rIns="45718" bIns="45718" anchor="ctr">
            <a:normAutofit/>
          </a:bodyPr>
          <a:lstStyle/>
          <a:p>
            <a:r>
              <a:rPr dirty="0"/>
              <a:t>Social Problems</a:t>
            </a:r>
          </a:p>
        </p:txBody>
      </p:sp>
      <p:sp>
        <p:nvSpPr>
          <p:cNvPr id="78" name="Shape 78"/>
          <p:cNvSpPr/>
          <p:nvPr/>
        </p:nvSpPr>
        <p:spPr>
          <a:xfrm>
            <a:off x="265580" y="1562503"/>
            <a:ext cx="8612841" cy="30777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marL="140368" lvl="0" indent="-140368" defTabSz="457200">
              <a:buSzPct val="100000"/>
              <a:buChar char="•"/>
              <a:tabLst>
                <a:tab pos="139700" algn="l"/>
                <a:tab pos="457200" algn="l"/>
              </a:tabLst>
            </a:pPr>
            <a:endParaRPr sz="1400" b="1" dirty="0">
              <a:solidFill>
                <a:srgbClr val="3A2D28"/>
              </a:solidFill>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7</a:t>
            </a:fld>
            <a:endParaRPr sz="1000"/>
          </a:p>
        </p:txBody>
      </p:sp>
      <p:sp>
        <p:nvSpPr>
          <p:cNvPr id="82" name="Shape 82"/>
          <p:cNvSpPr/>
          <p:nvPr/>
        </p:nvSpPr>
        <p:spPr>
          <a:xfrm>
            <a:off x="583096" y="1469233"/>
            <a:ext cx="7607867" cy="4688459"/>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p>
            <a:pPr marL="285750" indent="-285750" defTabSz="457200">
              <a:spcBef>
                <a:spcPts val="400"/>
              </a:spcBef>
              <a:buSzPct val="1000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Palpate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the abdomen - if able to feel the uterus, consider retained products of conception or </a:t>
            </a:r>
            <a:r>
              <a:rPr sz="1400" dirty="0" err="1">
                <a:solidFill>
                  <a:srgbClr val="3A2D28"/>
                </a:solidFill>
                <a:latin typeface="Lucida Sans Unicode" panose="020B0602030504020204" pitchFamily="34" charset="0"/>
                <a:ea typeface="Arial"/>
                <a:cs typeface="Lucida Sans Unicode" panose="020B0602030504020204" pitchFamily="34" charset="0"/>
                <a:sym typeface="Arial"/>
              </a:rPr>
              <a:t>endometritis</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 if </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tender.</a:t>
            </a: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Check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blood pressure - particularly if it was previously </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high.</a:t>
            </a: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Perform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vaginal examination if she </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has:</a:t>
            </a: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Problems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with vaginal tears or </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episiotomy.</a:t>
            </a: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Abnormal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bleeding or vaginal </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discharge.</a:t>
            </a: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Pain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on intercourse. (If all appears normal it may be the fear of pain after delivery. If breast-feeding there may be some atrophic vaginitis. Reassurance may be all that is required</a:t>
            </a: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a:t>
            </a: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endParaRPr lang="en-GB"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r>
              <a:rPr sz="1400" dirty="0" smtClean="0">
                <a:solidFill>
                  <a:srgbClr val="3A2D28"/>
                </a:solidFill>
                <a:latin typeface="Lucida Sans Unicode" panose="020B0602030504020204" pitchFamily="34" charset="0"/>
                <a:ea typeface="Arial"/>
                <a:cs typeface="Lucida Sans Unicode" panose="020B0602030504020204" pitchFamily="34" charset="0"/>
                <a:sym typeface="Arial"/>
              </a:rPr>
              <a:t>Urinary </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or </a:t>
            </a:r>
            <a:r>
              <a:rPr sz="1400" dirty="0" err="1">
                <a:solidFill>
                  <a:srgbClr val="3A2D28"/>
                </a:solidFill>
                <a:latin typeface="Lucida Sans Unicode" panose="020B0602030504020204" pitchFamily="34" charset="0"/>
                <a:ea typeface="Arial"/>
                <a:cs typeface="Lucida Sans Unicode" panose="020B0602030504020204" pitchFamily="34" charset="0"/>
                <a:sym typeface="Arial"/>
              </a:rPr>
              <a:t>faecal</a:t>
            </a:r>
            <a:r>
              <a:rPr sz="1400" dirty="0">
                <a:solidFill>
                  <a:srgbClr val="3A2D28"/>
                </a:solidFill>
                <a:latin typeface="Lucida Sans Unicode" panose="020B0602030504020204" pitchFamily="34" charset="0"/>
                <a:ea typeface="Arial"/>
                <a:cs typeface="Lucida Sans Unicode" panose="020B0602030504020204" pitchFamily="34" charset="0"/>
                <a:sym typeface="Arial"/>
              </a:rPr>
              <a:t> incontinence.</a:t>
            </a:r>
            <a:endParaRPr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endParaRPr sz="1400"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p:txBody>
      </p:sp>
      <p:sp>
        <p:nvSpPr>
          <p:cNvPr id="4" name="Shape 79"/>
          <p:cNvSpPr txBox="1">
            <a:spLocks/>
          </p:cNvSpPr>
          <p:nvPr/>
        </p:nvSpPr>
        <p:spPr>
          <a:xfrm>
            <a:off x="583096" y="488606"/>
            <a:ext cx="3359426" cy="787444"/>
          </a:xfrm>
          <a:prstGeom prst="rect">
            <a:avLst/>
          </a:prstGeom>
          <a:ln w="12700">
            <a:miter lim="400000"/>
          </a:ln>
        </p:spPr>
        <p:txBody>
          <a:bodyPr lIns="45718" tIns="45718" rIns="45718" bIns="45718" anchor="ctr">
            <a:normAutofit/>
          </a:bodyPr>
          <a:lstStyle>
            <a:lvl1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1pPr>
            <a:lvl2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2pPr>
            <a:lvl3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3pPr>
            <a:lvl4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4pPr>
            <a:lvl5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5pPr>
            <a:lvl6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6pPr>
            <a:lvl7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7pPr>
            <a:lvl8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8pPr>
            <a:lvl9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9pPr>
          </a:lstStyle>
          <a:p>
            <a:r>
              <a:rPr lang="en-GB" dirty="0"/>
              <a:t>Examination</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a:spLocks noGrp="1"/>
          </p:cNvSpPr>
          <p:nvPr>
            <p:ph type="sldNum" sz="quarter" idx="2"/>
          </p:nvPr>
        </p:nvSpPr>
        <p:spPr>
          <a:xfrm>
            <a:off x="8647272" y="6521736"/>
            <a:ext cx="365762" cy="251333"/>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pPr>
            <a:fld id="{86CB4B4D-7CA3-9044-876B-883B54F8677D}" type="slidenum">
              <a:rPr sz="1000"/>
              <a:t>8</a:t>
            </a:fld>
            <a:endParaRPr sz="1000"/>
          </a:p>
        </p:txBody>
      </p:sp>
      <p:sp>
        <p:nvSpPr>
          <p:cNvPr id="85" name="Shape 85"/>
          <p:cNvSpPr/>
          <p:nvPr/>
        </p:nvSpPr>
        <p:spPr>
          <a:xfrm>
            <a:off x="457199" y="1359002"/>
            <a:ext cx="8555835" cy="2852390"/>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Autofit/>
          </a:bodyPr>
          <a:lstStyle/>
          <a:p>
            <a:pPr marL="285750" indent="-285750" defTabSz="457200">
              <a:spcBef>
                <a:spcPts val="400"/>
              </a:spcBef>
              <a:buSzPct val="100000"/>
              <a:buFont typeface="Arial" panose="020B0604020202020204" pitchFamily="34" charset="0"/>
              <a:buChar char="•"/>
              <a:tabLst>
                <a:tab pos="139700" algn="l"/>
                <a:tab pos="457200" algn="l"/>
              </a:tabLst>
            </a:pPr>
            <a:r>
              <a:rPr dirty="0" smtClean="0">
                <a:solidFill>
                  <a:srgbClr val="3A2D28"/>
                </a:solidFill>
                <a:latin typeface="Lucida Sans Unicode" panose="020B0602030504020204" pitchFamily="34" charset="0"/>
                <a:ea typeface="Arial"/>
                <a:cs typeface="Lucida Sans Unicode" panose="020B0602030504020204" pitchFamily="34" charset="0"/>
                <a:sym typeface="Arial"/>
              </a:rPr>
              <a:t>If </a:t>
            </a:r>
            <a:r>
              <a:rPr dirty="0">
                <a:solidFill>
                  <a:srgbClr val="3A2D28"/>
                </a:solidFill>
                <a:latin typeface="Lucida Sans Unicode" panose="020B0602030504020204" pitchFamily="34" charset="0"/>
                <a:ea typeface="Arial"/>
                <a:cs typeface="Lucida Sans Unicode" panose="020B0602030504020204" pitchFamily="34" charset="0"/>
                <a:sym typeface="Arial"/>
              </a:rPr>
              <a:t>smears are required, they are normally delayed until three months </a:t>
            </a:r>
            <a:r>
              <a:rPr dirty="0" smtClean="0">
                <a:solidFill>
                  <a:srgbClr val="3A2D28"/>
                </a:solidFill>
                <a:latin typeface="Lucida Sans Unicode" panose="020B0602030504020204" pitchFamily="34" charset="0"/>
                <a:ea typeface="Arial"/>
                <a:cs typeface="Lucida Sans Unicode" panose="020B0602030504020204" pitchFamily="34" charset="0"/>
                <a:sym typeface="Arial"/>
              </a:rPr>
              <a:t>post-delivery.</a:t>
            </a:r>
            <a:endParaRPr lang="en-GB"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endParaRPr lang="en-GB"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r>
              <a:rPr dirty="0" smtClean="0">
                <a:solidFill>
                  <a:srgbClr val="3A2D28"/>
                </a:solidFill>
                <a:latin typeface="Lucida Sans Unicode" panose="020B0602030504020204" pitchFamily="34" charset="0"/>
                <a:ea typeface="Arial"/>
                <a:cs typeface="Lucida Sans Unicode" panose="020B0602030504020204" pitchFamily="34" charset="0"/>
                <a:sym typeface="Arial"/>
              </a:rPr>
              <a:t>Weight</a:t>
            </a:r>
            <a:r>
              <a:rPr dirty="0">
                <a:solidFill>
                  <a:srgbClr val="3A2D28"/>
                </a:solidFill>
                <a:latin typeface="Lucida Sans Unicode" panose="020B0602030504020204" pitchFamily="34" charset="0"/>
                <a:ea typeface="Arial"/>
                <a:cs typeface="Lucida Sans Unicode" panose="020B0602030504020204" pitchFamily="34" charset="0"/>
                <a:sym typeface="Arial"/>
              </a:rPr>
              <a:t>. A 2013 National Institute for Health and Care Excellence (NICE) Quality Standard advises that women whose body mass index (BMI) is over 30 kg/m2 should be offered referral for advice on healthy eating and physical </a:t>
            </a:r>
            <a:r>
              <a:rPr dirty="0" smtClean="0">
                <a:solidFill>
                  <a:srgbClr val="3A2D28"/>
                </a:solidFill>
                <a:latin typeface="Lucida Sans Unicode" panose="020B0602030504020204" pitchFamily="34" charset="0"/>
                <a:ea typeface="Arial"/>
                <a:cs typeface="Lucida Sans Unicode" panose="020B0602030504020204" pitchFamily="34" charset="0"/>
                <a:sym typeface="Arial"/>
              </a:rPr>
              <a:t>activity.</a:t>
            </a:r>
            <a:endParaRPr lang="en-GB"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endParaRPr lang="en-GB"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indent="-285750" defTabSz="457200">
              <a:spcBef>
                <a:spcPts val="400"/>
              </a:spcBef>
              <a:buSzPct val="100000"/>
              <a:buFont typeface="Arial" panose="020B0604020202020204" pitchFamily="34" charset="0"/>
              <a:buChar char="•"/>
              <a:tabLst>
                <a:tab pos="139700" algn="l"/>
                <a:tab pos="457200" algn="l"/>
              </a:tabLst>
            </a:pPr>
            <a:r>
              <a:rPr dirty="0" smtClean="0">
                <a:solidFill>
                  <a:srgbClr val="3A2D28"/>
                </a:solidFill>
                <a:latin typeface="Lucida Sans Unicode" panose="020B0602030504020204" pitchFamily="34" charset="0"/>
                <a:ea typeface="Arial"/>
                <a:cs typeface="Lucida Sans Unicode" panose="020B0602030504020204" pitchFamily="34" charset="0"/>
                <a:sym typeface="Arial"/>
              </a:rPr>
              <a:t>Also </a:t>
            </a:r>
            <a:r>
              <a:rPr dirty="0">
                <a:solidFill>
                  <a:srgbClr val="3A2D28"/>
                </a:solidFill>
                <a:latin typeface="Lucida Sans Unicode" panose="020B0602030504020204" pitchFamily="34" charset="0"/>
                <a:ea typeface="Arial"/>
                <a:cs typeface="Lucida Sans Unicode" panose="020B0602030504020204" pitchFamily="34" charset="0"/>
                <a:sym typeface="Arial"/>
              </a:rPr>
              <a:t>consider </a:t>
            </a:r>
            <a:r>
              <a:rPr dirty="0" smtClean="0">
                <a:solidFill>
                  <a:srgbClr val="3A2D28"/>
                </a:solidFill>
                <a:latin typeface="Lucida Sans Unicode" panose="020B0602030504020204" pitchFamily="34" charset="0"/>
                <a:ea typeface="Arial"/>
                <a:cs typeface="Lucida Sans Unicode" panose="020B0602030504020204" pitchFamily="34" charset="0"/>
                <a:sym typeface="Arial"/>
              </a:rPr>
              <a:t>checking:</a:t>
            </a:r>
            <a:endParaRPr lang="en-GB" dirty="0">
              <a:solidFill>
                <a:srgbClr val="3A2D28"/>
              </a:solidFill>
              <a:latin typeface="Lucida Sans Unicode" panose="020B0602030504020204" pitchFamily="34" charset="0"/>
              <a:ea typeface="Arial"/>
              <a:cs typeface="Lucida Sans Unicode" panose="020B0602030504020204" pitchFamily="34" charset="0"/>
              <a:sym typeface="Arial"/>
            </a:endParaRPr>
          </a:p>
        </p:txBody>
      </p:sp>
      <p:sp>
        <p:nvSpPr>
          <p:cNvPr id="4" name="Shape 79"/>
          <p:cNvSpPr txBox="1">
            <a:spLocks/>
          </p:cNvSpPr>
          <p:nvPr/>
        </p:nvSpPr>
        <p:spPr>
          <a:xfrm>
            <a:off x="457200" y="591158"/>
            <a:ext cx="4874654" cy="767845"/>
          </a:xfrm>
          <a:prstGeom prst="rect">
            <a:avLst/>
          </a:prstGeom>
          <a:ln w="12700">
            <a:miter lim="400000"/>
          </a:ln>
        </p:spPr>
        <p:txBody>
          <a:bodyPr lIns="45718" tIns="45718" rIns="45718" bIns="45718" anchor="ctr">
            <a:noAutofit/>
          </a:bodyPr>
          <a:lstStyle>
            <a:lvl1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1pPr>
            <a:lvl2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2pPr>
            <a:lvl3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3pPr>
            <a:lvl4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4pPr>
            <a:lvl5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5pPr>
            <a:lvl6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6pPr>
            <a:lvl7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7pPr>
            <a:lvl8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8pPr>
            <a:lvl9pPr>
              <a:defRPr sz="3200" b="1">
                <a:solidFill>
                  <a:srgbClr val="464646"/>
                </a:solidFill>
                <a:effectLst>
                  <a:outerShdw blurRad="38100" dist="25400" dir="5400000" rotWithShape="0">
                    <a:srgbClr val="000000">
                      <a:alpha val="25000"/>
                    </a:srgbClr>
                  </a:outerShdw>
                </a:effectLst>
                <a:latin typeface="Lucida Sans Unicode"/>
                <a:ea typeface="Lucida Sans Unicode"/>
                <a:cs typeface="Lucida Sans Unicode"/>
                <a:sym typeface="Lucida Sans Unicode"/>
              </a:defRPr>
            </a:lvl9pPr>
          </a:lstStyle>
          <a:p>
            <a:r>
              <a:rPr lang="en-GB" dirty="0" smtClean="0"/>
              <a:t>Examination Continued</a:t>
            </a:r>
            <a:endParaRPr lang="en-GB" dirty="0"/>
          </a:p>
        </p:txBody>
      </p:sp>
      <p:sp>
        <p:nvSpPr>
          <p:cNvPr id="5" name="Shape 85"/>
          <p:cNvSpPr/>
          <p:nvPr/>
        </p:nvSpPr>
        <p:spPr>
          <a:xfrm>
            <a:off x="957329" y="4158738"/>
            <a:ext cx="7568485" cy="185569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Autofit/>
          </a:bodyPr>
          <a:lstStyle/>
          <a:p>
            <a:pPr marL="285750" lvl="8" indent="-285750" defTabSz="457200">
              <a:spcBef>
                <a:spcPts val="400"/>
              </a:spcBef>
              <a:buSzPct val="100000"/>
              <a:buFont typeface="Arial" panose="020B0604020202020204" pitchFamily="34" charset="0"/>
              <a:buChar char="•"/>
              <a:tabLst>
                <a:tab pos="139700" algn="l"/>
                <a:tab pos="457200" algn="l"/>
              </a:tabLst>
            </a:pPr>
            <a:r>
              <a:rPr lang="en-GB" sz="1600" dirty="0" err="1" smtClean="0">
                <a:solidFill>
                  <a:srgbClr val="3A2D28"/>
                </a:solidFill>
                <a:latin typeface="Lucida Sans Unicode" panose="020B0602030504020204" pitchFamily="34" charset="0"/>
                <a:ea typeface="Arial"/>
                <a:cs typeface="Lucida Sans Unicode" panose="020B0602030504020204" pitchFamily="34" charset="0"/>
                <a:sym typeface="Arial"/>
              </a:rPr>
              <a:t>Hb</a:t>
            </a:r>
            <a:r>
              <a:rPr lang="en-GB" sz="1600" dirty="0" smtClean="0">
                <a:solidFill>
                  <a:srgbClr val="3A2D28"/>
                </a:solidFill>
                <a:latin typeface="Lucida Sans Unicode" panose="020B0602030504020204" pitchFamily="34" charset="0"/>
                <a:ea typeface="Arial"/>
                <a:cs typeface="Lucida Sans Unicode" panose="020B0602030504020204" pitchFamily="34" charset="0"/>
                <a:sym typeface="Arial"/>
              </a:rPr>
              <a:t> </a:t>
            </a:r>
            <a:r>
              <a:rPr lang="en-GB" sz="1600" dirty="0">
                <a:solidFill>
                  <a:srgbClr val="3A2D28"/>
                </a:solidFill>
                <a:latin typeface="Lucida Sans Unicode" panose="020B0602030504020204" pitchFamily="34" charset="0"/>
                <a:ea typeface="Arial"/>
                <a:cs typeface="Lucida Sans Unicode" panose="020B0602030504020204" pitchFamily="34" charset="0"/>
                <a:sym typeface="Arial"/>
              </a:rPr>
              <a:t>level if previously </a:t>
            </a:r>
            <a:r>
              <a:rPr lang="en-GB" sz="1600" dirty="0" smtClean="0">
                <a:solidFill>
                  <a:srgbClr val="3A2D28"/>
                </a:solidFill>
                <a:latin typeface="Lucida Sans Unicode" panose="020B0602030504020204" pitchFamily="34" charset="0"/>
                <a:ea typeface="Arial"/>
                <a:cs typeface="Lucida Sans Unicode" panose="020B0602030504020204" pitchFamily="34" charset="0"/>
                <a:sym typeface="Arial"/>
              </a:rPr>
              <a:t>anaemic.</a:t>
            </a:r>
            <a:endParaRPr lang="en-GB" sz="1600" dirty="0" smtClean="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lvl="6" indent="-285750" defTabSz="457200">
              <a:spcBef>
                <a:spcPts val="400"/>
              </a:spcBef>
              <a:buSzPct val="100000"/>
              <a:buFont typeface="Arial" panose="020B0604020202020204" pitchFamily="34" charset="0"/>
              <a:buChar char="•"/>
              <a:tabLst>
                <a:tab pos="139700" algn="l"/>
                <a:tab pos="457200" algn="l"/>
              </a:tabLst>
            </a:pPr>
            <a:r>
              <a:rPr lang="en-GB" sz="1600" dirty="0" smtClean="0">
                <a:solidFill>
                  <a:srgbClr val="3A2D28"/>
                </a:solidFill>
                <a:latin typeface="Lucida Sans Unicode" panose="020B0602030504020204" pitchFamily="34" charset="0"/>
                <a:ea typeface="Arial"/>
                <a:cs typeface="Lucida Sans Unicode" panose="020B0602030504020204" pitchFamily="34" charset="0"/>
                <a:sym typeface="Arial"/>
                <a:hlinkClick r:id="rId2"/>
              </a:rPr>
              <a:t>Rubella</a:t>
            </a:r>
            <a:r>
              <a:rPr lang="en-GB" sz="1600" dirty="0" smtClean="0">
                <a:solidFill>
                  <a:srgbClr val="3A2D28"/>
                </a:solidFill>
                <a:latin typeface="Lucida Sans Unicode" panose="020B0602030504020204" pitchFamily="34" charset="0"/>
                <a:ea typeface="Arial"/>
                <a:cs typeface="Lucida Sans Unicode" panose="020B0602030504020204" pitchFamily="34" charset="0"/>
                <a:sym typeface="Arial"/>
              </a:rPr>
              <a:t> status (vaccinate if found not to be immune during antenatal check).</a:t>
            </a:r>
            <a:endParaRPr lang="en-GB" sz="1600" dirty="0" smtClean="0">
              <a:solidFill>
                <a:srgbClr val="3A2D28"/>
              </a:solidFill>
              <a:latin typeface="Lucida Sans Unicode" panose="020B0602030504020204" pitchFamily="34" charset="0"/>
              <a:ea typeface="Arial"/>
              <a:cs typeface="Lucida Sans Unicode" panose="020B0602030504020204" pitchFamily="34" charset="0"/>
              <a:sym typeface="Lucida Sans Unicode"/>
            </a:endParaRPr>
          </a:p>
          <a:p>
            <a:pPr marL="285750" lvl="2" indent="-285750" defTabSz="457200">
              <a:spcBef>
                <a:spcPts val="400"/>
              </a:spcBef>
              <a:buSzPct val="100000"/>
              <a:buFont typeface="Arial" panose="020B0604020202020204" pitchFamily="34" charset="0"/>
              <a:buChar char="•"/>
              <a:tabLst>
                <a:tab pos="139700" algn="l"/>
                <a:tab pos="457200" algn="l"/>
              </a:tabLst>
            </a:pPr>
            <a:r>
              <a:rPr lang="en-GB" sz="1600" dirty="0" smtClean="0">
                <a:solidFill>
                  <a:srgbClr val="3A2D28"/>
                </a:solidFill>
                <a:latin typeface="Lucida Sans Unicode" panose="020B0602030504020204" pitchFamily="34" charset="0"/>
                <a:ea typeface="Arial"/>
                <a:cs typeface="Lucida Sans Unicode" panose="020B0602030504020204" pitchFamily="34" charset="0"/>
                <a:sym typeface="Arial"/>
              </a:rPr>
              <a:t>Glucose tolerance test (GTT) for women who developed </a:t>
            </a:r>
            <a:r>
              <a:rPr lang="en-GB" sz="1600" dirty="0" smtClean="0">
                <a:solidFill>
                  <a:srgbClr val="3A2D28"/>
                </a:solidFill>
                <a:latin typeface="Lucida Sans Unicode" panose="020B0602030504020204" pitchFamily="34" charset="0"/>
                <a:ea typeface="Arial"/>
                <a:cs typeface="Lucida Sans Unicode" panose="020B0602030504020204" pitchFamily="34" charset="0"/>
                <a:sym typeface="Arial"/>
                <a:hlinkClick r:id="rId3"/>
              </a:rPr>
              <a:t>gestational diabetes</a:t>
            </a:r>
            <a:r>
              <a:rPr lang="en-GB" sz="1600" dirty="0" smtClean="0">
                <a:solidFill>
                  <a:srgbClr val="3A2D28"/>
                </a:solidFill>
                <a:latin typeface="Lucida Sans Unicode" panose="020B0602030504020204" pitchFamily="34" charset="0"/>
                <a:ea typeface="Arial"/>
                <a:cs typeface="Lucida Sans Unicode" panose="020B0602030504020204" pitchFamily="34" charset="0"/>
                <a:sym typeface="Arial"/>
              </a:rPr>
              <a:t>.</a:t>
            </a:r>
            <a:r>
              <a:rPr sz="1600" dirty="0" smtClean="0">
                <a:solidFill>
                  <a:srgbClr val="3A2D28"/>
                </a:solidFill>
                <a:latin typeface="Lucida Sans Unicode" panose="020B0602030504020204" pitchFamily="34" charset="0"/>
                <a:ea typeface="Arial"/>
                <a:cs typeface="Lucida Sans Unicode" panose="020B0602030504020204" pitchFamily="34" charset="0"/>
                <a:sym typeface="Arial"/>
              </a:rPr>
              <a:t>	</a:t>
            </a:r>
            <a:endParaRPr sz="1600" dirty="0">
              <a:solidFill>
                <a:srgbClr val="3A2D28"/>
              </a:solidFill>
              <a:latin typeface="Lucida Sans Unicode" panose="020B0602030504020204" pitchFamily="34" charset="0"/>
              <a:ea typeface="Arial"/>
              <a:cs typeface="Lucida Sans Unicode" panose="020B0602030504020204" pitchFamily="34" charset="0"/>
              <a:sym typeface="Arial"/>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title"/>
          </p:nvPr>
        </p:nvSpPr>
        <p:spPr>
          <a:xfrm>
            <a:off x="605307" y="607903"/>
            <a:ext cx="8718997" cy="1143000"/>
          </a:xfrm>
          <a:prstGeom prst="rect">
            <a:avLst/>
          </a:prstGeom>
          <a:ln w="12700">
            <a:miter lim="400000"/>
          </a:ln>
        </p:spPr>
        <p:txBody>
          <a:bodyPr lIns="45718" tIns="45718" rIns="45718" bIns="45718" anchor="ctr">
            <a:normAutofit/>
          </a:bodyPr>
          <a:lstStyle/>
          <a:p>
            <a:r>
              <a:rPr dirty="0"/>
              <a:t>Core exam as per NICE 2006</a:t>
            </a:r>
            <a:br>
              <a:rPr dirty="0"/>
            </a:br>
            <a:endParaRPr dirty="0"/>
          </a:p>
        </p:txBody>
      </p:sp>
      <p:sp>
        <p:nvSpPr>
          <p:cNvPr id="93" name="Shape 93"/>
          <p:cNvSpPr/>
          <p:nvPr/>
        </p:nvSpPr>
        <p:spPr>
          <a:xfrm>
            <a:off x="605307" y="2324259"/>
            <a:ext cx="4040188" cy="39417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444947" lvl="0" indent="-342900" defTabSz="850391">
              <a:lnSpc>
                <a:spcPct val="90000"/>
              </a:lnSpc>
              <a:spcBef>
                <a:spcPts val="300"/>
              </a:spcBef>
              <a:buSzPct val="68000"/>
              <a:buFont typeface="Arial" panose="020B0604020202020204" pitchFamily="34" charset="0"/>
              <a:buChar char="•"/>
            </a:pPr>
            <a:r>
              <a:rPr sz="2000" dirty="0" smtClean="0">
                <a:latin typeface="Lucida Sans Unicode"/>
                <a:ea typeface="Lucida Sans Unicode"/>
                <a:cs typeface="Lucida Sans Unicode"/>
                <a:sym typeface="Lucida Sans Unicode"/>
              </a:rPr>
              <a:t>Weight</a:t>
            </a:r>
            <a:endParaRPr lang="en-GB" sz="2000" dirty="0">
              <a:latin typeface="Lucida Sans Unicode"/>
              <a:ea typeface="Lucida Sans Unicode"/>
              <a:cs typeface="Lucida Sans Unicode"/>
              <a:sym typeface="Lucida Sans Unicode"/>
            </a:endParaRPr>
          </a:p>
          <a:p>
            <a:pPr marL="444947" lvl="0" indent="-342900" defTabSz="850391">
              <a:lnSpc>
                <a:spcPct val="90000"/>
              </a:lnSpc>
              <a:spcBef>
                <a:spcPts val="300"/>
              </a:spcBef>
              <a:buSzPct val="68000"/>
              <a:buFont typeface="Arial" panose="020B0604020202020204" pitchFamily="34" charset="0"/>
              <a:buChar char="•"/>
            </a:pPr>
            <a:r>
              <a:rPr sz="2000" dirty="0" smtClean="0">
                <a:latin typeface="Lucida Sans Unicode"/>
                <a:ea typeface="Lucida Sans Unicode"/>
                <a:cs typeface="Lucida Sans Unicode"/>
                <a:sym typeface="Lucida Sans Unicode"/>
              </a:rPr>
              <a:t>Head </a:t>
            </a:r>
            <a:r>
              <a:rPr sz="2000" dirty="0">
                <a:latin typeface="Lucida Sans Unicode"/>
                <a:ea typeface="Lucida Sans Unicode"/>
                <a:cs typeface="Lucida Sans Unicode"/>
                <a:sym typeface="Lucida Sans Unicode"/>
              </a:rPr>
              <a:t>circumference </a:t>
            </a:r>
            <a:endParaRPr lang="en-GB" sz="2000" dirty="0">
              <a:latin typeface="Lucida Sans Unicode"/>
              <a:ea typeface="Lucida Sans Unicode"/>
              <a:cs typeface="Lucida Sans Unicode"/>
              <a:sym typeface="Lucida Sans Unicode"/>
            </a:endParaRPr>
          </a:p>
          <a:p>
            <a:pPr marL="444947" lvl="0" indent="-342900" defTabSz="850391">
              <a:lnSpc>
                <a:spcPct val="90000"/>
              </a:lnSpc>
              <a:spcBef>
                <a:spcPts val="300"/>
              </a:spcBef>
              <a:buSzPct val="68000"/>
              <a:buFont typeface="Arial" panose="020B0604020202020204" pitchFamily="34" charset="0"/>
              <a:buChar char="•"/>
            </a:pPr>
            <a:r>
              <a:rPr sz="2000" dirty="0" smtClean="0">
                <a:latin typeface="Lucida Sans Unicode"/>
                <a:ea typeface="Lucida Sans Unicode"/>
                <a:cs typeface="Lucida Sans Unicode"/>
                <a:sym typeface="Lucida Sans Unicode"/>
              </a:rPr>
              <a:t>General </a:t>
            </a:r>
            <a:r>
              <a:rPr sz="2000" dirty="0">
                <a:latin typeface="Lucida Sans Unicode"/>
                <a:ea typeface="Lucida Sans Unicode"/>
                <a:cs typeface="Lucida Sans Unicode"/>
                <a:sym typeface="Lucida Sans Unicode"/>
              </a:rPr>
              <a:t>assessment  - </a:t>
            </a:r>
            <a:r>
              <a:rPr sz="2000" dirty="0" err="1">
                <a:latin typeface="Lucida Sans Unicode"/>
                <a:ea typeface="Lucida Sans Unicode"/>
                <a:cs typeface="Lucida Sans Unicode"/>
                <a:sym typeface="Lucida Sans Unicode"/>
              </a:rPr>
              <a:t>colour</a:t>
            </a:r>
            <a:r>
              <a:rPr sz="2000" dirty="0">
                <a:latin typeface="Lucida Sans Unicode"/>
                <a:ea typeface="Lucida Sans Unicode"/>
                <a:cs typeface="Lucida Sans Unicode"/>
                <a:sym typeface="Lucida Sans Unicode"/>
              </a:rPr>
              <a:t>, </a:t>
            </a:r>
            <a:r>
              <a:rPr sz="2000" dirty="0" err="1">
                <a:latin typeface="Lucida Sans Unicode"/>
                <a:ea typeface="Lucida Sans Unicode"/>
                <a:cs typeface="Lucida Sans Unicode"/>
                <a:sym typeface="Lucida Sans Unicode"/>
              </a:rPr>
              <a:t>behaviour</a:t>
            </a:r>
            <a:r>
              <a:rPr sz="2000" dirty="0">
                <a:latin typeface="Lucida Sans Unicode"/>
                <a:ea typeface="Lucida Sans Unicode"/>
                <a:cs typeface="Lucida Sans Unicode"/>
                <a:sym typeface="Lucida Sans Unicode"/>
              </a:rPr>
              <a:t>, jaundice, birthmarks </a:t>
            </a:r>
            <a:r>
              <a:rPr sz="2000" dirty="0" err="1" smtClean="0">
                <a:latin typeface="Lucida Sans Unicode"/>
                <a:ea typeface="Lucida Sans Unicode"/>
                <a:cs typeface="Lucida Sans Unicode"/>
                <a:sym typeface="Lucida Sans Unicode"/>
              </a:rPr>
              <a:t>etc</a:t>
            </a:r>
            <a:endParaRPr lang="en-GB" sz="2000" dirty="0">
              <a:latin typeface="Lucida Sans Unicode"/>
              <a:ea typeface="Lucida Sans Unicode"/>
              <a:cs typeface="Lucida Sans Unicode"/>
              <a:sym typeface="Lucida Sans Unicode"/>
            </a:endParaRPr>
          </a:p>
          <a:p>
            <a:pPr marL="444947" lvl="0" indent="-342900" defTabSz="850391">
              <a:lnSpc>
                <a:spcPct val="90000"/>
              </a:lnSpc>
              <a:spcBef>
                <a:spcPts val="300"/>
              </a:spcBef>
              <a:buSzPct val="68000"/>
              <a:buFont typeface="Arial" panose="020B0604020202020204" pitchFamily="34" charset="0"/>
              <a:buChar char="•"/>
            </a:pPr>
            <a:r>
              <a:rPr sz="2000" dirty="0" smtClean="0">
                <a:latin typeface="Lucida Sans Unicode"/>
                <a:ea typeface="Lucida Sans Unicode"/>
                <a:cs typeface="Lucida Sans Unicode"/>
                <a:sym typeface="Lucida Sans Unicode"/>
              </a:rPr>
              <a:t>Tone</a:t>
            </a:r>
            <a:r>
              <a:rPr sz="2000" dirty="0">
                <a:latin typeface="Lucida Sans Unicode"/>
                <a:ea typeface="Lucida Sans Unicode"/>
                <a:cs typeface="Lucida Sans Unicode"/>
                <a:sym typeface="Lucida Sans Unicode"/>
              </a:rPr>
              <a:t>, movement and </a:t>
            </a:r>
            <a:r>
              <a:rPr sz="2000" dirty="0" smtClean="0">
                <a:latin typeface="Lucida Sans Unicode"/>
                <a:ea typeface="Lucida Sans Unicode"/>
                <a:cs typeface="Lucida Sans Unicode"/>
                <a:sym typeface="Lucida Sans Unicode"/>
              </a:rPr>
              <a:t>posture</a:t>
            </a:r>
            <a:endParaRPr lang="en-GB" sz="2000" dirty="0" smtClean="0">
              <a:latin typeface="Lucida Sans Unicode"/>
              <a:ea typeface="Lucida Sans Unicode"/>
              <a:cs typeface="Lucida Sans Unicode"/>
              <a:sym typeface="Lucida Sans Unicode"/>
            </a:endParaRPr>
          </a:p>
          <a:p>
            <a:pPr marL="444947" lvl="0" indent="-342900" defTabSz="850391">
              <a:lnSpc>
                <a:spcPct val="90000"/>
              </a:lnSpc>
              <a:spcBef>
                <a:spcPts val="300"/>
              </a:spcBef>
              <a:buSzPct val="68000"/>
              <a:buFont typeface="Arial" panose="020B0604020202020204" pitchFamily="34" charset="0"/>
              <a:buChar char="•"/>
            </a:pPr>
            <a:r>
              <a:rPr sz="2000" dirty="0" smtClean="0">
                <a:latin typeface="Lucida Sans Unicode"/>
                <a:ea typeface="Lucida Sans Unicode"/>
                <a:cs typeface="Lucida Sans Unicode"/>
                <a:sym typeface="Lucida Sans Unicode"/>
              </a:rPr>
              <a:t>Head </a:t>
            </a:r>
            <a:r>
              <a:rPr sz="2000" dirty="0">
                <a:latin typeface="Lucida Sans Unicode"/>
                <a:ea typeface="Lucida Sans Unicode"/>
                <a:cs typeface="Lucida Sans Unicode"/>
                <a:sym typeface="Lucida Sans Unicode"/>
              </a:rPr>
              <a:t>– </a:t>
            </a:r>
            <a:r>
              <a:rPr sz="2000" dirty="0" err="1">
                <a:latin typeface="Lucida Sans Unicode"/>
                <a:ea typeface="Lucida Sans Unicode"/>
                <a:cs typeface="Lucida Sans Unicode"/>
                <a:sym typeface="Lucida Sans Unicode"/>
              </a:rPr>
              <a:t>fontanelle</a:t>
            </a:r>
            <a:r>
              <a:rPr sz="2000" dirty="0">
                <a:latin typeface="Lucida Sans Unicode"/>
                <a:ea typeface="Lucida Sans Unicode"/>
                <a:cs typeface="Lucida Sans Unicode"/>
                <a:sym typeface="Lucida Sans Unicode"/>
              </a:rPr>
              <a:t>, palate, </a:t>
            </a:r>
            <a:r>
              <a:rPr sz="2000" dirty="0" err="1" smtClean="0">
                <a:latin typeface="Lucida Sans Unicode"/>
                <a:ea typeface="Lucida Sans Unicode"/>
                <a:cs typeface="Lucida Sans Unicode"/>
                <a:sym typeface="Lucida Sans Unicode"/>
              </a:rPr>
              <a:t>asymetry</a:t>
            </a:r>
            <a:endParaRPr lang="en-GB" sz="2000" dirty="0">
              <a:latin typeface="Lucida Sans Unicode"/>
              <a:ea typeface="Lucida Sans Unicode"/>
              <a:cs typeface="Lucida Sans Unicode"/>
              <a:sym typeface="Lucida Sans Unicode"/>
            </a:endParaRPr>
          </a:p>
          <a:p>
            <a:pPr marL="444947" lvl="0" indent="-342900" defTabSz="850391">
              <a:lnSpc>
                <a:spcPct val="90000"/>
              </a:lnSpc>
              <a:spcBef>
                <a:spcPts val="300"/>
              </a:spcBef>
              <a:buSzPct val="68000"/>
              <a:buFont typeface="Arial" panose="020B0604020202020204" pitchFamily="34" charset="0"/>
              <a:buChar char="•"/>
            </a:pPr>
            <a:r>
              <a:rPr sz="2000" dirty="0" smtClean="0">
                <a:latin typeface="Lucida Sans Unicode"/>
                <a:ea typeface="Lucida Sans Unicode"/>
                <a:cs typeface="Lucida Sans Unicode"/>
                <a:sym typeface="Lucida Sans Unicode"/>
              </a:rPr>
              <a:t>Eyes</a:t>
            </a:r>
            <a:r>
              <a:rPr sz="2000" dirty="0">
                <a:latin typeface="Lucida Sans Unicode"/>
                <a:ea typeface="Lucida Sans Unicode"/>
                <a:cs typeface="Lucida Sans Unicode"/>
                <a:sym typeface="Lucida Sans Unicode"/>
              </a:rPr>
              <a:t>: red reflex and visual fixing</a:t>
            </a:r>
          </a:p>
        </p:txBody>
      </p:sp>
      <p:sp>
        <p:nvSpPr>
          <p:cNvPr id="94" name="Shape 94"/>
          <p:cNvSpPr/>
          <p:nvPr/>
        </p:nvSpPr>
        <p:spPr>
          <a:xfrm>
            <a:off x="4645495" y="2324259"/>
            <a:ext cx="4041775" cy="39417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449336" lvl="0" indent="-342900" defTabSz="886967">
              <a:buSzPct val="68000"/>
              <a:buFont typeface="Arial" panose="020B0604020202020204" pitchFamily="34" charset="0"/>
              <a:buChar char="•"/>
            </a:pPr>
            <a:r>
              <a:rPr sz="2100" dirty="0">
                <a:latin typeface="Lucida Sans Unicode"/>
                <a:ea typeface="Lucida Sans Unicode"/>
                <a:cs typeface="Lucida Sans Unicode"/>
                <a:sym typeface="Lucida Sans Unicode"/>
              </a:rPr>
              <a:t>Heart: pulse , murmur, femoral </a:t>
            </a:r>
            <a:r>
              <a:rPr sz="2100" dirty="0" smtClean="0">
                <a:latin typeface="Lucida Sans Unicode"/>
                <a:ea typeface="Lucida Sans Unicode"/>
                <a:cs typeface="Lucida Sans Unicode"/>
                <a:sym typeface="Lucida Sans Unicode"/>
              </a:rPr>
              <a:t>pulses</a:t>
            </a:r>
            <a:endParaRPr lang="en-GB" sz="2100" dirty="0" smtClean="0">
              <a:latin typeface="Lucida Sans Unicode"/>
              <a:ea typeface="Lucida Sans Unicode"/>
              <a:cs typeface="Lucida Sans Unicode"/>
              <a:sym typeface="Lucida Sans Unicode"/>
            </a:endParaRPr>
          </a:p>
          <a:p>
            <a:pPr marL="449336" lvl="0" indent="-342900" defTabSz="886967">
              <a:buSzPct val="68000"/>
              <a:buFont typeface="Arial" panose="020B0604020202020204" pitchFamily="34" charset="0"/>
              <a:buChar char="•"/>
            </a:pPr>
            <a:r>
              <a:rPr sz="2100" dirty="0" smtClean="0">
                <a:latin typeface="Lucida Sans Unicode"/>
                <a:ea typeface="Lucida Sans Unicode"/>
                <a:cs typeface="Lucida Sans Unicode"/>
                <a:sym typeface="Lucida Sans Unicode"/>
              </a:rPr>
              <a:t>Lungs</a:t>
            </a:r>
            <a:r>
              <a:rPr sz="2100" dirty="0">
                <a:latin typeface="Lucida Sans Unicode"/>
                <a:ea typeface="Lucida Sans Unicode"/>
                <a:cs typeface="Lucida Sans Unicode"/>
                <a:sym typeface="Lucida Sans Unicode"/>
              </a:rPr>
              <a:t>: added sounds and </a:t>
            </a:r>
            <a:r>
              <a:rPr sz="2100" dirty="0" smtClean="0">
                <a:latin typeface="Lucida Sans Unicode"/>
                <a:ea typeface="Lucida Sans Unicode"/>
                <a:cs typeface="Lucida Sans Unicode"/>
                <a:sym typeface="Lucida Sans Unicode"/>
              </a:rPr>
              <a:t>RR</a:t>
            </a:r>
            <a:endParaRPr lang="en-GB" sz="2100" dirty="0" smtClean="0">
              <a:latin typeface="Lucida Sans Unicode"/>
              <a:ea typeface="Lucida Sans Unicode"/>
              <a:cs typeface="Lucida Sans Unicode"/>
              <a:sym typeface="Lucida Sans Unicode"/>
            </a:endParaRPr>
          </a:p>
          <a:p>
            <a:pPr marL="449336" lvl="0" indent="-342900" defTabSz="886967">
              <a:buSzPct val="68000"/>
              <a:buFont typeface="Arial" panose="020B0604020202020204" pitchFamily="34" charset="0"/>
              <a:buChar char="•"/>
            </a:pPr>
            <a:r>
              <a:rPr sz="2100" dirty="0" err="1" smtClean="0">
                <a:latin typeface="Lucida Sans Unicode"/>
                <a:ea typeface="Lucida Sans Unicode"/>
                <a:cs typeface="Lucida Sans Unicode"/>
                <a:sym typeface="Lucida Sans Unicode"/>
              </a:rPr>
              <a:t>Abdo</a:t>
            </a:r>
            <a:r>
              <a:rPr sz="2100" dirty="0">
                <a:latin typeface="Lucida Sans Unicode"/>
                <a:ea typeface="Lucida Sans Unicode"/>
                <a:cs typeface="Lucida Sans Unicode"/>
                <a:sym typeface="Lucida Sans Unicode"/>
              </a:rPr>
              <a:t>: shapes, </a:t>
            </a:r>
            <a:r>
              <a:rPr sz="2100" dirty="0" err="1">
                <a:latin typeface="Lucida Sans Unicode"/>
                <a:ea typeface="Lucida Sans Unicode"/>
                <a:cs typeface="Lucida Sans Unicode"/>
                <a:sym typeface="Lucida Sans Unicode"/>
              </a:rPr>
              <a:t>organomegaly</a:t>
            </a:r>
            <a:r>
              <a:rPr sz="2100" dirty="0">
                <a:latin typeface="Lucida Sans Unicode"/>
                <a:ea typeface="Lucida Sans Unicode"/>
                <a:cs typeface="Lucida Sans Unicode"/>
                <a:sym typeface="Lucida Sans Unicode"/>
              </a:rPr>
              <a:t>  and </a:t>
            </a:r>
            <a:r>
              <a:rPr sz="2100" dirty="0" err="1" smtClean="0">
                <a:latin typeface="Lucida Sans Unicode"/>
                <a:ea typeface="Lucida Sans Unicode"/>
                <a:cs typeface="Lucida Sans Unicode"/>
                <a:sym typeface="Lucida Sans Unicode"/>
              </a:rPr>
              <a:t>herniae</a:t>
            </a:r>
            <a:endParaRPr lang="en-GB" sz="2100" dirty="0">
              <a:latin typeface="Lucida Sans Unicode"/>
              <a:ea typeface="Lucida Sans Unicode"/>
              <a:cs typeface="Lucida Sans Unicode"/>
              <a:sym typeface="Lucida Sans Unicode"/>
            </a:endParaRPr>
          </a:p>
          <a:p>
            <a:pPr marL="449336" lvl="0" indent="-342900" defTabSz="886967">
              <a:buSzPct val="68000"/>
              <a:buFont typeface="Arial" panose="020B0604020202020204" pitchFamily="34" charset="0"/>
              <a:buChar char="•"/>
            </a:pPr>
            <a:r>
              <a:rPr sz="2100" dirty="0" smtClean="0">
                <a:latin typeface="Lucida Sans Unicode"/>
                <a:ea typeface="Lucida Sans Unicode"/>
                <a:cs typeface="Lucida Sans Unicode"/>
                <a:sym typeface="Lucida Sans Unicode"/>
              </a:rPr>
              <a:t>Genitalia </a:t>
            </a:r>
            <a:r>
              <a:rPr sz="2100" dirty="0">
                <a:latin typeface="Lucida Sans Unicode"/>
                <a:ea typeface="Lucida Sans Unicode"/>
                <a:cs typeface="Lucida Sans Unicode"/>
                <a:sym typeface="Lucida Sans Unicode"/>
              </a:rPr>
              <a:t>and </a:t>
            </a:r>
            <a:r>
              <a:rPr sz="2100" dirty="0" smtClean="0">
                <a:latin typeface="Lucida Sans Unicode"/>
                <a:ea typeface="Lucida Sans Unicode"/>
                <a:cs typeface="Lucida Sans Unicode"/>
                <a:sym typeface="Lucida Sans Unicode"/>
              </a:rPr>
              <a:t>testes</a:t>
            </a:r>
            <a:endParaRPr lang="en-GB" sz="2100" dirty="0" smtClean="0">
              <a:latin typeface="Lucida Sans Unicode"/>
              <a:ea typeface="Lucida Sans Unicode"/>
              <a:cs typeface="Lucida Sans Unicode"/>
              <a:sym typeface="Lucida Sans Unicode"/>
            </a:endParaRPr>
          </a:p>
          <a:p>
            <a:pPr marL="449336" lvl="0" indent="-342900" defTabSz="886967">
              <a:buSzPct val="68000"/>
              <a:buFont typeface="Arial" panose="020B0604020202020204" pitchFamily="34" charset="0"/>
              <a:buChar char="•"/>
            </a:pPr>
            <a:r>
              <a:rPr sz="2100" dirty="0" smtClean="0">
                <a:latin typeface="Lucida Sans Unicode"/>
                <a:ea typeface="Lucida Sans Unicode"/>
                <a:cs typeface="Lucida Sans Unicode"/>
                <a:sym typeface="Lucida Sans Unicode"/>
              </a:rPr>
              <a:t>Hips</a:t>
            </a:r>
            <a:r>
              <a:rPr sz="2100" dirty="0">
                <a:latin typeface="Lucida Sans Unicode"/>
                <a:ea typeface="Lucida Sans Unicode"/>
                <a:cs typeface="Lucida Sans Unicode"/>
                <a:sym typeface="Lucida Sans Unicode"/>
              </a:rPr>
              <a:t>: </a:t>
            </a:r>
            <a:r>
              <a:rPr sz="2100" dirty="0" err="1">
                <a:latin typeface="Lucida Sans Unicode"/>
                <a:ea typeface="Lucida Sans Unicode"/>
                <a:cs typeface="Lucida Sans Unicode"/>
                <a:sym typeface="Lucida Sans Unicode"/>
              </a:rPr>
              <a:t>barlow</a:t>
            </a:r>
            <a:r>
              <a:rPr sz="2100" dirty="0">
                <a:latin typeface="Lucida Sans Unicode"/>
                <a:ea typeface="Lucida Sans Unicode"/>
                <a:cs typeface="Lucida Sans Unicode"/>
                <a:sym typeface="Lucida Sans Unicode"/>
              </a:rPr>
              <a:t> and </a:t>
            </a:r>
            <a:r>
              <a:rPr sz="2100" dirty="0" err="1" smtClean="0">
                <a:latin typeface="Lucida Sans Unicode"/>
                <a:ea typeface="Lucida Sans Unicode"/>
                <a:cs typeface="Lucida Sans Unicode"/>
                <a:sym typeface="Lucida Sans Unicode"/>
              </a:rPr>
              <a:t>ortalani</a:t>
            </a:r>
            <a:endParaRPr lang="en-GB" sz="2100" dirty="0" smtClean="0">
              <a:latin typeface="Lucida Sans Unicode"/>
              <a:ea typeface="Lucida Sans Unicode"/>
              <a:cs typeface="Lucida Sans Unicode"/>
              <a:sym typeface="Lucida Sans Unicode"/>
            </a:endParaRPr>
          </a:p>
          <a:p>
            <a:pPr marL="449336" lvl="0" indent="-342900" defTabSz="886967">
              <a:buSzPct val="68000"/>
              <a:buFont typeface="Arial" panose="020B0604020202020204" pitchFamily="34" charset="0"/>
              <a:buChar char="•"/>
            </a:pPr>
            <a:r>
              <a:rPr sz="2100" dirty="0" smtClean="0">
                <a:latin typeface="Lucida Sans Unicode"/>
                <a:ea typeface="Lucida Sans Unicode"/>
                <a:cs typeface="Lucida Sans Unicode"/>
                <a:sym typeface="Lucida Sans Unicode"/>
              </a:rPr>
              <a:t>Spine</a:t>
            </a:r>
            <a:endParaRPr lang="en-GB" sz="2100" dirty="0">
              <a:latin typeface="Lucida Sans Unicode"/>
              <a:ea typeface="Lucida Sans Unicode"/>
              <a:cs typeface="Lucida Sans Unicode"/>
              <a:sym typeface="Lucida Sans Unicode"/>
            </a:endParaRPr>
          </a:p>
          <a:p>
            <a:pPr marL="449336" lvl="0" indent="-342900" defTabSz="886967">
              <a:buSzPct val="68000"/>
              <a:buFont typeface="Arial" panose="020B0604020202020204" pitchFamily="34" charset="0"/>
              <a:buChar char="•"/>
            </a:pPr>
            <a:r>
              <a:rPr sz="2100" dirty="0" smtClean="0">
                <a:latin typeface="Lucida Sans Unicode"/>
                <a:ea typeface="Lucida Sans Unicode"/>
                <a:cs typeface="Lucida Sans Unicode"/>
                <a:sym typeface="Lucida Sans Unicode"/>
              </a:rPr>
              <a:t>Anus</a:t>
            </a:r>
            <a:endParaRPr sz="2100" dirty="0">
              <a:latin typeface="Lucida Sans Unicode"/>
              <a:ea typeface="Lucida Sans Unicode"/>
              <a:cs typeface="Lucida Sans Unicode"/>
              <a:sym typeface="Lucida Sans Unicode"/>
            </a:endParaRPr>
          </a:p>
        </p:txBody>
      </p:sp>
      <p:sp>
        <p:nvSpPr>
          <p:cNvPr id="8" name="Shape 82"/>
          <p:cNvSpPr/>
          <p:nvPr/>
        </p:nvSpPr>
        <p:spPr>
          <a:xfrm>
            <a:off x="605307" y="1301374"/>
            <a:ext cx="6811265" cy="81850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p>
            <a:pPr defTabSz="457200">
              <a:spcBef>
                <a:spcPts val="400"/>
              </a:spcBef>
              <a:buSzPct val="100000"/>
              <a:tabLst>
                <a:tab pos="139700" algn="l"/>
                <a:tab pos="457200" algn="l"/>
              </a:tabLst>
            </a:pPr>
            <a:r>
              <a:rPr lang="en-GB" sz="2000" b="1" dirty="0">
                <a:latin typeface="Lucida Sans Unicode" panose="020B0602030504020204" pitchFamily="34" charset="0"/>
                <a:cs typeface="Lucida Sans Unicode" panose="020B0602030504020204" pitchFamily="34" charset="0"/>
              </a:rPr>
              <a:t> "Routine postnatal care of women and their babies (2006).[</a:t>
            </a:r>
            <a:r>
              <a:rPr lang="en-GB" sz="2000" b="1" dirty="0" smtClean="0">
                <a:latin typeface="Lucida Sans Unicode" panose="020B0602030504020204" pitchFamily="34" charset="0"/>
                <a:cs typeface="Lucida Sans Unicode" panose="020B0602030504020204" pitchFamily="34" charset="0"/>
              </a:rPr>
              <a:t>3”</a:t>
            </a:r>
            <a:endParaRPr sz="2000" b="1" dirty="0">
              <a:solidFill>
                <a:srgbClr val="3A2D28"/>
              </a:solidFill>
              <a:latin typeface="Lucida Sans Unicode" panose="020B0602030504020204" pitchFamily="34" charset="0"/>
              <a:ea typeface="Arial"/>
              <a:cs typeface="Lucida Sans Unicode" panose="020B0602030504020204" pitchFamily="34" charset="0"/>
              <a:sym typeface="Lucida Sans Unicode"/>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2DA2BF"/>
      </a:accent1>
      <a:accent2>
        <a:srgbClr val="DA1F28"/>
      </a:accent2>
      <a:accent3>
        <a:srgbClr val="EB641B"/>
      </a:accent3>
      <a:accent4>
        <a:srgbClr val="39639D"/>
      </a:accent4>
      <a:accent5>
        <a:srgbClr val="474B78"/>
      </a:accent5>
      <a:accent6>
        <a:srgbClr val="7D3C4A"/>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2DA2BF"/>
          </a:solidFill>
          <a:prstDash val="solid"/>
          <a:bevel/>
        </a:ln>
        <a:effectLst>
          <a:outerShdw blurRad="50800" dist="38100" dir="5400000" rotWithShape="0">
            <a:srgbClr val="000000">
              <a:alpha val="35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2DA2BF"/>
          </a:solidFill>
          <a:prstDash val="solid"/>
          <a:bevel/>
        </a:ln>
        <a:effectLst>
          <a:outerShdw blurRad="50800" dist="38100" dir="54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2DA2BF"/>
      </a:accent1>
      <a:accent2>
        <a:srgbClr val="DA1F28"/>
      </a:accent2>
      <a:accent3>
        <a:srgbClr val="EB641B"/>
      </a:accent3>
      <a:accent4>
        <a:srgbClr val="39639D"/>
      </a:accent4>
      <a:accent5>
        <a:srgbClr val="474B78"/>
      </a:accent5>
      <a:accent6>
        <a:srgbClr val="7D3C4A"/>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2DA2BF"/>
          </a:solidFill>
          <a:prstDash val="solid"/>
          <a:bevel/>
        </a:ln>
        <a:effectLst>
          <a:outerShdw blurRad="50800" dist="38100" dir="5400000" rotWithShape="0">
            <a:srgbClr val="000000">
              <a:alpha val="35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2DA2BF"/>
          </a:solidFill>
          <a:prstDash val="solid"/>
          <a:bevel/>
        </a:ln>
        <a:effectLst>
          <a:outerShdw blurRad="50800" dist="38100" dir="54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1315</TotalTime>
  <Words>2150</Words>
  <Application>Microsoft Office PowerPoint</Application>
  <PresentationFormat>On-screen Show (4:3)</PresentationFormat>
  <Paragraphs>338</Paragraphs>
  <Slides>44</Slides>
  <Notes>0</Notes>
  <HiddenSlides>0</HiddenSlides>
  <MMClips>2</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Default</vt:lpstr>
      <vt:lpstr>Postnatal Checks </vt:lpstr>
      <vt:lpstr>Aims of session</vt:lpstr>
      <vt:lpstr>History</vt:lpstr>
      <vt:lpstr>Psychological Problems</vt:lpstr>
      <vt:lpstr>Screening Questions</vt:lpstr>
      <vt:lpstr>Social Problems</vt:lpstr>
      <vt:lpstr>PowerPoint Presentation</vt:lpstr>
      <vt:lpstr>PowerPoint Presentation</vt:lpstr>
      <vt:lpstr>Core exam as per NICE 2006 </vt:lpstr>
      <vt:lpstr>PowerPoint Presentation</vt:lpstr>
      <vt:lpstr>Ortolani’s Test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Resources</vt:lpstr>
      <vt:lpstr>Immunization schedule</vt:lpstr>
      <vt:lpstr>PowerPoint Presentation</vt:lpstr>
      <vt:lpstr>PowerPoint Presentation</vt:lpstr>
      <vt:lpstr>PowerPoint Presentation</vt:lpstr>
      <vt:lpstr>Newborn hearing test</vt:lpstr>
      <vt:lpstr>Newborn blood spot screening</vt:lpstr>
      <vt:lpstr>PowerPoint Presentation</vt:lpstr>
      <vt:lpstr>Contraception in postnatal period</vt:lpstr>
      <vt:lpstr>PowerPoint Presentation</vt:lpstr>
      <vt:lpstr>PowerPoint Presentation</vt:lpstr>
      <vt:lpstr>Postnatal Mental Health</vt:lpstr>
      <vt:lpstr>Screening Questions</vt:lpstr>
      <vt:lpstr>Pharmacological treatment</vt:lpstr>
      <vt:lpstr>GOR</vt:lpstr>
      <vt:lpstr>Red flags for GOR</vt:lpstr>
      <vt:lpstr>        Managing GORD                                                                                                                                                                                                                                                                                                                                                                                                                                                                                                                                                                                                                                                                                                                                                                                                                                                                                                                </vt:lpstr>
      <vt:lpstr>Info for parents: </vt:lpstr>
      <vt:lpstr>Infantile colic</vt:lpstr>
      <vt:lpstr>Cow’s Milk Protein Allergy  CMPA</vt:lpstr>
      <vt:lpstr>Hypoallergenic formulas</vt:lpstr>
      <vt:lpstr>Amino acid formula</vt:lpstr>
      <vt:lpstr>Support websites for parents </vt:lpstr>
      <vt:lpstr>Online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Postnatal Checks</dc:title>
  <dc:creator>Hugo Isaac</dc:creator>
  <cp:lastModifiedBy>David Taylor - Training &amp; Development Co-ordinator</cp:lastModifiedBy>
  <cp:revision>39</cp:revision>
  <dcterms:modified xsi:type="dcterms:W3CDTF">2018-03-06T14:39:04Z</dcterms:modified>
</cp:coreProperties>
</file>