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  <p:sldMasterId id="2147483723" r:id="rId6"/>
    <p:sldMasterId id="2147483683" r:id="rId7"/>
    <p:sldMasterId id="2147483731" r:id="rId8"/>
    <p:sldMasterId id="2147483835" r:id="rId9"/>
    <p:sldMasterId id="2147484901" r:id="rId10"/>
  </p:sldMasterIdLst>
  <p:notesMasterIdLst>
    <p:notesMasterId r:id="rId44"/>
  </p:notesMasterIdLst>
  <p:handoutMasterIdLst>
    <p:handoutMasterId r:id="rId45"/>
  </p:handoutMasterIdLst>
  <p:sldIdLst>
    <p:sldId id="536" r:id="rId11"/>
    <p:sldId id="539" r:id="rId12"/>
    <p:sldId id="524" r:id="rId13"/>
    <p:sldId id="540" r:id="rId14"/>
    <p:sldId id="542" r:id="rId15"/>
    <p:sldId id="549" r:id="rId16"/>
    <p:sldId id="550" r:id="rId17"/>
    <p:sldId id="551" r:id="rId18"/>
    <p:sldId id="552" r:id="rId19"/>
    <p:sldId id="585" r:id="rId20"/>
    <p:sldId id="596" r:id="rId21"/>
    <p:sldId id="584" r:id="rId22"/>
    <p:sldId id="565" r:id="rId23"/>
    <p:sldId id="566" r:id="rId24"/>
    <p:sldId id="590" r:id="rId25"/>
    <p:sldId id="553" r:id="rId26"/>
    <p:sldId id="554" r:id="rId27"/>
    <p:sldId id="555" r:id="rId28"/>
    <p:sldId id="529" r:id="rId29"/>
    <p:sldId id="567" r:id="rId30"/>
    <p:sldId id="568" r:id="rId31"/>
    <p:sldId id="569" r:id="rId32"/>
    <p:sldId id="570" r:id="rId33"/>
    <p:sldId id="556" r:id="rId34"/>
    <p:sldId id="557" r:id="rId35"/>
    <p:sldId id="558" r:id="rId36"/>
    <p:sldId id="559" r:id="rId37"/>
    <p:sldId id="560" r:id="rId38"/>
    <p:sldId id="561" r:id="rId39"/>
    <p:sldId id="562" r:id="rId40"/>
    <p:sldId id="586" r:id="rId41"/>
    <p:sldId id="587" r:id="rId42"/>
    <p:sldId id="591" r:id="rId43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Crewdson" initials="K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FF9999"/>
    <a:srgbClr val="CCE4E5"/>
    <a:srgbClr val="7F7F7F"/>
    <a:srgbClr val="008688"/>
    <a:srgbClr val="908CC4"/>
    <a:srgbClr val="D75BA2"/>
    <a:srgbClr val="6993C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 autoAdjust="0"/>
    <p:restoredTop sz="50085" autoAdjust="0"/>
  </p:normalViewPr>
  <p:slideViewPr>
    <p:cSldViewPr snapToGrid="0">
      <p:cViewPr>
        <p:scale>
          <a:sx n="60" d="100"/>
          <a:sy n="60" d="100"/>
        </p:scale>
        <p:origin x="-1164" y="-7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0"/>
            <a:ext cx="2919565" cy="4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7CFC0AB-352F-4FAE-AF55-A1E5A1A50C8C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946"/>
            <a:ext cx="2919565" cy="4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0946"/>
            <a:ext cx="2919565" cy="4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7B9C2DB-80EA-4212-A203-255EC831B7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2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9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9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D78E9063-AD70-4327-82F3-9D5E119530BA}" type="datetimeFigureOut">
              <a:rPr lang="en-US"/>
              <a:pPr>
                <a:defRPr/>
              </a:pPr>
              <a:t>2/20/2018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687053"/>
            <a:ext cx="5389240" cy="4439368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0946"/>
            <a:ext cx="2919565" cy="49379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70946"/>
            <a:ext cx="2919565" cy="49379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B7668B35-C139-49A9-AA1A-086E3F5498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411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68B35-C139-49A9-AA1A-086E3F5498D1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06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0694CB-E9BC-3D40-A036-14F855D82383}" type="slidenum">
              <a:rPr lang="en-GB" sz="1200"/>
              <a:pPr eaLnBrk="1" hangingPunct="1"/>
              <a:t>11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74324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6B696-7429-4399-AD06-6202896CE042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Original in 2004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2 years of regular unprotected sex</a:t>
            </a:r>
          </a:p>
        </p:txBody>
      </p:sp>
    </p:spTree>
    <p:extLst>
      <p:ext uri="{BB962C8B-B14F-4D97-AF65-F5344CB8AC3E}">
        <p14:creationId xmlns:p14="http://schemas.microsoft.com/office/powerpoint/2010/main" val="631714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68B35-C139-49A9-AA1A-086E3F5498D1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71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68B35-C139-49A9-AA1A-086E3F5498D1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79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821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05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A95FC-35FF-A34C-99A3-8F838E9FB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00882" cy="1214422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134A-93B0-4795-B954-96C389B12B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9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D4D6-2AB2-42FA-B180-AE6EE75BE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3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94673"/>
            <a:ext cx="41148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8418" y="1594673"/>
            <a:ext cx="41148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00882" cy="1214422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9689-3388-4211-9447-AA0AA34072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9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939784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214554"/>
            <a:ext cx="4114800" cy="390608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43438" y="2214554"/>
            <a:ext cx="4114800" cy="390608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D9C6-901C-45FA-A25D-5F3654076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4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C18D-FDD3-4362-A552-1FB59B508E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83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79A76B-01F8-4F4E-A6A6-1A316AF92D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A95FC-35FF-A34C-99A3-8F838E9FB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939784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2214554"/>
            <a:ext cx="4114800" cy="390608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4725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714876" y="2285992"/>
            <a:ext cx="4143404" cy="335758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103F-2048-40F9-A6B9-7B362597E0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95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8575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699523" y="2386803"/>
            <a:ext cx="4158757" cy="31853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57200" y="2214554"/>
            <a:ext cx="4114800" cy="390608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00882" cy="1214422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42734-960A-48E8-9598-F98F0FC14C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3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23399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936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33C8-E67A-442C-A9F0-13BFB29E69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16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C18D-FDD3-4362-A552-1FB59B508E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83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860B-62B3-4DC8-88C3-BE1F76B52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561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79A76B-01F8-4F4E-A6A6-1A316AF92D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0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A95FC-35FF-A34C-99A3-8F838E9FB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43116"/>
            <a:ext cx="3714776" cy="2857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2214554"/>
            <a:ext cx="4114800" cy="390608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401080" cy="4651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00882" cy="1214422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9517-F14B-437E-83EE-685C862381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857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1" y="2071679"/>
            <a:ext cx="3714776" cy="300039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57200" y="2214554"/>
            <a:ext cx="4114800" cy="390608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00882" cy="1214422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7D5F-04BF-49A0-BE14-F1630EADDE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37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C18D-FDD3-4362-A552-1FB59B508E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83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860B-62B3-4DC8-88C3-BE1F76B52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561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7F1A-8804-45C3-B424-5B8C71477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3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356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6D64-CEB9-4C06-8F6D-B13141E23E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34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17CE-E8B8-487A-957F-FEA6F61BF2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1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590B-056D-4649-A224-957D702BA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63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D83E-ACF8-4720-BD8D-21009015FE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863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72B9-01F0-46AD-918F-1858FF1620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63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11BC-4258-41FE-BA00-F5DF5D868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54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C6FE-05C2-456A-987A-272AAA595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59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5E89-8F96-405D-9CB1-9EDB79F5E9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48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79A76B-01F8-4F4E-A6A6-1A316AF92D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0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A95FC-35FF-A34C-99A3-8F838E9FB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00882" cy="1214422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0D9B-E2A0-4621-95A9-E9B16BC7F5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72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7B93-B75B-9240-A719-63CD3B0CF7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60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F98B-A158-E642-827B-8B0A25D7813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50D9B-E2A0-4621-95A9-E9B16BC7F5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51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F98B-A158-E642-827B-8B0A25D7813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86C3-390F-49DC-B2BC-73C0380CE7A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9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F98B-A158-E642-827B-8B0A25D7813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85069-0292-4CD8-A469-8AE54DDD832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32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F98B-A158-E642-827B-8B0A25D7813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5F26D-1A51-4D5C-93B6-1D9D358647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391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F98B-A158-E642-827B-8B0A25D7813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A09E9-C6F4-4BEB-83A5-DD2DFE7040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9344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F98B-A158-E642-827B-8B0A25D7813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A09E9-C6F4-4BEB-83A5-DD2DFE7040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3912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F98B-A158-E642-827B-8B0A25D7813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A09E9-C6F4-4BEB-83A5-DD2DFE7040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1047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F98B-A158-E642-827B-8B0A25D7813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A09E9-C6F4-4BEB-83A5-DD2DFE7040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20079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F98B-A158-E642-827B-8B0A25D7813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A09E9-C6F4-4BEB-83A5-DD2DFE7040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40917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86C3-390F-49DC-B2BC-73C0380CE7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97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F98B-A158-E642-827B-8B0A25D7813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A09E9-C6F4-4BEB-83A5-DD2DFE7040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8122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79A76B-01F8-4F4E-A6A6-1A316AF92D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0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A95FC-35FF-A34C-99A3-8F838E9FB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00882" cy="1214422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94673"/>
            <a:ext cx="41148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8418" y="1594673"/>
            <a:ext cx="41148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5069-0292-4CD8-A469-8AE54DDD83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9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214554"/>
            <a:ext cx="4114800" cy="390608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43438" y="2214554"/>
            <a:ext cx="4114800" cy="390608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/>
            </a:lvl1pPr>
            <a:lvl2pPr>
              <a:buClr>
                <a:schemeClr val="accent1"/>
              </a:buClr>
              <a:buSzPct val="75000"/>
              <a:buFont typeface="Wingdings" pitchFamily="2" charset="2"/>
              <a:buChar char="q"/>
              <a:defRPr sz="2000"/>
            </a:lvl2pPr>
            <a:lvl3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3pPr>
            <a:lvl4pPr>
              <a:buClr>
                <a:schemeClr val="accent1"/>
              </a:buClr>
              <a:buSzPct val="50000"/>
              <a:buFont typeface="Wingdings" pitchFamily="2" charset="2"/>
              <a:buChar char="q"/>
              <a:defRPr sz="2000"/>
            </a:lvl4pPr>
            <a:lvl5pPr>
              <a:buClr>
                <a:schemeClr val="accent1"/>
              </a:buClr>
              <a:buSzPct val="75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00882" cy="1214422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F26D-1A51-4D5C-93B6-1D9D358647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9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F7B93-B75B-9240-A719-63CD3B0CF7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8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79A76B-01F8-4F4E-A6A6-1A316AF92D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ew brand powerpoint_final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7"/>
          <p:cNvSpPr>
            <a:spLocks noGrp="1"/>
          </p:cNvSpPr>
          <p:nvPr>
            <p:ph type="title"/>
          </p:nvPr>
        </p:nvSpPr>
        <p:spPr bwMode="auto">
          <a:xfrm>
            <a:off x="457200" y="3429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Footer Placeholder 4"/>
          <p:cNvSpPr>
            <a:spLocks/>
          </p:cNvSpPr>
          <p:nvPr/>
        </p:nvSpPr>
        <p:spPr bwMode="auto">
          <a:xfrm>
            <a:off x="179388" y="644842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200">
              <a:solidFill>
                <a:srgbClr val="ABABA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2500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ABABAB"/>
                </a:solidFill>
              </a:defRPr>
            </a:lvl1pPr>
          </a:lstStyle>
          <a:p>
            <a:pPr>
              <a:defRPr/>
            </a:pPr>
            <a:fld id="{538A09E9-C6F4-4BEB-83A5-DD2DFE7040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388" y="63087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ABABA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51" r:id="rId5"/>
    <p:sldLayoutId id="2147484899" r:id="rId6"/>
    <p:sldLayoutId id="2147484900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25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ABABAB"/>
                </a:solidFill>
              </a:defRPr>
            </a:lvl1pPr>
          </a:lstStyle>
          <a:p>
            <a:pPr>
              <a:defRPr/>
            </a:pPr>
            <a:fld id="{0AD25D5A-ADFB-4BA6-A2B2-9001F7DB45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388" y="63087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ABABA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896" r:id="rId5"/>
    <p:sldLayoutId id="2147484897" r:id="rId6"/>
    <p:sldLayoutId id="2147484898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7715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25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ABABAB"/>
                </a:solidFill>
              </a:defRPr>
            </a:lvl1pPr>
          </a:lstStyle>
          <a:p>
            <a:pPr>
              <a:defRPr/>
            </a:pPr>
            <a:fld id="{E048E31E-D34F-4742-819D-2847A8D65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388" y="63769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ABABA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892" r:id="rId4"/>
    <p:sldLayoutId id="2147484893" r:id="rId5"/>
    <p:sldLayoutId id="2147484894" r:id="rId6"/>
    <p:sldLayoutId id="2147484895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388" y="63087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ABABA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2500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ABABAB"/>
                </a:solidFill>
              </a:defRPr>
            </a:lvl1pPr>
          </a:lstStyle>
          <a:p>
            <a:pPr>
              <a:defRPr/>
            </a:pPr>
            <a:fld id="{1B8CB3E6-E0EE-44F2-9A3A-9A0F6CC701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2500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ABABAB"/>
                </a:solidFill>
              </a:defRPr>
            </a:lvl1pPr>
          </a:lstStyle>
          <a:p>
            <a:pPr>
              <a:defRPr/>
            </a:pPr>
            <a:fld id="{9F4B9AD9-C636-4E37-9C02-C63643023E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148" name="Slide Number Placeholder 5"/>
          <p:cNvSpPr>
            <a:spLocks/>
          </p:cNvSpPr>
          <p:nvPr/>
        </p:nvSpPr>
        <p:spPr bwMode="auto">
          <a:xfrm>
            <a:off x="34925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CDB4A987-03A8-42AC-8BB3-B2DAB9B3EE1E}" type="slidenum">
              <a:rPr lang="en-GB" sz="1200">
                <a:solidFill>
                  <a:srgbClr val="ABABAB"/>
                </a:solidFill>
              </a:rPr>
              <a:pPr algn="ctr"/>
              <a:t>‹#›</a:t>
            </a:fld>
            <a:endParaRPr lang="en-GB" sz="1200">
              <a:solidFill>
                <a:srgbClr val="ABABAB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ABABA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890" r:id="rId12"/>
    <p:sldLayoutId id="214748489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Gill Sans MT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Gill Sans MT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Gill Sans MT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Gill Sans MT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Gill Sans MT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F98B-A158-E642-827B-8B0A25D7813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391BF-BEE0-AA4A-8675-FE0C441F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5867" y="994833"/>
            <a:ext cx="7772400" cy="19272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Infertility</a:t>
            </a:r>
            <a:r>
              <a:rPr lang="en-GB" sz="36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GB" sz="36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PCOS</a:t>
            </a:r>
            <a:br>
              <a:rPr lang="en-GB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IVF</a:t>
            </a:r>
            <a:endParaRPr lang="en-GB" sz="3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47999"/>
            <a:ext cx="6400800" cy="31538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Miss Fatima Husain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MRCGP </a:t>
            </a:r>
            <a:r>
              <a:rPr lang="en-GB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FRCOG </a:t>
            </a:r>
            <a:r>
              <a:rPr lang="en-GB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DIPM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Consultant Obstetrician and Gynaecologist</a:t>
            </a:r>
          </a:p>
          <a:p>
            <a:pPr eaLnBrk="1" hangingPunct="1">
              <a:lnSpc>
                <a:spcPct val="90000"/>
              </a:lnSpc>
            </a:pPr>
            <a:endParaRPr lang="en-GB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Heatherwood and Wexham Park 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Hospitals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Frimley Health </a:t>
            </a:r>
            <a:r>
              <a:rPr lang="en-GB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NHS 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Foundation Trust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Thames Valley Fertility 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Spire Wexham</a:t>
            </a:r>
          </a:p>
          <a:p>
            <a:pPr eaLnBrk="1" hangingPunct="1">
              <a:lnSpc>
                <a:spcPct val="90000"/>
              </a:lnSpc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Prevalence</a:t>
            </a:r>
          </a:p>
          <a:p>
            <a:r>
              <a:rPr lang="en-US" dirty="0" smtClean="0"/>
              <a:t>4-12% of women, PCO on scan 20%</a:t>
            </a:r>
          </a:p>
          <a:p>
            <a:r>
              <a:rPr lang="en-US" dirty="0" smtClean="0"/>
              <a:t>Ethnic variation: Black and white unselected USA: 4.6%,Greece 9%, </a:t>
            </a:r>
            <a:r>
              <a:rPr lang="en-US" b="1" i="1" dirty="0" smtClean="0"/>
              <a:t>South Asian in UK 52%</a:t>
            </a:r>
          </a:p>
          <a:p>
            <a:r>
              <a:rPr lang="en-US" u="sng" dirty="0" smtClean="0"/>
              <a:t>Pathophysiology:</a:t>
            </a:r>
          </a:p>
          <a:p>
            <a:r>
              <a:rPr lang="en-US" dirty="0" smtClean="0"/>
              <a:t>Increased androgens</a:t>
            </a:r>
          </a:p>
          <a:p>
            <a:r>
              <a:rPr lang="en-US" dirty="0" smtClean="0"/>
              <a:t>Slim PCOS: LH main drive</a:t>
            </a:r>
          </a:p>
          <a:p>
            <a:r>
              <a:rPr lang="en-US" dirty="0" smtClean="0"/>
              <a:t>Obese PCOS: </a:t>
            </a:r>
            <a:r>
              <a:rPr lang="en-US" dirty="0" err="1" smtClean="0"/>
              <a:t>Hyperinsulinaemia</a:t>
            </a:r>
            <a:r>
              <a:rPr lang="en-US" dirty="0" smtClean="0"/>
              <a:t> main 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86750" cy="1143000"/>
          </a:xfrm>
        </p:spPr>
        <p:txBody>
          <a:bodyPr/>
          <a:lstStyle/>
          <a:p>
            <a:pPr eaLnBrk="1" hangingPunct="1"/>
            <a:r>
              <a:rPr lang="en-GB" sz="3200" b="0" dirty="0">
                <a:latin typeface="Calibri" charset="0"/>
              </a:rPr>
              <a:t>Irregular periods, cycle &gt;6 </a:t>
            </a:r>
            <a:r>
              <a:rPr lang="en-GB" sz="3200" b="0" dirty="0" err="1">
                <a:latin typeface="Calibri" charset="0"/>
              </a:rPr>
              <a:t>wks</a:t>
            </a:r>
            <a:r>
              <a:rPr lang="en-GB" sz="3200" b="0" dirty="0">
                <a:latin typeface="Calibri" charset="0"/>
              </a:rPr>
              <a:t> :PCOS</a:t>
            </a:r>
          </a:p>
        </p:txBody>
      </p:sp>
      <p:pic>
        <p:nvPicPr>
          <p:cNvPr id="37890" name="Picture 17" descr="PC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1714500"/>
            <a:ext cx="4500563" cy="3929063"/>
          </a:xfrm>
          <a:noFill/>
        </p:spPr>
      </p:pic>
      <p:sp>
        <p:nvSpPr>
          <p:cNvPr id="37891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1800" dirty="0">
                <a:latin typeface="Calibri" charset="0"/>
              </a:rPr>
              <a:t>The Rotterdam ESHRE/ASRM Consensus Group Revised 2003 Diagnostic Criteria for PCOS</a:t>
            </a:r>
          </a:p>
          <a:p>
            <a:pPr eaLnBrk="1" hangingPunct="1"/>
            <a:endParaRPr lang="en-GB" sz="18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dirty="0">
                <a:latin typeface="Calibri" charset="0"/>
              </a:rPr>
              <a:t>2 out of 3 criteria required</a:t>
            </a:r>
          </a:p>
          <a:p>
            <a:pPr eaLnBrk="1" hangingPunct="1">
              <a:lnSpc>
                <a:spcPct val="90000"/>
              </a:lnSpc>
            </a:pPr>
            <a:endParaRPr lang="en-GB" sz="18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GB" sz="1800" dirty="0">
                <a:latin typeface="Calibri" charset="0"/>
              </a:rPr>
              <a:t>Oligo- and / or anovulation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GB" sz="1800" dirty="0" err="1">
                <a:latin typeface="Calibri" charset="0"/>
              </a:rPr>
              <a:t>Hyperandrogenism</a:t>
            </a:r>
            <a:r>
              <a:rPr lang="en-GB" sz="1800" dirty="0">
                <a:latin typeface="Calibri" charset="0"/>
              </a:rPr>
              <a:t>—clinical and / or biochemical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GB" sz="1800" dirty="0">
                <a:latin typeface="Calibri" charset="0"/>
              </a:rPr>
              <a:t>Polycystic ovaries on TVS (</a:t>
            </a:r>
            <a:r>
              <a:rPr lang="en-GB" sz="1800" dirty="0" err="1">
                <a:latin typeface="Calibri" charset="0"/>
              </a:rPr>
              <a:t>vol</a:t>
            </a:r>
            <a:r>
              <a:rPr lang="en-GB" sz="1800" dirty="0">
                <a:latin typeface="Calibri" charset="0"/>
              </a:rPr>
              <a:t>&gt;10cc)</a:t>
            </a:r>
          </a:p>
          <a:p>
            <a:pPr eaLnBrk="1" hangingPunct="1">
              <a:lnSpc>
                <a:spcPct val="90000"/>
              </a:lnSpc>
            </a:pPr>
            <a:endParaRPr lang="en-GB" sz="18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dirty="0">
                <a:latin typeface="Calibri" charset="0"/>
              </a:rPr>
              <a:t>Exclusion of other aetiologies</a:t>
            </a:r>
          </a:p>
          <a:p>
            <a:pPr eaLnBrk="1" hangingPunct="1"/>
            <a:endParaRPr lang="en-GB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PCOS. BMI.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Aim for BMI less than 30 ( SE Asian &lt;27 )</a:t>
            </a:r>
          </a:p>
          <a:p>
            <a:r>
              <a:rPr lang="en-US" dirty="0" smtClean="0"/>
              <a:t>Weight loss: 5% of body weight may result in 30% reduction in visceral fat and restore reproductive function in &gt;50% within 6 months.</a:t>
            </a:r>
          </a:p>
          <a:p>
            <a:r>
              <a:rPr lang="en-US" dirty="0" smtClean="0"/>
              <a:t>Metformin may help , conflicting opinions, now NICE (2013) approved. Advantage: </a:t>
            </a:r>
            <a:r>
              <a:rPr lang="en-US" dirty="0" err="1" smtClean="0"/>
              <a:t>monofollicular</a:t>
            </a:r>
            <a:r>
              <a:rPr lang="en-US" dirty="0" smtClean="0"/>
              <a:t> ovulation, no need to monitor with scans. </a:t>
            </a:r>
          </a:p>
          <a:p>
            <a:r>
              <a:rPr lang="en-US" dirty="0" smtClean="0"/>
              <a:t>Clomiphene: 5-10% risk multiple. needs scans</a:t>
            </a:r>
          </a:p>
          <a:p>
            <a:r>
              <a:rPr lang="en-US" dirty="0" smtClean="0"/>
              <a:t>Letrozole: WHO approved but not licensed 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sz="3200" dirty="0" smtClean="0"/>
              <a:t>Revised NICE guidelines 2013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Semen characteristics (WHO, 2010):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Volume: 1.5ml or more</a:t>
            </a:r>
          </a:p>
          <a:p>
            <a:pPr lvl="1"/>
            <a:r>
              <a:rPr lang="en-US" sz="2400" dirty="0" smtClean="0"/>
              <a:t>Concentration: 15x10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/ml </a:t>
            </a:r>
          </a:p>
          <a:p>
            <a:pPr lvl="1"/>
            <a:r>
              <a:rPr lang="en-US" sz="2400" dirty="0" smtClean="0"/>
              <a:t>Total motility: 40%</a:t>
            </a:r>
          </a:p>
          <a:p>
            <a:pPr lvl="1"/>
            <a:r>
              <a:rPr lang="en-US" sz="2400" dirty="0" smtClean="0"/>
              <a:t>Morphology: 4% normal forms</a:t>
            </a:r>
          </a:p>
          <a:p>
            <a:pPr lvl="1"/>
            <a:r>
              <a:rPr lang="en-US" sz="2400" dirty="0" smtClean="0"/>
              <a:t>Vitality: 58%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9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sz="3200" dirty="0" smtClean="0"/>
              <a:t>Revised NICE guidelines 2013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A woman of reproductive age who has not conceived </a:t>
            </a:r>
            <a:r>
              <a:rPr lang="en-US" sz="2400" u="sng" dirty="0" smtClean="0"/>
              <a:t>after 1 year </a:t>
            </a:r>
            <a:r>
              <a:rPr lang="en-US" sz="2400" dirty="0" smtClean="0"/>
              <a:t>of unprotected vaginal sexual intercourse, in the absence of any known cause of infertility, should be offered further clinical assessment and investigation along with her partner.</a:t>
            </a:r>
          </a:p>
          <a:p>
            <a:pPr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u="sng" dirty="0" smtClean="0"/>
              <a:t>Offer earlier specialist referral </a:t>
            </a:r>
            <a:r>
              <a:rPr lang="en-GB" sz="2400" b="1" dirty="0" smtClean="0"/>
              <a:t>where there is a known clinical cause of/predisposing factors to infertility or the woman aged 36 years or older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Case HISTORY</a:t>
            </a:r>
          </a:p>
        </p:txBody>
      </p:sp>
    </p:spTree>
    <p:extLst>
      <p:ext uri="{BB962C8B-B14F-4D97-AF65-F5344CB8AC3E}">
        <p14:creationId xmlns:p14="http://schemas.microsoft.com/office/powerpoint/2010/main" val="14773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Mrs</a:t>
            </a:r>
            <a:r>
              <a:rPr lang="en-US" dirty="0" smtClean="0"/>
              <a:t> SS and Mr. KS. Primary subfertility 2 years</a:t>
            </a:r>
          </a:p>
          <a:p>
            <a:r>
              <a:rPr lang="en-US" dirty="0" smtClean="0"/>
              <a:t>Indian, aged 30, married for 4 years</a:t>
            </a:r>
          </a:p>
          <a:p>
            <a:r>
              <a:rPr lang="en-US" dirty="0" smtClean="0"/>
              <a:t>Since in UK weight </a:t>
            </a:r>
            <a:r>
              <a:rPr lang="en-US" dirty="0" err="1" smtClean="0"/>
              <a:t>inc</a:t>
            </a:r>
            <a:r>
              <a:rPr lang="en-US" dirty="0" smtClean="0"/>
              <a:t>, BMI now 38</a:t>
            </a:r>
          </a:p>
          <a:p>
            <a:r>
              <a:rPr lang="en-US" dirty="0" smtClean="0"/>
              <a:t>Cycles every 8weeks-3 months for last 2 years.</a:t>
            </a:r>
          </a:p>
          <a:p>
            <a:r>
              <a:rPr lang="en-US" dirty="0" smtClean="0"/>
              <a:t>Seen in OPD: advised weight loss, tests confirm PCOS, FAI was 8.8%, PRL 800, </a:t>
            </a:r>
          </a:p>
          <a:p>
            <a:r>
              <a:rPr lang="en-US" dirty="0" smtClean="0"/>
              <a:t>Started on Metformin, review 6 months.</a:t>
            </a:r>
          </a:p>
          <a:p>
            <a:r>
              <a:rPr lang="en-US" dirty="0" smtClean="0"/>
              <a:t>Clomiphene not so effective if BMI &gt;30</a:t>
            </a:r>
          </a:p>
          <a:p>
            <a:r>
              <a:rPr lang="en-US" dirty="0" smtClean="0"/>
              <a:t>Risk of obesity in pregnancy: GDM, PET,CS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251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Secondary Care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>
                <a:latin typeface="Calibri" charset="0"/>
              </a:rPr>
              <a:t>Tubal Assessment - HSG</a:t>
            </a:r>
          </a:p>
          <a:p>
            <a:endParaRPr lang="en-GB" sz="2800">
              <a:latin typeface="Calibri" charset="0"/>
            </a:endParaRPr>
          </a:p>
          <a:p>
            <a:endParaRPr lang="en-GB" sz="2800">
              <a:latin typeface="Calibri" charset="0"/>
            </a:endParaRPr>
          </a:p>
          <a:p>
            <a:endParaRPr lang="en-GB" sz="2800">
              <a:latin typeface="Calibri" charset="0"/>
            </a:endParaRPr>
          </a:p>
        </p:txBody>
      </p:sp>
      <p:pic>
        <p:nvPicPr>
          <p:cNvPr id="313348" name="Picture 4" descr="HS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276475"/>
            <a:ext cx="5476875" cy="41703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0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Secondary Care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>
                <a:latin typeface="Calibri" charset="0"/>
              </a:rPr>
              <a:t>Tubal Assessment - Laparoscopy</a:t>
            </a:r>
          </a:p>
        </p:txBody>
      </p:sp>
      <p:pic>
        <p:nvPicPr>
          <p:cNvPr id="316420" name="Picture 4" descr="laparoscopyp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565400"/>
            <a:ext cx="6137275" cy="429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</a:rPr>
              <a:t>Secondary Care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alibri" charset="0"/>
              </a:rPr>
              <a:t>Treatment, surgical endometriosis, mild tubal disease</a:t>
            </a:r>
            <a:endParaRPr lang="en-GB" dirty="0">
              <a:latin typeface="Calibri" charset="0"/>
            </a:endParaRPr>
          </a:p>
          <a:p>
            <a:r>
              <a:rPr lang="en-GB" dirty="0" smtClean="0">
                <a:latin typeface="Calibri" charset="0"/>
              </a:rPr>
              <a:t>Treatments for Anovulation</a:t>
            </a:r>
          </a:p>
          <a:p>
            <a:pPr marL="0" indent="0">
              <a:buNone/>
            </a:pPr>
            <a:r>
              <a:rPr lang="en-GB" dirty="0">
                <a:latin typeface="Calibri" charset="0"/>
              </a:rPr>
              <a:t>-</a:t>
            </a:r>
            <a:r>
              <a:rPr lang="en-GB" dirty="0" smtClean="0">
                <a:latin typeface="Calibri" charset="0"/>
              </a:rPr>
              <a:t>Clomiphene</a:t>
            </a:r>
          </a:p>
          <a:p>
            <a:pPr marL="0" indent="0">
              <a:buNone/>
            </a:pPr>
            <a:r>
              <a:rPr lang="en-GB" dirty="0" smtClean="0">
                <a:latin typeface="Calibri" charset="0"/>
              </a:rPr>
              <a:t>-Metformin, or both</a:t>
            </a:r>
          </a:p>
          <a:p>
            <a:pPr marL="0" indent="0">
              <a:buNone/>
            </a:pPr>
            <a:r>
              <a:rPr lang="en-GB" dirty="0" smtClean="0">
                <a:latin typeface="Calibri" charset="0"/>
              </a:rPr>
              <a:t>-Lap Ovarian drilling</a:t>
            </a:r>
          </a:p>
          <a:p>
            <a:pPr marL="0" indent="0">
              <a:buNone/>
            </a:pPr>
            <a:r>
              <a:rPr lang="en-GB" dirty="0" smtClean="0">
                <a:latin typeface="Calibri" charset="0"/>
              </a:rPr>
              <a:t>Tracking of Clomiphene cycles</a:t>
            </a:r>
          </a:p>
          <a:p>
            <a:pPr marL="0" indent="0">
              <a:buNone/>
            </a:pPr>
            <a:r>
              <a:rPr lang="en-GB" dirty="0" smtClean="0">
                <a:latin typeface="Calibri" charset="0"/>
              </a:rPr>
              <a:t>Referral for tertiary care</a:t>
            </a:r>
            <a:endParaRPr lang="en-GB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sz="3200" dirty="0" smtClean="0"/>
              <a:t>Revised NICE guidelines 2013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For women with WHO group II </a:t>
            </a:r>
            <a:r>
              <a:rPr lang="en-US" sz="2400" dirty="0" err="1" smtClean="0"/>
              <a:t>anovulatory</a:t>
            </a:r>
            <a:r>
              <a:rPr lang="en-US" sz="2400" dirty="0" smtClean="0"/>
              <a:t> infertility, offer:</a:t>
            </a:r>
          </a:p>
          <a:p>
            <a:pPr lvl="1">
              <a:defRPr/>
            </a:pPr>
            <a:r>
              <a:rPr lang="en-US" sz="2400" dirty="0" err="1" smtClean="0"/>
              <a:t>Clomiphene</a:t>
            </a:r>
            <a:r>
              <a:rPr lang="en-US" sz="2400" dirty="0" smtClean="0"/>
              <a:t> </a:t>
            </a:r>
            <a:r>
              <a:rPr lang="en-US" sz="2400" b="1" i="1" dirty="0" smtClean="0"/>
              <a:t>or</a:t>
            </a:r>
          </a:p>
          <a:p>
            <a:pPr lvl="1">
              <a:defRPr/>
            </a:pPr>
            <a:r>
              <a:rPr lang="en-US" sz="2400" dirty="0" smtClean="0"/>
              <a:t>Metformin </a:t>
            </a:r>
            <a:r>
              <a:rPr lang="en-US" sz="2400" b="1" i="1" dirty="0" smtClean="0"/>
              <a:t>or GP could try this?  (informed consent)</a:t>
            </a:r>
          </a:p>
          <a:p>
            <a:pPr lvl="1">
              <a:defRPr/>
            </a:pPr>
            <a:r>
              <a:rPr lang="en-US" sz="2400" dirty="0" smtClean="0"/>
              <a:t>Combination of both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For women taking </a:t>
            </a:r>
            <a:r>
              <a:rPr lang="en-US" sz="2400" dirty="0" err="1" smtClean="0"/>
              <a:t>Clomiphene</a:t>
            </a:r>
            <a:r>
              <a:rPr lang="en-US" sz="2400" dirty="0" smtClean="0"/>
              <a:t>:</a:t>
            </a:r>
          </a:p>
          <a:p>
            <a:pPr lvl="1">
              <a:defRPr/>
            </a:pPr>
            <a:r>
              <a:rPr lang="en-US" sz="2400" dirty="0" smtClean="0"/>
              <a:t>Offer ultrasound monitoring during at least the first cycle </a:t>
            </a:r>
            <a:r>
              <a:rPr lang="en-US" sz="2400" smtClean="0"/>
              <a:t>of treatment.( In progress )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Do not continue treatment for longer than 6 months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0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GB" dirty="0"/>
              <a:t>Infertility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role of the GP</a:t>
            </a:r>
          </a:p>
          <a:p>
            <a:r>
              <a:rPr lang="en-GB" dirty="0" smtClean="0"/>
              <a:t>Improving the Patient Journey</a:t>
            </a:r>
          </a:p>
          <a:p>
            <a:r>
              <a:rPr lang="en-GB" dirty="0" smtClean="0"/>
              <a:t>Referral tests by GP’s audit 2014 .</a:t>
            </a:r>
          </a:p>
          <a:p>
            <a:r>
              <a:rPr lang="en-GB" dirty="0" smtClean="0"/>
              <a:t>Care pathway &amp; Referral </a:t>
            </a:r>
            <a:r>
              <a:rPr lang="en-GB" dirty="0" err="1" smtClean="0"/>
              <a:t>Proforma</a:t>
            </a:r>
            <a:r>
              <a:rPr lang="en-GB" dirty="0" smtClean="0"/>
              <a:t> </a:t>
            </a:r>
          </a:p>
          <a:p>
            <a:r>
              <a:rPr lang="en-GB" dirty="0" smtClean="0"/>
              <a:t>How can we work better together?</a:t>
            </a:r>
            <a:endParaRPr lang="en-GB" dirty="0"/>
          </a:p>
          <a:p>
            <a:r>
              <a:rPr lang="en-GB" dirty="0" smtClean="0"/>
              <a:t>Updated NICE Fertility guidance 2013</a:t>
            </a:r>
          </a:p>
          <a:p>
            <a:r>
              <a:rPr lang="en-GB" dirty="0" smtClean="0"/>
              <a:t>Local IVF funding criteria</a:t>
            </a:r>
          </a:p>
          <a:p>
            <a:r>
              <a:rPr lang="en-GB" dirty="0" smtClean="0"/>
              <a:t>Your questions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sz="3200" dirty="0" smtClean="0"/>
              <a:t>Revised NICE guidelines 2013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For people with </a:t>
            </a:r>
            <a:r>
              <a:rPr lang="en-US" sz="2400" u="sng" dirty="0" smtClean="0"/>
              <a:t>unexplained infertility, mild endometriosis, mild male factor infertility</a:t>
            </a:r>
            <a:r>
              <a:rPr lang="en-US" sz="2400" dirty="0" smtClean="0"/>
              <a:t>: </a:t>
            </a:r>
          </a:p>
          <a:p>
            <a:pPr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• </a:t>
            </a:r>
            <a:r>
              <a:rPr lang="en-US" sz="2400" u="sng" dirty="0" smtClean="0"/>
              <a:t>Do not </a:t>
            </a:r>
            <a:r>
              <a:rPr lang="en-US" sz="2400" dirty="0" smtClean="0"/>
              <a:t>routinely offer intrauterine insemination 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• Advise them to try to conceive for a total of </a:t>
            </a:r>
            <a:r>
              <a:rPr lang="en-US" sz="2400" u="sng" dirty="0" smtClean="0"/>
              <a:t>2 years before IVF </a:t>
            </a:r>
            <a:r>
              <a:rPr lang="en-US" sz="2400" dirty="0" smtClean="0"/>
              <a:t>will be considered.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YES, APPLIES LOCALLY, USED TO BE 3 YEARS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5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sz="3200" dirty="0" smtClean="0"/>
              <a:t>Revised NICE guidelines 2013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676400"/>
            <a:ext cx="854075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Do not offer oral ovarian stimulation agents </a:t>
            </a:r>
            <a:r>
              <a:rPr lang="en-GB" sz="2400" dirty="0" err="1" smtClean="0"/>
              <a:t>e.g</a:t>
            </a:r>
            <a:r>
              <a:rPr lang="en-GB" sz="2400" dirty="0" smtClean="0"/>
              <a:t> Clomiphene in unexplained infertility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Offer </a:t>
            </a:r>
            <a:r>
              <a:rPr lang="en-GB" sz="2400" dirty="0" err="1" smtClean="0"/>
              <a:t>subfertile</a:t>
            </a:r>
            <a:r>
              <a:rPr lang="en-GB" sz="2400" dirty="0" smtClean="0"/>
              <a:t> women aged &lt;40y 3 full cycles IVF, and women aged 40-42y 1 full cycle IVF after 2 years of regular intercourse or 12 cycles of artificial insemination.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Prompt referral for consideration of IVF, in case of no or minimal chance of pregnancy through expectant management.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20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sz="3200" dirty="0" smtClean="0"/>
              <a:t>Revised NICE guidelines 2013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Access to IVF by age:</a:t>
            </a:r>
          </a:p>
          <a:p>
            <a:pPr>
              <a:defRPr/>
            </a:pP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There is no lower age limit.  </a:t>
            </a:r>
          </a:p>
          <a:p>
            <a:pPr marL="457200" lvl="1" indent="0">
              <a:buNone/>
              <a:defRPr/>
            </a:pPr>
            <a:endParaRPr lang="en-US" sz="2400" dirty="0" smtClean="0"/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3 full cycles for women aged 23-39 years.</a:t>
            </a:r>
          </a:p>
          <a:p>
            <a:pPr lvl="1">
              <a:defRPr/>
            </a:pPr>
            <a:r>
              <a:rPr lang="en-US" sz="2400" dirty="0" smtClean="0"/>
              <a:t>NOT LOCALLY. </a:t>
            </a:r>
          </a:p>
          <a:p>
            <a:pPr lvl="1">
              <a:defRPr/>
            </a:pPr>
            <a:r>
              <a:rPr lang="en-US" sz="2400" dirty="0" smtClean="0"/>
              <a:t>Must START their treatment BY AGE 35 . </a:t>
            </a:r>
            <a:r>
              <a:rPr lang="en-US" sz="2400" dirty="0" err="1" smtClean="0"/>
              <a:t>Ie</a:t>
            </a:r>
            <a:r>
              <a:rPr lang="en-US" sz="2400" dirty="0" smtClean="0"/>
              <a:t> need referral at least 12 months before turn 35. to allow investigations to be completed.</a:t>
            </a:r>
          </a:p>
          <a:p>
            <a:pPr lvl="2">
              <a:defRPr/>
            </a:pPr>
            <a:endParaRPr lang="en-US" dirty="0" smtClean="0"/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54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sz="3200" dirty="0" smtClean="0"/>
              <a:t>Revised NICE guidelines 2013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1 full cycle for women 40-42 years if:</a:t>
            </a:r>
          </a:p>
          <a:p>
            <a:pPr lvl="1">
              <a:buFontTx/>
              <a:buNone/>
            </a:pPr>
            <a:endParaRPr lang="en-US" sz="2400" dirty="0" smtClean="0"/>
          </a:p>
          <a:p>
            <a:pPr lvl="2"/>
            <a:r>
              <a:rPr lang="en-US" dirty="0" smtClean="0"/>
              <a:t>They have never previously had IVF</a:t>
            </a:r>
          </a:p>
          <a:p>
            <a:pPr lvl="2"/>
            <a:r>
              <a:rPr lang="en-US" dirty="0" smtClean="0"/>
              <a:t>There is no evidence of low ovarian reserve</a:t>
            </a:r>
          </a:p>
          <a:p>
            <a:pPr lvl="2"/>
            <a:r>
              <a:rPr lang="en-US" dirty="0" smtClean="0"/>
              <a:t>There has been a discussion of additional implications of IVF and pregnancy at this age</a:t>
            </a:r>
          </a:p>
          <a:p>
            <a:pPr lvl="2"/>
            <a:endParaRPr lang="en-US" dirty="0" smtClean="0"/>
          </a:p>
          <a:p>
            <a:pPr lvl="1"/>
            <a:r>
              <a:rPr lang="en-US" sz="2400" dirty="0" smtClean="0"/>
              <a:t>It should not be offered for older than 43 years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NONE OF THE ABOVE APPLIES LOCALLY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647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Tertiary Care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IUI</a:t>
            </a:r>
          </a:p>
          <a:p>
            <a:r>
              <a:rPr lang="en-GB">
                <a:latin typeface="Calibri" charset="0"/>
              </a:rPr>
              <a:t>IVF</a:t>
            </a:r>
          </a:p>
          <a:p>
            <a:r>
              <a:rPr lang="en-GB">
                <a:latin typeface="Calibri" charset="0"/>
              </a:rPr>
              <a:t>ICSI</a:t>
            </a:r>
          </a:p>
          <a:p>
            <a:r>
              <a:rPr lang="en-GB">
                <a:latin typeface="Calibri" charset="0"/>
              </a:rPr>
              <a:t>Ovum Donation</a:t>
            </a:r>
          </a:p>
          <a:p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Tertiary Care - IUI	</a:t>
            </a:r>
          </a:p>
        </p:txBody>
      </p:sp>
      <p:pic>
        <p:nvPicPr>
          <p:cNvPr id="322564" name="Picture 4" descr="iu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8353425" cy="547211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Tertiary Care – IVF and ICSI</a:t>
            </a:r>
          </a:p>
        </p:txBody>
      </p:sp>
      <p:pic>
        <p:nvPicPr>
          <p:cNvPr id="323591" name="Picture 7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082675"/>
            <a:ext cx="6985000" cy="5586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5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Tertiary Care – IVF and ICSI</a:t>
            </a:r>
          </a:p>
        </p:txBody>
      </p:sp>
      <p:pic>
        <p:nvPicPr>
          <p:cNvPr id="344068" name="Picture 4" descr="ovarianstimul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268413"/>
            <a:ext cx="7058025" cy="51847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5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Tertiary Care – IVF and ICSI</a:t>
            </a:r>
          </a:p>
        </p:txBody>
      </p:sp>
      <p:pic>
        <p:nvPicPr>
          <p:cNvPr id="346116" name="Picture 4" descr="IVF-retrieval-proc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25538"/>
            <a:ext cx="7345362" cy="53990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0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Tertiary Care – IVF and ICSI</a:t>
            </a:r>
          </a:p>
        </p:txBody>
      </p:sp>
      <p:pic>
        <p:nvPicPr>
          <p:cNvPr id="348164" name="Picture 4" descr="oocy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87450"/>
            <a:ext cx="7129462" cy="53371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1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sz="3200" dirty="0" smtClean="0"/>
              <a:t>Introduction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1 in 7 heterosexual couples are infertile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NICE Guideline 2004.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dirty="0" smtClean="0"/>
              <a:t>  	Updated Feb 2013. CG 156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>
              <a:buFont typeface="Wingdings" pitchFamily="2" charset="2"/>
              <a:buNone/>
            </a:pPr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>
              <a:buFont typeface="Wingdings" pitchFamily="2" charset="2"/>
              <a:buNone/>
            </a:pPr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9828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Tertiary Care – IVF and ICSI</a:t>
            </a:r>
          </a:p>
        </p:txBody>
      </p:sp>
      <p:pic>
        <p:nvPicPr>
          <p:cNvPr id="350212" name="Picture 4" descr="ic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12875"/>
            <a:ext cx="6335712" cy="4537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7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Criteria for NHS Funded IVF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Age …no lower limit, up to 34.5 years</a:t>
            </a:r>
          </a:p>
          <a:p>
            <a:r>
              <a:rPr lang="en-US" dirty="0" smtClean="0"/>
              <a:t>Unless absolute cause, 2 years of trying</a:t>
            </a:r>
          </a:p>
          <a:p>
            <a:r>
              <a:rPr lang="en-US" dirty="0" smtClean="0"/>
              <a:t>No children either partner</a:t>
            </a:r>
          </a:p>
          <a:p>
            <a:r>
              <a:rPr lang="en-US" dirty="0" smtClean="0"/>
              <a:t>Non smokers (both) for 6 months before </a:t>
            </a:r>
          </a:p>
          <a:p>
            <a:r>
              <a:rPr lang="en-US" dirty="0" smtClean="0"/>
              <a:t>BMI less than 30</a:t>
            </a:r>
          </a:p>
          <a:p>
            <a:r>
              <a:rPr lang="en-US" dirty="0" smtClean="0"/>
              <a:t>Not more than 2 self funded IVF cycles</a:t>
            </a:r>
          </a:p>
          <a:p>
            <a:r>
              <a:rPr lang="en-US" dirty="0" smtClean="0"/>
              <a:t>NICE primary/secondary care pathway 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Pre-IVF referral 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Needs FSH &lt;12 to meet criteria for NHS </a:t>
            </a:r>
          </a:p>
          <a:p>
            <a:r>
              <a:rPr lang="en-US" u="sng" dirty="0" smtClean="0"/>
              <a:t>GP</a:t>
            </a:r>
            <a:r>
              <a:rPr lang="en-US" u="sng" dirty="0" smtClean="0">
                <a:solidFill>
                  <a:srgbClr val="000000"/>
                </a:solidFill>
              </a:rPr>
              <a:t>: All standard tests </a:t>
            </a:r>
            <a:r>
              <a:rPr lang="en-US" u="sng" dirty="0" smtClean="0"/>
              <a:t>within last 6-12 months</a:t>
            </a:r>
          </a:p>
          <a:p>
            <a:r>
              <a:rPr lang="en-US" dirty="0" smtClean="0"/>
              <a:t>In addition for both partners, </a:t>
            </a:r>
            <a:r>
              <a:rPr lang="en-US" u="sng" dirty="0" smtClean="0"/>
              <a:t>Hospital will do:</a:t>
            </a:r>
          </a:p>
          <a:p>
            <a:r>
              <a:rPr lang="en-US" dirty="0" err="1" smtClean="0"/>
              <a:t>Hep</a:t>
            </a:r>
            <a:r>
              <a:rPr lang="en-US" dirty="0" smtClean="0"/>
              <a:t> B surface antigen, core antibody</a:t>
            </a:r>
          </a:p>
          <a:p>
            <a:r>
              <a:rPr lang="en-US" dirty="0" err="1" smtClean="0"/>
              <a:t>Hep</a:t>
            </a:r>
            <a:r>
              <a:rPr lang="en-US" dirty="0" smtClean="0"/>
              <a:t> C</a:t>
            </a:r>
          </a:p>
          <a:p>
            <a:r>
              <a:rPr lang="en-US" dirty="0" smtClean="0"/>
              <a:t>HIV 1 &amp; 2.</a:t>
            </a:r>
          </a:p>
          <a:p>
            <a:r>
              <a:rPr lang="en-US" dirty="0" smtClean="0"/>
              <a:t>Best just before referral as needs within 3 </a:t>
            </a:r>
            <a:r>
              <a:rPr lang="en-US" dirty="0" err="1" smtClean="0"/>
              <a:t>mths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Thankyou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Advice, ring me 07855352941</a:t>
            </a:r>
          </a:p>
          <a:p>
            <a:endParaRPr lang="en-US" dirty="0"/>
          </a:p>
          <a:p>
            <a:r>
              <a:rPr lang="en-US" dirty="0" smtClean="0"/>
              <a:t>NHS 01753 633705, Lauren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3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8339" name="Picture 3" descr="out for a wal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4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0387" name="Picture 3" descr="out for a wal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0388" name="Picture 4" descr="bab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207803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0393" name="Picture 9" descr="scream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7363" y="0"/>
            <a:ext cx="2306637" cy="2198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0389" name="Oval 5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0" name="Oval 6"/>
          <p:cNvSpPr>
            <a:spLocks noChangeArrowheads="1"/>
          </p:cNvSpPr>
          <p:nvPr/>
        </p:nvSpPr>
        <p:spPr bwMode="auto">
          <a:xfrm>
            <a:off x="900113" y="21336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1" name="Oval 7"/>
          <p:cNvSpPr>
            <a:spLocks noChangeArrowheads="1"/>
          </p:cNvSpPr>
          <p:nvPr/>
        </p:nvSpPr>
        <p:spPr bwMode="auto">
          <a:xfrm>
            <a:off x="7092950" y="263683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2" name="Oval 8"/>
          <p:cNvSpPr>
            <a:spLocks noChangeArrowheads="1"/>
          </p:cNvSpPr>
          <p:nvPr/>
        </p:nvSpPr>
        <p:spPr bwMode="auto">
          <a:xfrm>
            <a:off x="7308850" y="1916113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Sees the GP</a:t>
            </a:r>
          </a:p>
        </p:txBody>
      </p:sp>
      <p:pic>
        <p:nvPicPr>
          <p:cNvPr id="339972" name="Picture 4" descr="lecture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96975"/>
            <a:ext cx="7273925" cy="56610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6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</a:rPr>
              <a:t>The role of the </a:t>
            </a:r>
            <a:r>
              <a:rPr lang="en-GB" dirty="0" smtClean="0">
                <a:latin typeface="Calibri" charset="0"/>
              </a:rPr>
              <a:t>GP I</a:t>
            </a:r>
            <a:endParaRPr lang="en-GB" dirty="0">
              <a:latin typeface="Calibri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Age</a:t>
            </a:r>
          </a:p>
          <a:p>
            <a:r>
              <a:rPr lang="en-GB">
                <a:latin typeface="Calibri" charset="0"/>
              </a:rPr>
              <a:t>Previous Pregnancies</a:t>
            </a:r>
          </a:p>
          <a:p>
            <a:r>
              <a:rPr lang="en-GB">
                <a:latin typeface="Calibri" charset="0"/>
              </a:rPr>
              <a:t>Regularity of Intercourse</a:t>
            </a:r>
          </a:p>
          <a:p>
            <a:r>
              <a:rPr lang="en-GB">
                <a:latin typeface="Calibri" charset="0"/>
              </a:rPr>
              <a:t>Regularity of Menstrual Cycle</a:t>
            </a:r>
          </a:p>
          <a:p>
            <a:r>
              <a:rPr lang="en-GB">
                <a:latin typeface="Calibri" charset="0"/>
              </a:rPr>
              <a:t>Previous History</a:t>
            </a:r>
          </a:p>
          <a:p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</a:rPr>
              <a:t>The role of the </a:t>
            </a:r>
            <a:r>
              <a:rPr lang="en-GB" dirty="0" smtClean="0">
                <a:latin typeface="Calibri" charset="0"/>
              </a:rPr>
              <a:t>GP II</a:t>
            </a:r>
            <a:endParaRPr lang="en-GB" dirty="0">
              <a:latin typeface="Calibri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charset="0"/>
              </a:rPr>
              <a:t>Welfare of the Child</a:t>
            </a:r>
          </a:p>
          <a:p>
            <a:r>
              <a:rPr lang="en-GB" dirty="0">
                <a:latin typeface="Calibri" charset="0"/>
              </a:rPr>
              <a:t>Folic </a:t>
            </a:r>
            <a:r>
              <a:rPr lang="en-GB" dirty="0" smtClean="0">
                <a:latin typeface="Calibri" charset="0"/>
              </a:rPr>
              <a:t>Acid (dosage</a:t>
            </a:r>
            <a:r>
              <a:rPr lang="en-GB" dirty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5mg if DM, BMI &gt;30)</a:t>
            </a:r>
            <a:endParaRPr lang="en-GB" dirty="0">
              <a:latin typeface="Calibri" charset="0"/>
            </a:endParaRPr>
          </a:p>
          <a:p>
            <a:r>
              <a:rPr lang="en-GB" dirty="0">
                <a:latin typeface="Calibri" charset="0"/>
              </a:rPr>
              <a:t>Rubella </a:t>
            </a:r>
            <a:r>
              <a:rPr lang="en-GB" dirty="0" smtClean="0">
                <a:latin typeface="Calibri" charset="0"/>
              </a:rPr>
              <a:t>Immunity test </a:t>
            </a:r>
            <a:endParaRPr lang="en-GB" dirty="0">
              <a:latin typeface="Calibri" charset="0"/>
            </a:endParaRPr>
          </a:p>
          <a:p>
            <a:r>
              <a:rPr lang="en-GB" dirty="0">
                <a:latin typeface="Calibri" charset="0"/>
              </a:rPr>
              <a:t>Smoking</a:t>
            </a:r>
          </a:p>
          <a:p>
            <a:r>
              <a:rPr lang="en-GB" dirty="0" smtClean="0">
                <a:latin typeface="Calibri" charset="0"/>
              </a:rPr>
              <a:t>Alcohol (nil for women)</a:t>
            </a:r>
            <a:endParaRPr lang="en-GB" dirty="0">
              <a:latin typeface="Calibri" charset="0"/>
            </a:endParaRPr>
          </a:p>
          <a:p>
            <a:r>
              <a:rPr lang="en-GB" dirty="0">
                <a:latin typeface="Calibri" charset="0"/>
              </a:rPr>
              <a:t>General </a:t>
            </a:r>
            <a:r>
              <a:rPr lang="en-GB" dirty="0" smtClean="0">
                <a:latin typeface="Calibri" charset="0"/>
              </a:rPr>
              <a:t>Health, smears, Chlamydia test</a:t>
            </a:r>
            <a:endParaRPr lang="en-GB" dirty="0">
              <a:latin typeface="Calibri" charset="0"/>
            </a:endParaRPr>
          </a:p>
          <a:p>
            <a:r>
              <a:rPr lang="en-GB" b="1" dirty="0" smtClean="0">
                <a:latin typeface="Calibri" charset="0"/>
              </a:rPr>
              <a:t>Weight, BMI; this is very important!</a:t>
            </a:r>
            <a:endParaRPr lang="en-GB" b="1" dirty="0">
              <a:latin typeface="Calibri" charset="0"/>
            </a:endParaRPr>
          </a:p>
          <a:p>
            <a:endParaRPr lang="en-GB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</a:rPr>
              <a:t>The role of the </a:t>
            </a:r>
            <a:r>
              <a:rPr lang="en-GB" dirty="0" smtClean="0">
                <a:latin typeface="Calibri" charset="0"/>
              </a:rPr>
              <a:t>GP III</a:t>
            </a:r>
            <a:endParaRPr lang="en-GB" dirty="0">
              <a:latin typeface="Calibri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Calibri" charset="0"/>
              </a:rPr>
              <a:t>Day 21 </a:t>
            </a:r>
            <a:r>
              <a:rPr lang="en-GB" dirty="0" smtClean="0">
                <a:latin typeface="Calibri" charset="0"/>
              </a:rPr>
              <a:t>progesterone (</a:t>
            </a:r>
            <a:r>
              <a:rPr lang="en-GB" dirty="0" err="1" smtClean="0">
                <a:latin typeface="Calibri" charset="0"/>
              </a:rPr>
              <a:t>midluteal</a:t>
            </a:r>
            <a:r>
              <a:rPr lang="en-GB" dirty="0" smtClean="0">
                <a:latin typeface="Calibri" charset="0"/>
              </a:rPr>
              <a:t>..&gt; 20 OK)</a:t>
            </a:r>
            <a:endParaRPr lang="en-GB" dirty="0">
              <a:latin typeface="Calibri" charset="0"/>
            </a:endParaRPr>
          </a:p>
          <a:p>
            <a:r>
              <a:rPr lang="en-GB" dirty="0">
                <a:latin typeface="Calibri" charset="0"/>
              </a:rPr>
              <a:t>FSH, </a:t>
            </a:r>
            <a:r>
              <a:rPr lang="en-GB" dirty="0" smtClean="0">
                <a:latin typeface="Calibri" charset="0"/>
              </a:rPr>
              <a:t>LH, Day 2-4 </a:t>
            </a:r>
            <a:r>
              <a:rPr lang="en-GB" dirty="0">
                <a:latin typeface="Calibri" charset="0"/>
              </a:rPr>
              <a:t>.</a:t>
            </a:r>
            <a:r>
              <a:rPr lang="en-GB" dirty="0" smtClean="0">
                <a:latin typeface="Calibri" charset="0"/>
              </a:rPr>
              <a:t>ovarian reserve. </a:t>
            </a:r>
          </a:p>
          <a:p>
            <a:r>
              <a:rPr lang="en-GB" dirty="0" smtClean="0">
                <a:latin typeface="Calibri" charset="0"/>
              </a:rPr>
              <a:t>TSH ( TPO IF &gt;2.5. , role for thyroxine)</a:t>
            </a:r>
            <a:endParaRPr lang="en-GB" dirty="0">
              <a:latin typeface="Calibri" charset="0"/>
            </a:endParaRPr>
          </a:p>
          <a:p>
            <a:r>
              <a:rPr lang="en-GB" dirty="0">
                <a:latin typeface="Calibri" charset="0"/>
              </a:rPr>
              <a:t>Semen </a:t>
            </a:r>
            <a:r>
              <a:rPr lang="en-GB" dirty="0" smtClean="0">
                <a:latin typeface="Calibri" charset="0"/>
              </a:rPr>
              <a:t>Analysis (same GP?)</a:t>
            </a:r>
            <a:endParaRPr lang="en-GB" dirty="0">
              <a:latin typeface="Calibri" charset="0"/>
            </a:endParaRPr>
          </a:p>
          <a:p>
            <a:r>
              <a:rPr lang="en-GB" dirty="0" smtClean="0">
                <a:latin typeface="Calibri" charset="0"/>
              </a:rPr>
              <a:t>TV Ultrasound </a:t>
            </a:r>
            <a:r>
              <a:rPr lang="en-GB" dirty="0">
                <a:latin typeface="Calibri" charset="0"/>
              </a:rPr>
              <a:t>of the pelvis</a:t>
            </a:r>
          </a:p>
          <a:p>
            <a:r>
              <a:rPr lang="en-GB" dirty="0" smtClean="0">
                <a:latin typeface="Calibri" charset="0"/>
              </a:rPr>
              <a:t>Chlamydia testing; urine PCR</a:t>
            </a:r>
            <a:endParaRPr lang="en-GB" dirty="0">
              <a:latin typeface="Calibri" charset="0"/>
            </a:endParaRPr>
          </a:p>
          <a:p>
            <a:r>
              <a:rPr lang="en-GB" dirty="0">
                <a:latin typeface="Calibri" charset="0"/>
              </a:rPr>
              <a:t>Reassurance</a:t>
            </a:r>
            <a:r>
              <a:rPr lang="en-GB" dirty="0" smtClean="0">
                <a:latin typeface="Calibri" charset="0"/>
              </a:rPr>
              <a:t>?</a:t>
            </a:r>
          </a:p>
          <a:p>
            <a:r>
              <a:rPr lang="en-GB" dirty="0" smtClean="0">
                <a:latin typeface="Calibri" charset="0"/>
              </a:rPr>
              <a:t>Can try Metformin in PCOS initially ( first 12 </a:t>
            </a:r>
            <a:r>
              <a:rPr lang="en-GB" dirty="0" err="1" smtClean="0">
                <a:latin typeface="Calibri" charset="0"/>
              </a:rPr>
              <a:t>mths</a:t>
            </a:r>
            <a:r>
              <a:rPr lang="en-GB" dirty="0" smtClean="0">
                <a:latin typeface="Calibri" charset="0"/>
              </a:rPr>
              <a:t> of trying…informed consent re license)</a:t>
            </a:r>
            <a:endParaRPr lang="en-GB" dirty="0">
              <a:latin typeface="Calibri" charset="0"/>
            </a:endParaRPr>
          </a:p>
          <a:p>
            <a:endParaRPr lang="en-GB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I Healthcare Template">
  <a:themeElements>
    <a:clrScheme name="Custom 1">
      <a:dk1>
        <a:srgbClr val="7F7F7F"/>
      </a:dk1>
      <a:lt1>
        <a:sysClr val="window" lastClr="FFFFFF"/>
      </a:lt1>
      <a:dk2>
        <a:srgbClr val="008688"/>
      </a:dk2>
      <a:lt2>
        <a:srgbClr val="D8D8D8"/>
      </a:lt2>
      <a:accent1>
        <a:srgbClr val="008688"/>
      </a:accent1>
      <a:accent2>
        <a:srgbClr val="97BE0D"/>
      </a:accent2>
      <a:accent3>
        <a:srgbClr val="FDF25B"/>
      </a:accent3>
      <a:accent4>
        <a:srgbClr val="908CC4"/>
      </a:accent4>
      <a:accent5>
        <a:srgbClr val="6993CD"/>
      </a:accent5>
      <a:accent6>
        <a:srgbClr val="D75BA2"/>
      </a:accent6>
      <a:hlink>
        <a:srgbClr val="6993CD"/>
      </a:hlink>
      <a:folHlink>
        <a:srgbClr val="908CC4"/>
      </a:folHlink>
    </a:clrScheme>
    <a:fontScheme name="BMI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ckground Content">
  <a:themeElements>
    <a:clrScheme name="Custom 1">
      <a:dk1>
        <a:srgbClr val="7F7F7F"/>
      </a:dk1>
      <a:lt1>
        <a:sysClr val="window" lastClr="FFFFFF"/>
      </a:lt1>
      <a:dk2>
        <a:srgbClr val="008688"/>
      </a:dk2>
      <a:lt2>
        <a:srgbClr val="D8D8D8"/>
      </a:lt2>
      <a:accent1>
        <a:srgbClr val="008688"/>
      </a:accent1>
      <a:accent2>
        <a:srgbClr val="97BE0D"/>
      </a:accent2>
      <a:accent3>
        <a:srgbClr val="FDF25B"/>
      </a:accent3>
      <a:accent4>
        <a:srgbClr val="908CC4"/>
      </a:accent4>
      <a:accent5>
        <a:srgbClr val="6993CD"/>
      </a:accent5>
      <a:accent6>
        <a:srgbClr val="D75BA2"/>
      </a:accent6>
      <a:hlink>
        <a:srgbClr val="6993CD"/>
      </a:hlink>
      <a:folHlink>
        <a:srgbClr val="908CC4"/>
      </a:folHlink>
    </a:clrScheme>
    <a:fontScheme name="BMI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ckground Content">
  <a:themeElements>
    <a:clrScheme name="Custom 1">
      <a:dk1>
        <a:srgbClr val="7F7F7F"/>
      </a:dk1>
      <a:lt1>
        <a:sysClr val="window" lastClr="FFFFFF"/>
      </a:lt1>
      <a:dk2>
        <a:srgbClr val="008688"/>
      </a:dk2>
      <a:lt2>
        <a:srgbClr val="D8D8D8"/>
      </a:lt2>
      <a:accent1>
        <a:srgbClr val="008688"/>
      </a:accent1>
      <a:accent2>
        <a:srgbClr val="97BE0D"/>
      </a:accent2>
      <a:accent3>
        <a:srgbClr val="FDF25B"/>
      </a:accent3>
      <a:accent4>
        <a:srgbClr val="908CC4"/>
      </a:accent4>
      <a:accent5>
        <a:srgbClr val="6993CD"/>
      </a:accent5>
      <a:accent6>
        <a:srgbClr val="D75BA2"/>
      </a:accent6>
      <a:hlink>
        <a:srgbClr val="6993CD"/>
      </a:hlink>
      <a:folHlink>
        <a:srgbClr val="908CC4"/>
      </a:folHlink>
    </a:clrScheme>
    <a:fontScheme name="BMI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Custom 1">
      <a:dk1>
        <a:srgbClr val="7F7F7F"/>
      </a:dk1>
      <a:lt1>
        <a:sysClr val="window" lastClr="FFFFFF"/>
      </a:lt1>
      <a:dk2>
        <a:srgbClr val="008688"/>
      </a:dk2>
      <a:lt2>
        <a:srgbClr val="D8D8D8"/>
      </a:lt2>
      <a:accent1>
        <a:srgbClr val="008688"/>
      </a:accent1>
      <a:accent2>
        <a:srgbClr val="97BE0D"/>
      </a:accent2>
      <a:accent3>
        <a:srgbClr val="FDF25B"/>
      </a:accent3>
      <a:accent4>
        <a:srgbClr val="908CC4"/>
      </a:accent4>
      <a:accent5>
        <a:srgbClr val="6993CD"/>
      </a:accent5>
      <a:accent6>
        <a:srgbClr val="D75BA2"/>
      </a:accent6>
      <a:hlink>
        <a:srgbClr val="6993CD"/>
      </a:hlink>
      <a:folHlink>
        <a:srgbClr val="908CC4"/>
      </a:folHlink>
    </a:clrScheme>
    <a:fontScheme name="BMI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Custom 1">
      <a:dk1>
        <a:srgbClr val="7F7F7F"/>
      </a:dk1>
      <a:lt1>
        <a:sysClr val="window" lastClr="FFFFFF"/>
      </a:lt1>
      <a:dk2>
        <a:srgbClr val="008688"/>
      </a:dk2>
      <a:lt2>
        <a:srgbClr val="D8D8D8"/>
      </a:lt2>
      <a:accent1>
        <a:srgbClr val="008688"/>
      </a:accent1>
      <a:accent2>
        <a:srgbClr val="97BE0D"/>
      </a:accent2>
      <a:accent3>
        <a:srgbClr val="FDF25B"/>
      </a:accent3>
      <a:accent4>
        <a:srgbClr val="908CC4"/>
      </a:accent4>
      <a:accent5>
        <a:srgbClr val="6993CD"/>
      </a:accent5>
      <a:accent6>
        <a:srgbClr val="D75BA2"/>
      </a:accent6>
      <a:hlink>
        <a:srgbClr val="6993CD"/>
      </a:hlink>
      <a:folHlink>
        <a:srgbClr val="908CC4"/>
      </a:folHlink>
    </a:clrScheme>
    <a:fontScheme name="BMI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ackground Content">
  <a:themeElements>
    <a:clrScheme name="5_Background Content 1">
      <a:dk1>
        <a:srgbClr val="7F7F7F"/>
      </a:dk1>
      <a:lt1>
        <a:srgbClr val="FFFFFF"/>
      </a:lt1>
      <a:dk2>
        <a:srgbClr val="008688"/>
      </a:dk2>
      <a:lt2>
        <a:srgbClr val="D8D8D8"/>
      </a:lt2>
      <a:accent1>
        <a:srgbClr val="008688"/>
      </a:accent1>
      <a:accent2>
        <a:srgbClr val="97BE0D"/>
      </a:accent2>
      <a:accent3>
        <a:srgbClr val="FFFFFF"/>
      </a:accent3>
      <a:accent4>
        <a:srgbClr val="6C6C6C"/>
      </a:accent4>
      <a:accent5>
        <a:srgbClr val="AAC3C3"/>
      </a:accent5>
      <a:accent6>
        <a:srgbClr val="88AC0B"/>
      </a:accent6>
      <a:hlink>
        <a:srgbClr val="6993CD"/>
      </a:hlink>
      <a:folHlink>
        <a:srgbClr val="908CC4"/>
      </a:folHlink>
    </a:clrScheme>
    <a:fontScheme name="5_Background Conten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ackground Content 1">
        <a:dk1>
          <a:srgbClr val="7F7F7F"/>
        </a:dk1>
        <a:lt1>
          <a:srgbClr val="FFFFFF"/>
        </a:lt1>
        <a:dk2>
          <a:srgbClr val="008688"/>
        </a:dk2>
        <a:lt2>
          <a:srgbClr val="D8D8D8"/>
        </a:lt2>
        <a:accent1>
          <a:srgbClr val="008688"/>
        </a:accent1>
        <a:accent2>
          <a:srgbClr val="97BE0D"/>
        </a:accent2>
        <a:accent3>
          <a:srgbClr val="FFFFFF"/>
        </a:accent3>
        <a:accent4>
          <a:srgbClr val="6C6C6C"/>
        </a:accent4>
        <a:accent5>
          <a:srgbClr val="AAC3C3"/>
        </a:accent5>
        <a:accent6>
          <a:srgbClr val="88AC0B"/>
        </a:accent6>
        <a:hlink>
          <a:srgbClr val="6993CD"/>
        </a:hlink>
        <a:folHlink>
          <a:srgbClr val="908C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5A728D0C44644B3BBB581CE38CF30" ma:contentTypeVersion="2" ma:contentTypeDescription="Create a new document." ma:contentTypeScope="" ma:versionID="9fa0e6f33566a3eb741d7e1d4c82bde4">
  <xsd:schema xmlns:xsd="http://www.w3.org/2001/XMLSchema" xmlns:p="http://schemas.microsoft.com/office/2006/metadata/properties" xmlns:ns2="20282096-b210-4543-af66-1d2b847fe9b7" targetNamespace="http://schemas.microsoft.com/office/2006/metadata/properties" ma:root="true" ma:fieldsID="b0fef9319339c5008ee29a02ffc96f7f" ns2:_="">
    <xsd:import namespace="20282096-b210-4543-af66-1d2b847fe9b7"/>
    <xsd:element name="properties">
      <xsd:complexType>
        <xsd:sequence>
          <xsd:element name="documentManagement">
            <xsd:complexType>
              <xsd:all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0282096-b210-4543-af66-1d2b847fe9b7" elementFormDefault="qualified">
    <xsd:import namespace="http://schemas.microsoft.com/office/2006/documentManagement/types"/>
    <xsd:element name="Tags" ma:index="8" nillable="true" ma:displayName="Tags" ma:description="This column can be used to tag content with relevant words or phrases" ma:internalName="Tag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gs xmlns="20282096-b210-4543-af66-1d2b847fe9b7" xsi:nil="true"/>
  </documentManagement>
</p:properties>
</file>

<file path=customXml/itemProps1.xml><?xml version="1.0" encoding="utf-8"?>
<ds:datastoreItem xmlns:ds="http://schemas.openxmlformats.org/officeDocument/2006/customXml" ds:itemID="{E4BDE5C1-0B68-450E-93BF-56C94921F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282096-b210-4543-af66-1d2b847fe9b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CE35D06-E21E-4DD2-912D-FC55F0855F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45C157-29F0-4AE7-9CAC-AD53F0EDF2F7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20282096-b210-4543-af66-1d2b847fe9b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BMI Healthcare Template</Template>
  <TotalTime>17606</TotalTime>
  <Words>1107</Words>
  <Application>Microsoft Office PowerPoint</Application>
  <PresentationFormat>On-screen Show (4:3)</PresentationFormat>
  <Paragraphs>197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BMI Healthcare Template</vt:lpstr>
      <vt:lpstr>Background Content</vt:lpstr>
      <vt:lpstr>1_Background Content</vt:lpstr>
      <vt:lpstr>2_Custom Design</vt:lpstr>
      <vt:lpstr>4_Custom Design</vt:lpstr>
      <vt:lpstr>5_Background Content</vt:lpstr>
      <vt:lpstr>Office Theme</vt:lpstr>
      <vt:lpstr>Infertility PCOS IVF</vt:lpstr>
      <vt:lpstr>Infertility</vt:lpstr>
      <vt:lpstr>Introduction</vt:lpstr>
      <vt:lpstr>PowerPoint Presentation</vt:lpstr>
      <vt:lpstr>PowerPoint Presentation</vt:lpstr>
      <vt:lpstr>Sees the GP</vt:lpstr>
      <vt:lpstr>The role of the GP I</vt:lpstr>
      <vt:lpstr>The role of the GP II</vt:lpstr>
      <vt:lpstr>The role of the GP III</vt:lpstr>
      <vt:lpstr>PCOS </vt:lpstr>
      <vt:lpstr>Irregular periods, cycle &gt;6 wks :PCOS</vt:lpstr>
      <vt:lpstr>PCOS. BMI. Fertility</vt:lpstr>
      <vt:lpstr>Revised NICE guidelines 2013</vt:lpstr>
      <vt:lpstr>Revised NICE guidelines 2013</vt:lpstr>
      <vt:lpstr>Case 1</vt:lpstr>
      <vt:lpstr>Secondary Care</vt:lpstr>
      <vt:lpstr>Secondary Care</vt:lpstr>
      <vt:lpstr>Secondary Care</vt:lpstr>
      <vt:lpstr>Revised NICE guidelines 2013</vt:lpstr>
      <vt:lpstr>Revised NICE guidelines 2013</vt:lpstr>
      <vt:lpstr>Revised NICE guidelines 2013</vt:lpstr>
      <vt:lpstr>Revised NICE guidelines 2013</vt:lpstr>
      <vt:lpstr>Revised NICE guidelines 2013</vt:lpstr>
      <vt:lpstr>Tertiary Care</vt:lpstr>
      <vt:lpstr>Tertiary Care - IUI </vt:lpstr>
      <vt:lpstr>Tertiary Care – IVF and ICSI</vt:lpstr>
      <vt:lpstr>Tertiary Care – IVF and ICSI</vt:lpstr>
      <vt:lpstr>Tertiary Care – IVF and ICSI</vt:lpstr>
      <vt:lpstr>Tertiary Care – IVF and ICSI</vt:lpstr>
      <vt:lpstr>Tertiary Care – IVF and ICSI</vt:lpstr>
      <vt:lpstr>Local Criteria for NHS Funded IVF</vt:lpstr>
      <vt:lpstr>Pre-IVF referral essentials</vt:lpstr>
      <vt:lpstr>Thankyou!</vt:lpstr>
    </vt:vector>
  </TitlesOfParts>
  <Company>General Healthcare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HEALTHCARE GROUP</dc:title>
  <dc:creator>Sarah Huckle</dc:creator>
  <cp:lastModifiedBy>David Taylor - Training &amp; Development Co-ordinator</cp:lastModifiedBy>
  <cp:revision>508</cp:revision>
  <cp:lastPrinted>2012-10-12T08:19:46Z</cp:lastPrinted>
  <dcterms:created xsi:type="dcterms:W3CDTF">2012-11-29T13:30:57Z</dcterms:created>
  <dcterms:modified xsi:type="dcterms:W3CDTF">2018-02-20T10:29:22Z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0x010100A9E5A728D0C44644B3BBB581CE38CF30</vt:lpwstr>
  </property>
</Properties>
</file>