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6"/>
  </p:notesMasterIdLst>
  <p:handoutMasterIdLst>
    <p:handoutMasterId r:id="rId57"/>
  </p:handoutMasterIdLst>
  <p:sldIdLst>
    <p:sldId id="780" r:id="rId2"/>
    <p:sldId id="777" r:id="rId3"/>
    <p:sldId id="740" r:id="rId4"/>
    <p:sldId id="795" r:id="rId5"/>
    <p:sldId id="741" r:id="rId6"/>
    <p:sldId id="871" r:id="rId7"/>
    <p:sldId id="876" r:id="rId8"/>
    <p:sldId id="874" r:id="rId9"/>
    <p:sldId id="889" r:id="rId10"/>
    <p:sldId id="890" r:id="rId11"/>
    <p:sldId id="888" r:id="rId12"/>
    <p:sldId id="894" r:id="rId13"/>
    <p:sldId id="880" r:id="rId14"/>
    <p:sldId id="881" r:id="rId15"/>
    <p:sldId id="891" r:id="rId16"/>
    <p:sldId id="883" r:id="rId17"/>
    <p:sldId id="884" r:id="rId18"/>
    <p:sldId id="892" r:id="rId19"/>
    <p:sldId id="914" r:id="rId20"/>
    <p:sldId id="915" r:id="rId21"/>
    <p:sldId id="916" r:id="rId22"/>
    <p:sldId id="917" r:id="rId23"/>
    <p:sldId id="918" r:id="rId24"/>
    <p:sldId id="896" r:id="rId25"/>
    <p:sldId id="895" r:id="rId26"/>
    <p:sldId id="897" r:id="rId27"/>
    <p:sldId id="898" r:id="rId28"/>
    <p:sldId id="899" r:id="rId29"/>
    <p:sldId id="900" r:id="rId30"/>
    <p:sldId id="901" r:id="rId31"/>
    <p:sldId id="902" r:id="rId32"/>
    <p:sldId id="903" r:id="rId33"/>
    <p:sldId id="904" r:id="rId34"/>
    <p:sldId id="905" r:id="rId35"/>
    <p:sldId id="906" r:id="rId36"/>
    <p:sldId id="907" r:id="rId37"/>
    <p:sldId id="908" r:id="rId38"/>
    <p:sldId id="909" r:id="rId39"/>
    <p:sldId id="910" r:id="rId40"/>
    <p:sldId id="911" r:id="rId41"/>
    <p:sldId id="661" r:id="rId42"/>
    <p:sldId id="784" r:id="rId43"/>
    <p:sldId id="912" r:id="rId44"/>
    <p:sldId id="688" r:id="rId45"/>
    <p:sldId id="689" r:id="rId46"/>
    <p:sldId id="707" r:id="rId47"/>
    <p:sldId id="708" r:id="rId48"/>
    <p:sldId id="710" r:id="rId49"/>
    <p:sldId id="878" r:id="rId50"/>
    <p:sldId id="913" r:id="rId51"/>
    <p:sldId id="879" r:id="rId52"/>
    <p:sldId id="839" r:id="rId53"/>
    <p:sldId id="860" r:id="rId54"/>
    <p:sldId id="856" r:id="rId5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88">
          <p15:clr>
            <a:srgbClr val="A4A3A4"/>
          </p15:clr>
        </p15:guide>
        <p15:guide id="2" orient="horz" pos="3872">
          <p15:clr>
            <a:srgbClr val="A4A3A4"/>
          </p15:clr>
        </p15:guide>
        <p15:guide id="3" orient="horz" pos="320">
          <p15:clr>
            <a:srgbClr val="A4A3A4"/>
          </p15:clr>
        </p15:guide>
        <p15:guide id="4" orient="horz" pos="4496">
          <p15:clr>
            <a:srgbClr val="A4A3A4"/>
          </p15:clr>
        </p15:guide>
        <p15:guide id="5" orient="horz" pos="944">
          <p15:clr>
            <a:srgbClr val="A4A3A4"/>
          </p15:clr>
        </p15:guide>
        <p15:guide id="6" orient="horz" pos="-400">
          <p15:clr>
            <a:srgbClr val="A4A3A4"/>
          </p15:clr>
        </p15:guide>
        <p15:guide id="7" orient="horz" pos="1952">
          <p15:clr>
            <a:srgbClr val="A4A3A4"/>
          </p15:clr>
        </p15:guide>
        <p15:guide id="8" orient="horz" pos="2816">
          <p15:clr>
            <a:srgbClr val="A4A3A4"/>
          </p15:clr>
        </p15:guide>
        <p15:guide id="9" orient="horz" pos="3680">
          <p15:clr>
            <a:srgbClr val="A4A3A4"/>
          </p15:clr>
        </p15:guide>
        <p15:guide id="10" pos="288">
          <p15:clr>
            <a:srgbClr val="A4A3A4"/>
          </p15:clr>
        </p15:guide>
        <p15:guide id="11" pos="5472">
          <p15:clr>
            <a:srgbClr val="A4A3A4"/>
          </p15:clr>
        </p15:guide>
        <p15:guide id="12" pos="2304">
          <p15:clr>
            <a:srgbClr val="A4A3A4"/>
          </p15:clr>
        </p15:guide>
        <p15:guide id="13" pos="2880">
          <p15:clr>
            <a:srgbClr val="A4A3A4"/>
          </p15:clr>
        </p15:guide>
        <p15:guide id="14" pos="3456">
          <p15:clr>
            <a:srgbClr val="A4A3A4"/>
          </p15:clr>
        </p15:guide>
        <p15:guide id="15" pos="3072">
          <p15:clr>
            <a:srgbClr val="A4A3A4"/>
          </p15:clr>
        </p15:guide>
        <p15:guide id="16" pos="2496">
          <p15:clr>
            <a:srgbClr val="A4A3A4"/>
          </p15:clr>
        </p15:guide>
        <p15:guide id="17" pos="36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31DBED"/>
    <a:srgbClr val="211F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3" autoAdjust="0"/>
    <p:restoredTop sz="63268" autoAdjust="0"/>
  </p:normalViewPr>
  <p:slideViewPr>
    <p:cSldViewPr showGuides="1">
      <p:cViewPr>
        <p:scale>
          <a:sx n="50" d="100"/>
          <a:sy n="50" d="100"/>
        </p:scale>
        <p:origin x="-1800" y="-474"/>
      </p:cViewPr>
      <p:guideLst>
        <p:guide orient="horz" pos="1088"/>
        <p:guide orient="horz" pos="3872"/>
        <p:guide orient="horz" pos="320"/>
        <p:guide orient="horz" pos="4496"/>
        <p:guide orient="horz" pos="944"/>
        <p:guide orient="horz" pos="-400"/>
        <p:guide orient="horz" pos="1952"/>
        <p:guide orient="horz" pos="2816"/>
        <p:guide orient="horz" pos="3680"/>
        <p:guide pos="288"/>
        <p:guide pos="5472"/>
        <p:guide pos="2304"/>
        <p:guide pos="2880"/>
        <p:guide pos="3456"/>
        <p:guide pos="3072"/>
        <p:guide pos="2496"/>
        <p:guide pos="36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GB" sz="1000"/>
              <a:t>One-year survival index (%) for all cancers combined: all adults (aged 15 to 99 years), diagnosed year 2013</a:t>
            </a:r>
            <a:r>
              <a:rPr lang="en-GB" sz="1000" baseline="0"/>
              <a:t> &amp; followed </a:t>
            </a:r>
            <a:r>
              <a:rPr lang="en-GB" sz="1000"/>
              <a:t>up to year 2014</a:t>
            </a:r>
          </a:p>
        </c:rich>
      </c:tx>
      <c:layout/>
      <c:overlay val="1"/>
    </c:title>
    <c:autoTitleDeleted val="0"/>
    <c:plotArea>
      <c:layout>
        <c:manualLayout>
          <c:layoutTarget val="inner"/>
          <c:xMode val="edge"/>
          <c:yMode val="edge"/>
          <c:x val="5.7633042783232349E-2"/>
          <c:y val="0.14318260217472817"/>
          <c:w val="0.91965954872924838"/>
          <c:h val="0.37472415948006499"/>
        </c:manualLayout>
      </c:layout>
      <c:barChart>
        <c:barDir val="col"/>
        <c:grouping val="clustered"/>
        <c:varyColors val="0"/>
        <c:ser>
          <c:idx val="0"/>
          <c:order val="0"/>
          <c:invertIfNegative val="0"/>
          <c:dPt>
            <c:idx val="0"/>
            <c:invertIfNegative val="0"/>
            <c:bubble3D val="0"/>
            <c:spPr>
              <a:solidFill>
                <a:srgbClr val="FFC000"/>
              </a:solidFill>
            </c:spPr>
          </c:dPt>
          <c:dPt>
            <c:idx val="1"/>
            <c:invertIfNegative val="0"/>
            <c:bubble3D val="0"/>
            <c:spPr>
              <a:solidFill>
                <a:srgbClr val="92D050"/>
              </a:solidFill>
            </c:spPr>
          </c:dPt>
          <c:dPt>
            <c:idx val="2"/>
            <c:invertIfNegative val="0"/>
            <c:bubble3D val="0"/>
            <c:spPr>
              <a:solidFill>
                <a:srgbClr val="FFC000"/>
              </a:solidFill>
            </c:spPr>
          </c:dPt>
          <c:dPt>
            <c:idx val="3"/>
            <c:invertIfNegative val="0"/>
            <c:bubble3D val="0"/>
            <c:spPr>
              <a:solidFill>
                <a:srgbClr val="FFC000"/>
              </a:solidFill>
            </c:spPr>
          </c:dPt>
          <c:dPt>
            <c:idx val="4"/>
            <c:invertIfNegative val="0"/>
            <c:bubble3D val="0"/>
            <c:spPr>
              <a:solidFill>
                <a:srgbClr val="92D050"/>
              </a:solidFill>
            </c:spPr>
          </c:dPt>
          <c:dPt>
            <c:idx val="5"/>
            <c:invertIfNegative val="0"/>
            <c:bubble3D val="0"/>
            <c:spPr>
              <a:solidFill>
                <a:srgbClr val="FFC000"/>
              </a:solidFill>
            </c:spPr>
          </c:dPt>
          <c:dPt>
            <c:idx val="6"/>
            <c:invertIfNegative val="0"/>
            <c:bubble3D val="0"/>
            <c:spPr>
              <a:solidFill>
                <a:srgbClr val="FFC000"/>
              </a:solidFill>
            </c:spPr>
          </c:dPt>
          <c:dPt>
            <c:idx val="7"/>
            <c:invertIfNegative val="0"/>
            <c:bubble3D val="0"/>
            <c:spPr>
              <a:solidFill>
                <a:srgbClr val="FFC000"/>
              </a:solidFill>
            </c:spPr>
          </c:dPt>
          <c:dPt>
            <c:idx val="8"/>
            <c:invertIfNegative val="0"/>
            <c:bubble3D val="0"/>
            <c:spPr>
              <a:solidFill>
                <a:srgbClr val="92D050"/>
              </a:solidFill>
            </c:spPr>
          </c:dPt>
          <c:dPt>
            <c:idx val="9"/>
            <c:invertIfNegative val="0"/>
            <c:bubble3D val="0"/>
            <c:spPr>
              <a:solidFill>
                <a:srgbClr val="FFC000"/>
              </a:solidFill>
            </c:spPr>
          </c:dPt>
          <c:dPt>
            <c:idx val="10"/>
            <c:invertIfNegative val="0"/>
            <c:bubble3D val="0"/>
            <c:spPr>
              <a:solidFill>
                <a:srgbClr val="FF0000"/>
              </a:solidFill>
            </c:spPr>
          </c:dPt>
          <c:dPt>
            <c:idx val="11"/>
            <c:invertIfNegative val="0"/>
            <c:bubble3D val="0"/>
            <c:spPr>
              <a:solidFill>
                <a:srgbClr val="FF0000"/>
              </a:solidFill>
            </c:spPr>
          </c:dPt>
          <c:dPt>
            <c:idx val="12"/>
            <c:invertIfNegative val="0"/>
            <c:bubble3D val="0"/>
            <c:spPr>
              <a:solidFill>
                <a:srgbClr val="FFC000"/>
              </a:solidFill>
            </c:spPr>
          </c:dPt>
          <c:dPt>
            <c:idx val="13"/>
            <c:invertIfNegative val="0"/>
            <c:bubble3D val="0"/>
            <c:spPr>
              <a:solidFill>
                <a:srgbClr val="FFC000"/>
              </a:solidFill>
            </c:spPr>
          </c:dPt>
          <c:errBars>
            <c:errBarType val="both"/>
            <c:errValType val="cust"/>
            <c:noEndCap val="0"/>
            <c:plus>
              <c:numRef>
                <c:f>(Sheet1!$BC$5,Sheet1!$BC$7,Sheet1!$BC$9:$BC$20)</c:f>
                <c:numCache>
                  <c:formatCode>General</c:formatCode>
                  <c:ptCount val="14"/>
                  <c:pt idx="0">
                    <c:v>8.1429999999997449E-2</c:v>
                  </c:pt>
                  <c:pt idx="1">
                    <c:v>0.41557000000000244</c:v>
                  </c:pt>
                  <c:pt idx="2">
                    <c:v>0.8325099999999992</c:v>
                  </c:pt>
                  <c:pt idx="3">
                    <c:v>1.083369999999988</c:v>
                  </c:pt>
                  <c:pt idx="4">
                    <c:v>0.78101000000000909</c:v>
                  </c:pt>
                  <c:pt idx="5">
                    <c:v>1.0895399999999995</c:v>
                  </c:pt>
                  <c:pt idx="6">
                    <c:v>1.2608999999999924</c:v>
                  </c:pt>
                  <c:pt idx="7">
                    <c:v>1.2393000000000001</c:v>
                  </c:pt>
                  <c:pt idx="8">
                    <c:v>0.60434999999999661</c:v>
                  </c:pt>
                  <c:pt idx="9">
                    <c:v>1.4227199999999982</c:v>
                  </c:pt>
                  <c:pt idx="10">
                    <c:v>1.4393599999999935</c:v>
                  </c:pt>
                  <c:pt idx="11">
                    <c:v>0.93966999999999246</c:v>
                  </c:pt>
                  <c:pt idx="12">
                    <c:v>1.2885600000000039</c:v>
                  </c:pt>
                  <c:pt idx="13">
                    <c:v>0.988900000000001</c:v>
                  </c:pt>
                </c:numCache>
              </c:numRef>
            </c:plus>
            <c:minus>
              <c:numRef>
                <c:f>(Sheet1!$BB$5,Sheet1!$BB$7,Sheet1!$BB$9:$BB$20)</c:f>
                <c:numCache>
                  <c:formatCode>General</c:formatCode>
                  <c:ptCount val="14"/>
                  <c:pt idx="0">
                    <c:v>8.160999999999774E-2</c:v>
                  </c:pt>
                  <c:pt idx="1">
                    <c:v>0.4204599999999914</c:v>
                  </c:pt>
                  <c:pt idx="2">
                    <c:v>0.85129999999999484</c:v>
                  </c:pt>
                  <c:pt idx="3">
                    <c:v>1.112860000000012</c:v>
                  </c:pt>
                  <c:pt idx="4">
                    <c:v>0.79920999999998799</c:v>
                  </c:pt>
                  <c:pt idx="5">
                    <c:v>1.1210400000000078</c:v>
                  </c:pt>
                  <c:pt idx="6">
                    <c:v>1.3011900000000054</c:v>
                  </c:pt>
                  <c:pt idx="7">
                    <c:v>1.2796599999999927</c:v>
                  </c:pt>
                  <c:pt idx="8">
                    <c:v>0.61516000000000304</c:v>
                  </c:pt>
                  <c:pt idx="9">
                    <c:v>1.4739699999999942</c:v>
                  </c:pt>
                  <c:pt idx="10">
                    <c:v>1.4851400000000012</c:v>
                  </c:pt>
                  <c:pt idx="11">
                    <c:v>0.96057000000000414</c:v>
                  </c:pt>
                  <c:pt idx="12">
                    <c:v>1.3361499999999893</c:v>
                  </c:pt>
                  <c:pt idx="13">
                    <c:v>1.0153899999999965</c:v>
                  </c:pt>
                </c:numCache>
              </c:numRef>
            </c:minus>
          </c:errBars>
          <c:cat>
            <c:strRef>
              <c:f>(Sheet1!$D$5,Sheet1!$D$7,Sheet1!$D$9:$D$20)</c:f>
              <c:strCache>
                <c:ptCount val="14"/>
                <c:pt idx="0">
                  <c:v>England</c:v>
                </c:pt>
                <c:pt idx="1">
                  <c:v>Thames Valley AT</c:v>
                </c:pt>
                <c:pt idx="2">
                  <c:v>NHS Aylesbury Vale CCG</c:v>
                </c:pt>
                <c:pt idx="3">
                  <c:v>NHS Bracknell and Ascot CCG</c:v>
                </c:pt>
                <c:pt idx="4">
                  <c:v>NHS Chiltern CCG</c:v>
                </c:pt>
                <c:pt idx="5">
                  <c:v>NHS Milton Keynes CCG</c:v>
                </c:pt>
                <c:pt idx="6">
                  <c:v>NHS Newbury and District CCG</c:v>
                </c:pt>
                <c:pt idx="7">
                  <c:v>NHS North &amp; West Reading CCG</c:v>
                </c:pt>
                <c:pt idx="8">
                  <c:v>NHS Oxfordshire CCG</c:v>
                </c:pt>
                <c:pt idx="9">
                  <c:v>NHS Slough CCG</c:v>
                </c:pt>
                <c:pt idx="10">
                  <c:v>NHS South Reading CCG</c:v>
                </c:pt>
                <c:pt idx="11">
                  <c:v>NHS Swindon CCG</c:v>
                </c:pt>
                <c:pt idx="12">
                  <c:v>NHS Windsor, Ascot and Maidenhead CCG</c:v>
                </c:pt>
                <c:pt idx="13">
                  <c:v>NHS Wokingham CCG</c:v>
                </c:pt>
              </c:strCache>
            </c:strRef>
          </c:cat>
          <c:val>
            <c:numRef>
              <c:f>(Sheet1!$AY$5,Sheet1!$AY$7,Sheet1!$AY$9:$AY$20)</c:f>
              <c:numCache>
                <c:formatCode>0.0</c:formatCode>
                <c:ptCount val="14"/>
                <c:pt idx="0">
                  <c:v>70.161529999999999</c:v>
                </c:pt>
                <c:pt idx="1">
                  <c:v>71.762349999999998</c:v>
                </c:pt>
                <c:pt idx="2">
                  <c:v>70.614689999999996</c:v>
                </c:pt>
                <c:pt idx="3">
                  <c:v>68.915310000000005</c:v>
                </c:pt>
                <c:pt idx="4">
                  <c:v>72.539019999999994</c:v>
                </c:pt>
                <c:pt idx="5">
                  <c:v>70.016750000000002</c:v>
                </c:pt>
                <c:pt idx="6">
                  <c:v>68.997900000000001</c:v>
                </c:pt>
                <c:pt idx="7">
                  <c:v>69.741349999999997</c:v>
                </c:pt>
                <c:pt idx="8">
                  <c:v>72.517629999999997</c:v>
                </c:pt>
                <c:pt idx="9">
                  <c:v>68.894649999999999</c:v>
                </c:pt>
                <c:pt idx="10">
                  <c:v>66.104330000000004</c:v>
                </c:pt>
                <c:pt idx="11">
                  <c:v>67.746340000000004</c:v>
                </c:pt>
                <c:pt idx="12">
                  <c:v>71.455169999999995</c:v>
                </c:pt>
                <c:pt idx="13">
                  <c:v>70.497010000000003</c:v>
                </c:pt>
              </c:numCache>
            </c:numRef>
          </c:val>
        </c:ser>
        <c:dLbls>
          <c:showLegendKey val="0"/>
          <c:showVal val="0"/>
          <c:showCatName val="0"/>
          <c:showSerName val="0"/>
          <c:showPercent val="0"/>
          <c:showBubbleSize val="0"/>
        </c:dLbls>
        <c:gapWidth val="150"/>
        <c:axId val="80060416"/>
        <c:axId val="80061952"/>
      </c:barChart>
      <c:catAx>
        <c:axId val="80060416"/>
        <c:scaling>
          <c:orientation val="minMax"/>
        </c:scaling>
        <c:delete val="0"/>
        <c:axPos val="b"/>
        <c:numFmt formatCode="General" sourceLinked="0"/>
        <c:majorTickMark val="out"/>
        <c:minorTickMark val="none"/>
        <c:tickLblPos val="nextTo"/>
        <c:crossAx val="80061952"/>
        <c:crosses val="autoZero"/>
        <c:auto val="1"/>
        <c:lblAlgn val="ctr"/>
        <c:lblOffset val="100"/>
        <c:noMultiLvlLbl val="0"/>
      </c:catAx>
      <c:valAx>
        <c:axId val="80061952"/>
        <c:scaling>
          <c:orientation val="minMax"/>
        </c:scaling>
        <c:delete val="0"/>
        <c:axPos val="l"/>
        <c:majorGridlines/>
        <c:numFmt formatCode="0.0" sourceLinked="1"/>
        <c:majorTickMark val="out"/>
        <c:minorTickMark val="none"/>
        <c:tickLblPos val="nextTo"/>
        <c:crossAx val="80060416"/>
        <c:crosses val="autoZero"/>
        <c:crossBetween val="between"/>
      </c:valAx>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0.00902</cdr:x>
      <cdr:y>0.90698</cdr:y>
    </cdr:from>
    <cdr:to>
      <cdr:x>0.18566</cdr:x>
      <cdr:y>0.98175</cdr:y>
    </cdr:to>
    <cdr:sp macro="" textlink="">
      <cdr:nvSpPr>
        <cdr:cNvPr id="2" name="TextBox 2"/>
        <cdr:cNvSpPr txBox="1"/>
      </cdr:nvSpPr>
      <cdr:spPr>
        <a:xfrm xmlns:a="http://schemas.openxmlformats.org/drawingml/2006/main">
          <a:off x="46115" y="2808313"/>
          <a:ext cx="903084" cy="231524"/>
        </a:xfrm>
        <a:prstGeom xmlns:a="http://schemas.openxmlformats.org/drawingml/2006/main" prst="rect">
          <a:avLst/>
        </a:prstGeom>
        <a:solidFill xmlns:a="http://schemas.openxmlformats.org/drawingml/2006/main">
          <a:srgbClr val="FFC000"/>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1000" dirty="0"/>
            <a:t>Similar to England</a:t>
          </a:r>
        </a:p>
      </cdr:txBody>
    </cdr:sp>
  </cdr:relSizeAnchor>
  <cdr:relSizeAnchor xmlns:cdr="http://schemas.openxmlformats.org/drawingml/2006/chartDrawing">
    <cdr:from>
      <cdr:x>0.19848</cdr:x>
      <cdr:y>0.90698</cdr:y>
    </cdr:from>
    <cdr:to>
      <cdr:x>0.38604</cdr:x>
      <cdr:y>0.98095</cdr:y>
    </cdr:to>
    <cdr:sp macro="" textlink="">
      <cdr:nvSpPr>
        <cdr:cNvPr id="3" name="TextBox 2"/>
        <cdr:cNvSpPr txBox="1"/>
      </cdr:nvSpPr>
      <cdr:spPr>
        <a:xfrm xmlns:a="http://schemas.openxmlformats.org/drawingml/2006/main">
          <a:off x="1014742" y="2808312"/>
          <a:ext cx="958914" cy="229047"/>
        </a:xfrm>
        <a:prstGeom xmlns:a="http://schemas.openxmlformats.org/drawingml/2006/main" prst="rect">
          <a:avLst/>
        </a:prstGeom>
        <a:solidFill xmlns:a="http://schemas.openxmlformats.org/drawingml/2006/main">
          <a:srgbClr val="92D050"/>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1000" dirty="0"/>
            <a:t>Higher</a:t>
          </a:r>
          <a:r>
            <a:rPr lang="en-GB" sz="1000" baseline="0" dirty="0"/>
            <a:t> than England</a:t>
          </a:r>
          <a:endParaRPr lang="en-GB" sz="1000" dirty="0"/>
        </a:p>
      </cdr:txBody>
    </cdr:sp>
  </cdr:relSizeAnchor>
  <cdr:relSizeAnchor xmlns:cdr="http://schemas.openxmlformats.org/drawingml/2006/chartDrawing">
    <cdr:from>
      <cdr:x>0.39506</cdr:x>
      <cdr:y>0.90698</cdr:y>
    </cdr:from>
    <cdr:to>
      <cdr:x>0.57977</cdr:x>
      <cdr:y>0.98016</cdr:y>
    </cdr:to>
    <cdr:sp macro="" textlink="">
      <cdr:nvSpPr>
        <cdr:cNvPr id="4" name="TextBox 1"/>
        <cdr:cNvSpPr txBox="1"/>
      </cdr:nvSpPr>
      <cdr:spPr>
        <a:xfrm xmlns:a="http://schemas.openxmlformats.org/drawingml/2006/main">
          <a:off x="2019771" y="2808312"/>
          <a:ext cx="944342" cy="226601"/>
        </a:xfrm>
        <a:prstGeom xmlns:a="http://schemas.openxmlformats.org/drawingml/2006/main" prst="rect">
          <a:avLst/>
        </a:prstGeom>
        <a:solidFill xmlns:a="http://schemas.openxmlformats.org/drawingml/2006/main">
          <a:srgbClr val="FF0000"/>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1000" dirty="0"/>
            <a:t>Lower than England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0E155D4-5C91-8347-8BAE-63384EA8F501}" type="datetimeFigureOut">
              <a:rPr lang="en-GB"/>
              <a:pPr/>
              <a:t>11/07/2017</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51DCEC2-24C9-7A45-9848-823E6C1DDFA2}" type="slidenum">
              <a:rPr/>
              <a:pPr/>
              <a:t>‹#›</a:t>
            </a:fld>
            <a:endParaRPr lang="en-GB"/>
          </a:p>
        </p:txBody>
      </p:sp>
    </p:spTree>
    <p:extLst>
      <p:ext uri="{BB962C8B-B14F-4D97-AF65-F5344CB8AC3E}">
        <p14:creationId xmlns:p14="http://schemas.microsoft.com/office/powerpoint/2010/main" val="12088287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B3C19E1-06D0-8D40-B36B-10A34F48B281}" type="datetimeFigureOut">
              <a:rPr lang="en-GB"/>
              <a:pPr/>
              <a:t>11/07/2017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235930E-F62D-A446-8BAD-EBBA9D14D0E0}" type="slidenum">
              <a:rPr/>
              <a:pPr/>
              <a:t>‹#›</a:t>
            </a:fld>
            <a:endParaRPr lang="en-GB"/>
          </a:p>
        </p:txBody>
      </p:sp>
    </p:spTree>
    <p:extLst>
      <p:ext uri="{BB962C8B-B14F-4D97-AF65-F5344CB8AC3E}">
        <p14:creationId xmlns:p14="http://schemas.microsoft.com/office/powerpoint/2010/main" val="14993593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ingertips.phe.org.uk/profile/cancerservic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publications.cancerresearchuk.org/search-results/search-results.html?filter_type=6&amp;filter_action=0&amp;filter_name=SearchTerm&amp;filter_value=card&amp;x=0&amp;y=0"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Introduce who we are</a:t>
            </a:r>
          </a:p>
          <a:p>
            <a:endParaRPr lang="en-GB" dirty="0" smtClean="0"/>
          </a:p>
          <a:p>
            <a:r>
              <a:rPr lang="en-GB" dirty="0" smtClean="0"/>
              <a:t>Explain that they have been provided with packs with various resources, and the slides will be shared with them afterwards – lots of useful </a:t>
            </a:r>
            <a:r>
              <a:rPr lang="en-GB" dirty="0" err="1" smtClean="0"/>
              <a:t>weblinks</a:t>
            </a:r>
            <a:r>
              <a:rPr lang="en-GB" dirty="0" smtClean="0"/>
              <a:t> on the slides</a:t>
            </a:r>
          </a:p>
          <a:p>
            <a:endParaRPr lang="en-GB" dirty="0" smtClean="0"/>
          </a:p>
          <a:p>
            <a:r>
              <a:rPr lang="en-GB" dirty="0" smtClean="0"/>
              <a:t>Ask if they could please sign the sheet that’s going round – so we know which practices</a:t>
            </a:r>
            <a:r>
              <a:rPr lang="en-GB" baseline="0" dirty="0" smtClean="0"/>
              <a:t> are represented and so we have email addresses so we can share any useful resources in the future</a:t>
            </a:r>
            <a:endParaRPr lang="en-GB" dirty="0"/>
          </a:p>
        </p:txBody>
      </p:sp>
      <p:sp>
        <p:nvSpPr>
          <p:cNvPr id="4" name="Slide Number Placeholder 3"/>
          <p:cNvSpPr>
            <a:spLocks noGrp="1"/>
          </p:cNvSpPr>
          <p:nvPr>
            <p:ph type="sldNum" sz="quarter" idx="10"/>
          </p:nvPr>
        </p:nvSpPr>
        <p:spPr/>
        <p:txBody>
          <a:bodyPr/>
          <a:lstStyle/>
          <a:p>
            <a:fld id="{C7E349DD-96D5-D348-BC02-D7FB45C27393}" type="slidenum">
              <a:rPr lang="en-US" smtClean="0"/>
              <a:pPr/>
              <a:t>1</a:t>
            </a:fld>
            <a:endParaRPr lang="en-US"/>
          </a:p>
        </p:txBody>
      </p:sp>
    </p:spTree>
    <p:extLst>
      <p:ext uri="{BB962C8B-B14F-4D97-AF65-F5344CB8AC3E}">
        <p14:creationId xmlns:p14="http://schemas.microsoft.com/office/powerpoint/2010/main" val="666145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a:p>
            <a:pPr eaLnBrk="1" hangingPunct="1">
              <a:spcBef>
                <a:spcPct val="0"/>
              </a:spcBef>
            </a:pPr>
            <a:r>
              <a:rPr lang="en-GB" altLang="en-US" dirty="0" smtClean="0"/>
              <a:t>Cancer strategy for England in July 2015, developed by an Independent Cancer Taskforce (on which RCGP was represented), presents a vision for cancer control in the next five years. </a:t>
            </a:r>
            <a:endParaRPr lang="en-GB" altLang="en-US" i="1" dirty="0" smtClean="0"/>
          </a:p>
          <a:p>
            <a:pPr eaLnBrk="1" hangingPunct="1">
              <a:spcBef>
                <a:spcPct val="0"/>
              </a:spcBef>
            </a:pPr>
            <a:endParaRPr lang="en-GB" altLang="en-US" dirty="0" smtClean="0"/>
          </a:p>
          <a:p>
            <a:pPr eaLnBrk="1" hangingPunct="1">
              <a:spcBef>
                <a:spcPct val="0"/>
              </a:spcBef>
            </a:pPr>
            <a:endParaRPr lang="en-GB" altLang="en-US" dirty="0" smtClean="0"/>
          </a:p>
          <a:p>
            <a:pPr eaLnBrk="1" hangingPunct="1">
              <a:spcBef>
                <a:spcPct val="0"/>
              </a:spcBef>
            </a:pPr>
            <a:endParaRPr lang="en-GB" altLang="en-US" dirty="0" smtClean="0"/>
          </a:p>
          <a:p>
            <a:pPr eaLnBrk="1" hangingPunct="1">
              <a:spcBef>
                <a:spcPct val="0"/>
              </a:spcBef>
            </a:pPr>
            <a:endParaRPr lang="en-GB"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C5C17B8-B3DF-411F-B0C1-2D3D97C503E2}" type="slidenum">
              <a:rPr lang="en-US" altLang="en-US" smtClean="0"/>
              <a:pPr/>
              <a:t>11</a:t>
            </a:fld>
            <a:endParaRPr lang="en-US" altLang="en-US" smtClean="0"/>
          </a:p>
        </p:txBody>
      </p:sp>
    </p:spTree>
    <p:extLst>
      <p:ext uri="{BB962C8B-B14F-4D97-AF65-F5344CB8AC3E}">
        <p14:creationId xmlns:p14="http://schemas.microsoft.com/office/powerpoint/2010/main" val="2336337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want to introduce you to practice profiles – these are produced by PHE and available online.  They show data about individual practices and also CCG level data</a:t>
            </a:r>
          </a:p>
          <a:p>
            <a:endParaRPr lang="en-GB" baseline="0" dirty="0" smtClean="0"/>
          </a:p>
          <a:p>
            <a:r>
              <a:rPr lang="en-GB" baseline="0" dirty="0" smtClean="0"/>
              <a:t>They are not used for performance management (data from many sources, small numbers can skew data) but are useful to review at a practice level. They show data on a number of metrics </a:t>
            </a:r>
            <a:r>
              <a:rPr lang="en-GB" baseline="0" dirty="0" err="1" smtClean="0"/>
              <a:t>e.g</a:t>
            </a:r>
            <a:r>
              <a:rPr lang="en-GB" baseline="0" dirty="0" smtClean="0"/>
              <a:t>, - demographics, incidence, prevalence, screening uptake, 2ww data</a:t>
            </a:r>
            <a:endParaRPr lang="en-GB" dirty="0" smtClean="0"/>
          </a:p>
          <a:p>
            <a:endParaRPr lang="en-GB" dirty="0"/>
          </a:p>
        </p:txBody>
      </p:sp>
      <p:sp>
        <p:nvSpPr>
          <p:cNvPr id="4" name="Slide Number Placeholder 3"/>
          <p:cNvSpPr>
            <a:spLocks noGrp="1"/>
          </p:cNvSpPr>
          <p:nvPr>
            <p:ph type="sldNum" sz="quarter" idx="10"/>
          </p:nvPr>
        </p:nvSpPr>
        <p:spPr/>
        <p:txBody>
          <a:bodyPr/>
          <a:lstStyle/>
          <a:p>
            <a:fld id="{C235930E-F62D-A446-8BAD-EBBA9D14D0E0}" type="slidenum">
              <a:rPr lang="en-GB" smtClean="0"/>
              <a:pPr/>
              <a:t>12</a:t>
            </a:fld>
            <a:endParaRPr lang="en-GB"/>
          </a:p>
        </p:txBody>
      </p:sp>
    </p:spTree>
    <p:extLst>
      <p:ext uri="{BB962C8B-B14F-4D97-AF65-F5344CB8AC3E}">
        <p14:creationId xmlns:p14="http://schemas.microsoft.com/office/powerpoint/2010/main" val="3165245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discussion of cancer profiles produced</a:t>
            </a:r>
            <a:r>
              <a:rPr lang="en-GB" baseline="0" dirty="0" smtClean="0"/>
              <a:t> by Public health </a:t>
            </a:r>
            <a:r>
              <a:rPr lang="en-GB" baseline="0" dirty="0" err="1" smtClean="0"/>
              <a:t>england</a:t>
            </a:r>
            <a:r>
              <a:rPr lang="en-GB" baseline="0" dirty="0" smtClean="0"/>
              <a:t> – if the </a:t>
            </a:r>
            <a:r>
              <a:rPr lang="en-GB" baseline="0" dirty="0" err="1" smtClean="0"/>
              <a:t>wifi</a:t>
            </a:r>
            <a:r>
              <a:rPr lang="en-GB" baseline="0" dirty="0" smtClean="0"/>
              <a:t> works and they can pull it up we can discuss it in some depth if not that’s fine I can just draw it to their attention and will give them a sample in their packs.</a:t>
            </a:r>
            <a:endParaRPr lang="en-GB" dirty="0"/>
          </a:p>
        </p:txBody>
      </p:sp>
      <p:sp>
        <p:nvSpPr>
          <p:cNvPr id="4" name="Slide Number Placeholder 3"/>
          <p:cNvSpPr>
            <a:spLocks noGrp="1"/>
          </p:cNvSpPr>
          <p:nvPr>
            <p:ph type="sldNum" sz="quarter" idx="10"/>
          </p:nvPr>
        </p:nvSpPr>
        <p:spPr/>
        <p:txBody>
          <a:bodyPr/>
          <a:lstStyle/>
          <a:p>
            <a:fld id="{C235930E-F62D-A446-8BAD-EBBA9D14D0E0}" type="slidenum">
              <a:rPr lang="en-GB" smtClean="0"/>
              <a:pPr/>
              <a:t>13</a:t>
            </a:fld>
            <a:endParaRPr lang="en-GB"/>
          </a:p>
        </p:txBody>
      </p:sp>
    </p:spTree>
    <p:extLst>
      <p:ext uri="{BB962C8B-B14F-4D97-AF65-F5344CB8AC3E}">
        <p14:creationId xmlns:p14="http://schemas.microsoft.com/office/powerpoint/2010/main" val="1043916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3263"/>
            <a:ext cx="4683125" cy="3513137"/>
          </a:xfrm>
        </p:spPr>
      </p:sp>
      <p:sp>
        <p:nvSpPr>
          <p:cNvPr id="3" name="Notes Placeholder 2"/>
          <p:cNvSpPr>
            <a:spLocks noGrp="1"/>
          </p:cNvSpPr>
          <p:nvPr>
            <p:ph type="body" idx="1"/>
          </p:nvPr>
        </p:nvSpPr>
        <p:spPr/>
        <p:txBody>
          <a:bodyPr>
            <a:normAutofit/>
          </a:bodyPr>
          <a:lstStyle/>
          <a:p>
            <a:r>
              <a:rPr lang="en-GB" dirty="0" smtClean="0"/>
              <a:t>Breast, lung, prostate</a:t>
            </a:r>
            <a:r>
              <a:rPr lang="en-GB" baseline="0" dirty="0" smtClean="0"/>
              <a:t> and Bowel</a:t>
            </a:r>
            <a:endParaRPr lang="en-GB" dirty="0" smtClean="0"/>
          </a:p>
        </p:txBody>
      </p:sp>
      <p:sp>
        <p:nvSpPr>
          <p:cNvPr id="4" name="Slide Number Placeholder 3"/>
          <p:cNvSpPr>
            <a:spLocks noGrp="1"/>
          </p:cNvSpPr>
          <p:nvPr>
            <p:ph type="sldNum" sz="quarter" idx="10"/>
          </p:nvPr>
        </p:nvSpPr>
        <p:spPr/>
        <p:txBody>
          <a:bodyPr/>
          <a:lstStyle/>
          <a:p>
            <a:fld id="{C235930E-F62D-A446-8BAD-EBBA9D14D0E0}" type="slidenum">
              <a:rPr lang="en-GB" smtClean="0"/>
              <a:pPr/>
              <a:t>15</a:t>
            </a:fld>
            <a:endParaRPr lang="en-GB"/>
          </a:p>
        </p:txBody>
      </p:sp>
    </p:spTree>
    <p:extLst>
      <p:ext uri="{BB962C8B-B14F-4D97-AF65-F5344CB8AC3E}">
        <p14:creationId xmlns:p14="http://schemas.microsoft.com/office/powerpoint/2010/main" val="2287849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data</a:t>
            </a:r>
            <a:r>
              <a:rPr lang="en-GB" baseline="0" dirty="0" smtClean="0"/>
              <a:t> from 2014</a:t>
            </a:r>
          </a:p>
          <a:p>
            <a:r>
              <a:rPr lang="en-GB" dirty="0" smtClean="0"/>
              <a:t>Breast 55, 2221</a:t>
            </a:r>
          </a:p>
          <a:p>
            <a:r>
              <a:rPr lang="en-GB" dirty="0" smtClean="0"/>
              <a:t>Prostate 46, 690</a:t>
            </a:r>
          </a:p>
          <a:p>
            <a:r>
              <a:rPr lang="en-GB" dirty="0" smtClean="0"/>
              <a:t>Lung 46, 403</a:t>
            </a:r>
          </a:p>
          <a:p>
            <a:r>
              <a:rPr lang="en-GB" dirty="0" smtClean="0"/>
              <a:t>Bowel 41, 265</a:t>
            </a:r>
            <a:endParaRPr lang="en-GB" dirty="0"/>
          </a:p>
        </p:txBody>
      </p:sp>
      <p:sp>
        <p:nvSpPr>
          <p:cNvPr id="4" name="Slide Number Placeholder 3"/>
          <p:cNvSpPr>
            <a:spLocks noGrp="1"/>
          </p:cNvSpPr>
          <p:nvPr>
            <p:ph type="sldNum" sz="quarter" idx="10"/>
          </p:nvPr>
        </p:nvSpPr>
        <p:spPr/>
        <p:txBody>
          <a:bodyPr/>
          <a:lstStyle/>
          <a:p>
            <a:fld id="{C235930E-F62D-A446-8BAD-EBBA9D14D0E0}" type="slidenum">
              <a:rPr lang="en-GB" smtClean="0"/>
              <a:pPr/>
              <a:t>16</a:t>
            </a:fld>
            <a:endParaRPr lang="en-GB"/>
          </a:p>
        </p:txBody>
      </p:sp>
    </p:spTree>
    <p:extLst>
      <p:ext uri="{BB962C8B-B14F-4D97-AF65-F5344CB8AC3E}">
        <p14:creationId xmlns:p14="http://schemas.microsoft.com/office/powerpoint/2010/main" val="1304751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E90C838-1E06-42EB-B299-7495B446E2D2}" type="slidenum">
              <a:rPr lang="en-GB" smtClean="0"/>
              <a:pPr>
                <a:defRPr/>
              </a:pPr>
              <a:t>17</a:t>
            </a:fld>
            <a:endParaRPr lang="en-GB" dirty="0"/>
          </a:p>
        </p:txBody>
      </p:sp>
    </p:spTree>
    <p:extLst>
      <p:ext uri="{BB962C8B-B14F-4D97-AF65-F5344CB8AC3E}">
        <p14:creationId xmlns:p14="http://schemas.microsoft.com/office/powerpoint/2010/main" val="3710836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35930E-F62D-A446-8BAD-EBBA9D14D0E0}" type="slidenum">
              <a:rPr lang="en-GB" smtClean="0"/>
              <a:pPr/>
              <a:t>18</a:t>
            </a:fld>
            <a:endParaRPr lang="en-GB"/>
          </a:p>
        </p:txBody>
      </p:sp>
    </p:spTree>
    <p:extLst>
      <p:ext uri="{BB962C8B-B14F-4D97-AF65-F5344CB8AC3E}">
        <p14:creationId xmlns:p14="http://schemas.microsoft.com/office/powerpoint/2010/main" val="1403145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May</a:t>
            </a:r>
            <a:r>
              <a:rPr lang="en-GB" baseline="0" dirty="0" smtClean="0"/>
              <a:t> be insert 15 minute break here?</a:t>
            </a:r>
            <a:endParaRPr lang="en-GB" dirty="0"/>
          </a:p>
        </p:txBody>
      </p:sp>
      <p:sp>
        <p:nvSpPr>
          <p:cNvPr id="4" name="Slide Number Placeholder 3"/>
          <p:cNvSpPr>
            <a:spLocks noGrp="1"/>
          </p:cNvSpPr>
          <p:nvPr>
            <p:ph type="sldNum" sz="quarter" idx="10"/>
          </p:nvPr>
        </p:nvSpPr>
        <p:spPr/>
        <p:txBody>
          <a:bodyPr/>
          <a:lstStyle/>
          <a:p>
            <a:fld id="{C235930E-F62D-A446-8BAD-EBBA9D14D0E0}" type="slidenum">
              <a:rPr lang="en-GB" smtClean="0"/>
              <a:pPr/>
              <a:t>24</a:t>
            </a:fld>
            <a:endParaRPr lang="en-GB"/>
          </a:p>
        </p:txBody>
      </p:sp>
    </p:spTree>
    <p:extLst>
      <p:ext uri="{BB962C8B-B14F-4D97-AF65-F5344CB8AC3E}">
        <p14:creationId xmlns:p14="http://schemas.microsoft.com/office/powerpoint/2010/main" val="690921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235930E-F62D-A446-8BAD-EBBA9D14D0E0}" type="slidenum">
              <a:rPr lang="en-GB" smtClean="0"/>
              <a:pPr/>
              <a:t>25</a:t>
            </a:fld>
            <a:endParaRPr lang="en-GB"/>
          </a:p>
        </p:txBody>
      </p:sp>
    </p:spTree>
    <p:extLst>
      <p:ext uri="{BB962C8B-B14F-4D97-AF65-F5344CB8AC3E}">
        <p14:creationId xmlns:p14="http://schemas.microsoft.com/office/powerpoint/2010/main" val="286036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smtClean="0"/>
              <a:t>Safety-netting is best practice, but there is an absence of evidence on whether it improves cancer detection and how best to do it in</a:t>
            </a:r>
          </a:p>
          <a:p>
            <a:r>
              <a:rPr lang="en-GB" b="0" dirty="0" smtClean="0"/>
              <a:t>patients with vague symptoms</a:t>
            </a:r>
          </a:p>
          <a:p>
            <a:endParaRPr lang="en-GB" b="0" dirty="0" smtClean="0"/>
          </a:p>
          <a:p>
            <a:r>
              <a:rPr lang="en-US" dirty="0" smtClean="0"/>
              <a:t>• </a:t>
            </a:r>
            <a:r>
              <a:rPr lang="en-US" b="0" dirty="0" smtClean="0"/>
              <a:t>Explain the uncertainty about the cause of symptoms to patients, ensuring they understand why, when, and with whom they should</a:t>
            </a:r>
          </a:p>
          <a:p>
            <a:r>
              <a:rPr lang="en-US" b="0" dirty="0" smtClean="0"/>
              <a:t>re-consult about which concerning symptoms</a:t>
            </a:r>
          </a:p>
          <a:p>
            <a:endParaRPr lang="en-US" b="0" dirty="0" smtClean="0"/>
          </a:p>
          <a:p>
            <a:r>
              <a:rPr lang="en-US" dirty="0" smtClean="0"/>
              <a:t>• </a:t>
            </a:r>
            <a:r>
              <a:rPr lang="en-US" b="0" dirty="0" smtClean="0"/>
              <a:t>Establish systems to ensure test results are reviewed by somebody with knowledge of cancer guidelines and that positive and negative</a:t>
            </a:r>
          </a:p>
          <a:p>
            <a:r>
              <a:rPr lang="en-US" b="0" dirty="0" smtClean="0"/>
              <a:t>results are communicated to the patient promptly</a:t>
            </a:r>
            <a:endParaRPr lang="en-GB" dirty="0" smtClean="0"/>
          </a:p>
          <a:p>
            <a:endParaRPr lang="en-US" b="0" dirty="0" smtClean="0"/>
          </a:p>
          <a:p>
            <a:endParaRPr lang="en-GB" dirty="0"/>
          </a:p>
        </p:txBody>
      </p:sp>
      <p:sp>
        <p:nvSpPr>
          <p:cNvPr id="4" name="Slide Number Placeholder 3"/>
          <p:cNvSpPr>
            <a:spLocks noGrp="1"/>
          </p:cNvSpPr>
          <p:nvPr>
            <p:ph type="sldNum" sz="quarter" idx="10"/>
          </p:nvPr>
        </p:nvSpPr>
        <p:spPr/>
        <p:txBody>
          <a:bodyPr/>
          <a:lstStyle/>
          <a:p>
            <a:fld id="{AEAB5D74-0A59-41A8-9C60-AB0F196B47C1}" type="slidenum">
              <a:rPr lang="en-GB" smtClean="0"/>
              <a:pPr/>
              <a:t>26</a:t>
            </a:fld>
            <a:endParaRPr lang="en-GB"/>
          </a:p>
        </p:txBody>
      </p:sp>
    </p:spTree>
    <p:extLst>
      <p:ext uri="{BB962C8B-B14F-4D97-AF65-F5344CB8AC3E}">
        <p14:creationId xmlns:p14="http://schemas.microsoft.com/office/powerpoint/2010/main" val="3845169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Briefly explain what we’ll be covering</a:t>
            </a:r>
          </a:p>
          <a:p>
            <a:endParaRPr lang="en-GB" dirty="0" smtClean="0"/>
          </a:p>
          <a:p>
            <a:r>
              <a:rPr lang="en-GB" dirty="0" smtClean="0"/>
              <a:t>Each session will be around 20 mins and will be a</a:t>
            </a:r>
            <a:r>
              <a:rPr lang="en-GB" baseline="0" dirty="0" smtClean="0"/>
              <a:t> mixture of slides and interactive</a:t>
            </a:r>
          </a:p>
          <a:p>
            <a:endParaRPr lang="en-GB" baseline="0" dirty="0" smtClean="0"/>
          </a:p>
          <a:p>
            <a:r>
              <a:rPr lang="en-GB" baseline="0" dirty="0" smtClean="0"/>
              <a:t>Feel free to ask questions at any time as we go along</a:t>
            </a:r>
          </a:p>
          <a:p>
            <a:endParaRPr lang="en-GB" baseline="0" dirty="0" smtClean="0"/>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Background and context to Early diagnosis – CRUK stats on survival rates and routes to diagnosis and the important role that primary care has to play (20 mins) </a:t>
            </a:r>
          </a:p>
          <a:p>
            <a:pPr lvl="0"/>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review of the finger tips PHE Cancer practice profiles – if we have </a:t>
            </a:r>
            <a:r>
              <a:rPr lang="en-GB" sz="1200" kern="1200" dirty="0" err="1" smtClean="0">
                <a:solidFill>
                  <a:schemeClr val="tx1"/>
                </a:solidFill>
                <a:effectLst/>
                <a:latin typeface="+mn-lt"/>
                <a:ea typeface="+mn-ea"/>
                <a:cs typeface="+mn-cs"/>
              </a:rPr>
              <a:t>wifi</a:t>
            </a:r>
            <a:r>
              <a:rPr lang="en-GB" sz="1200" kern="1200" dirty="0" smtClean="0">
                <a:solidFill>
                  <a:schemeClr val="tx1"/>
                </a:solidFill>
                <a:effectLst/>
                <a:latin typeface="+mn-lt"/>
                <a:ea typeface="+mn-ea"/>
                <a:cs typeface="+mn-cs"/>
              </a:rPr>
              <a:t> they can look at the practice profiles for their practices – facilitated discussion about the different indicators </a:t>
            </a:r>
            <a:r>
              <a:rPr lang="en-GB" sz="1200" u="sng" kern="1200" dirty="0" smtClean="0">
                <a:solidFill>
                  <a:schemeClr val="tx1"/>
                </a:solidFill>
                <a:effectLst/>
                <a:latin typeface="+mn-lt"/>
                <a:ea typeface="+mn-ea"/>
                <a:cs typeface="+mn-cs"/>
                <a:hlinkClick r:id="rId3"/>
              </a:rPr>
              <a:t>https://fingertips.phe.org.uk/profile/cancerservices</a:t>
            </a:r>
            <a:r>
              <a:rPr lang="en-GB" sz="1200" kern="1200" dirty="0" smtClean="0">
                <a:solidFill>
                  <a:schemeClr val="tx1"/>
                </a:solidFill>
                <a:effectLst/>
                <a:latin typeface="+mn-lt"/>
                <a:ea typeface="+mn-ea"/>
                <a:cs typeface="+mn-cs"/>
              </a:rPr>
              <a:t>   (20 - 25 mins)</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NICE Guidance 2015</a:t>
            </a:r>
            <a:r>
              <a:rPr lang="en-GB" sz="1200" kern="1200" baseline="0" dirty="0" smtClean="0">
                <a:solidFill>
                  <a:schemeClr val="tx1"/>
                </a:solidFill>
                <a:effectLst/>
                <a:latin typeface="+mn-lt"/>
                <a:ea typeface="+mn-ea"/>
                <a:cs typeface="+mn-cs"/>
              </a:rPr>
              <a:t> and developments in cancer diagnosis</a:t>
            </a:r>
            <a:endParaRPr lang="en-GB"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Safety netting – discussion of the NICE guidance, best practice and a review of their current practices to ensure patients don’t slip through the net – 1hr – using CRUK case scenarios, reflective practice work book. – interactive and discussion </a:t>
            </a:r>
          </a:p>
          <a:p>
            <a:pPr lvl="0"/>
            <a:r>
              <a:rPr lang="en-GB" sz="1200" kern="1200" dirty="0" smtClean="0">
                <a:solidFill>
                  <a:schemeClr val="tx1"/>
                </a:solidFill>
                <a:effectLst/>
                <a:latin typeface="+mn-lt"/>
                <a:ea typeface="+mn-ea"/>
                <a:cs typeface="+mn-cs"/>
              </a:rPr>
              <a:t>Break</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Screening – overview of the three programmes, discussion of initiatives to improve uptake  and the evidence (40 mins)</a:t>
            </a:r>
          </a:p>
          <a:p>
            <a:pPr lvl="0"/>
            <a:r>
              <a:rPr lang="en-GB" sz="1200" kern="1200" dirty="0" smtClean="0">
                <a:solidFill>
                  <a:schemeClr val="tx1"/>
                </a:solidFill>
                <a:effectLst/>
                <a:latin typeface="+mn-lt"/>
                <a:ea typeface="+mn-ea"/>
                <a:cs typeface="+mn-cs"/>
              </a:rPr>
              <a:t>Intro to a range of information and support resources for early diagnosis and took kits from RCGP and Cancer Research UK for Health professionals  e.g. NICE Guidance info graphic and electronic referral guide, Q cancer Electronic clinical decision support tool, 2WW leaflets, cancer audit tools and where to find them and an over view of the CRUK Facilitator programme and how they can use the Facilitators to support the work in their practices. (20 mins)</a:t>
            </a:r>
          </a:p>
          <a:p>
            <a:endParaRPr lang="en-GB" baseline="0" dirty="0"/>
          </a:p>
        </p:txBody>
      </p:sp>
      <p:sp>
        <p:nvSpPr>
          <p:cNvPr id="4" name="Slide Number Placeholder 3"/>
          <p:cNvSpPr>
            <a:spLocks noGrp="1"/>
          </p:cNvSpPr>
          <p:nvPr>
            <p:ph type="sldNum" sz="quarter" idx="10"/>
          </p:nvPr>
        </p:nvSpPr>
        <p:spPr/>
        <p:txBody>
          <a:bodyPr/>
          <a:lstStyle/>
          <a:p>
            <a:fld id="{C235930E-F62D-A446-8BAD-EBBA9D14D0E0}" type="slidenum">
              <a:rPr lang="en-GB" smtClean="0"/>
              <a:pPr/>
              <a:t>2</a:t>
            </a:fld>
            <a:endParaRPr lang="en-GB"/>
          </a:p>
        </p:txBody>
      </p:sp>
    </p:spTree>
    <p:extLst>
      <p:ext uri="{BB962C8B-B14F-4D97-AF65-F5344CB8AC3E}">
        <p14:creationId xmlns:p14="http://schemas.microsoft.com/office/powerpoint/2010/main" val="3469720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Low risk</a:t>
            </a:r>
            <a:r>
              <a:rPr lang="en-GB" baseline="0" dirty="0" smtClean="0"/>
              <a:t> but not n o risk are symptoms that need to be paired with others to trigger a referral e.g. diarrhoea, abdominal pain and fatigue.</a:t>
            </a:r>
            <a:endParaRPr lang="en-GB" dirty="0"/>
          </a:p>
        </p:txBody>
      </p:sp>
      <p:sp>
        <p:nvSpPr>
          <p:cNvPr id="4" name="Slide Number Placeholder 3"/>
          <p:cNvSpPr>
            <a:spLocks noGrp="1"/>
          </p:cNvSpPr>
          <p:nvPr>
            <p:ph type="sldNum" sz="quarter" idx="10"/>
          </p:nvPr>
        </p:nvSpPr>
        <p:spPr/>
        <p:txBody>
          <a:bodyPr/>
          <a:lstStyle/>
          <a:p>
            <a:fld id="{AEAB5D74-0A59-41A8-9C60-AB0F196B47C1}" type="slidenum">
              <a:rPr lang="en-GB" smtClean="0"/>
              <a:pPr/>
              <a:t>27</a:t>
            </a:fld>
            <a:endParaRPr lang="en-GB"/>
          </a:p>
        </p:txBody>
      </p:sp>
    </p:spTree>
    <p:extLst>
      <p:ext uri="{BB962C8B-B14F-4D97-AF65-F5344CB8AC3E}">
        <p14:creationId xmlns:p14="http://schemas.microsoft.com/office/powerpoint/2010/main" val="3271952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dirty="0" smtClean="0"/>
              <a:t>Optional </a:t>
            </a:r>
          </a:p>
          <a:p>
            <a:pPr eaLnBrk="1" hangingPunct="1">
              <a:spcBef>
                <a:spcPct val="0"/>
              </a:spcBef>
            </a:pPr>
            <a:r>
              <a:rPr lang="en-GB" b="1" dirty="0" smtClean="0"/>
              <a:t>‘Shout-out slide’ – Brief</a:t>
            </a:r>
            <a:r>
              <a:rPr lang="en-GB" b="1" baseline="0" dirty="0" smtClean="0"/>
              <a:t> discussion as a whole group </a:t>
            </a:r>
          </a:p>
          <a:p>
            <a:pPr eaLnBrk="1" hangingPunct="1">
              <a:spcBef>
                <a:spcPct val="0"/>
              </a:spcBef>
            </a:pPr>
            <a:endParaRPr lang="en-GB" b="1" baseline="0" dirty="0" smtClean="0"/>
          </a:p>
          <a:p>
            <a:pPr eaLnBrk="1" hangingPunct="1">
              <a:spcBef>
                <a:spcPct val="0"/>
              </a:spcBef>
            </a:pPr>
            <a:r>
              <a:rPr lang="en-GB" b="1" baseline="0" dirty="0" smtClean="0"/>
              <a:t>Explain that this sets out the different elements of the pathway that might contribute to delays in diagnosis.  </a:t>
            </a:r>
            <a:r>
              <a:rPr lang="en-GB" b="0" baseline="0" dirty="0" smtClean="0"/>
              <a:t>This includes:</a:t>
            </a:r>
          </a:p>
          <a:p>
            <a:pPr eaLnBrk="1" hangingPunct="1">
              <a:spcBef>
                <a:spcPct val="0"/>
              </a:spcBef>
            </a:pPr>
            <a:endParaRPr lang="en-GB" b="0" baseline="0" dirty="0" smtClean="0"/>
          </a:p>
          <a:p>
            <a:pPr eaLnBrk="1" hangingPunct="1">
              <a:spcBef>
                <a:spcPct val="0"/>
              </a:spcBef>
              <a:buFont typeface="Arial" pitchFamily="34" charset="0"/>
              <a:buChar char="•"/>
            </a:pPr>
            <a:r>
              <a:rPr lang="en-GB" b="0" baseline="0" dirty="0" smtClean="0"/>
              <a:t>Patient delays e.g. Not going to the GP straight away because of what the GP might find; fatalistic attitude; culture beliefs etc.</a:t>
            </a:r>
          </a:p>
          <a:p>
            <a:pPr eaLnBrk="1" hangingPunct="1">
              <a:spcBef>
                <a:spcPct val="0"/>
              </a:spcBef>
              <a:buFont typeface="Arial" pitchFamily="34" charset="0"/>
              <a:buChar char="•"/>
            </a:pPr>
            <a:r>
              <a:rPr lang="en-GB" b="0" baseline="0" dirty="0" smtClean="0"/>
              <a:t>Primary care intervals e.g. Delays in referrals; delays in difficulty in recognising symptoms (vague symptoms); referring to wrong speciality; administrative errors etc. </a:t>
            </a:r>
          </a:p>
          <a:p>
            <a:pPr eaLnBrk="1" hangingPunct="1">
              <a:spcBef>
                <a:spcPct val="0"/>
              </a:spcBef>
              <a:buFont typeface="Arial" pitchFamily="34" charset="0"/>
              <a:buChar char="•"/>
            </a:pPr>
            <a:r>
              <a:rPr lang="en-GB" b="0" baseline="0" dirty="0" smtClean="0"/>
              <a:t>System/secondary care e.g. Capacity issues; delays in diagnostics; administrative errors (e.g. in sending results)</a:t>
            </a:r>
          </a:p>
          <a:p>
            <a:pPr eaLnBrk="1" hangingPunct="1">
              <a:spcBef>
                <a:spcPct val="0"/>
              </a:spcBef>
              <a:buFont typeface="Arial" pitchFamily="34" charset="0"/>
              <a:buChar char="•"/>
            </a:pPr>
            <a:endParaRPr lang="en-GB" b="1" baseline="0" dirty="0" smtClean="0"/>
          </a:p>
        </p:txBody>
      </p:sp>
      <p:sp>
        <p:nvSpPr>
          <p:cNvPr id="23555" name="Slide Number Placeholder 3"/>
          <p:cNvSpPr txBox="1">
            <a:spLocks noGrp="1"/>
          </p:cNvSpPr>
          <p:nvPr/>
        </p:nvSpPr>
        <p:spPr bwMode="auto">
          <a:xfrm>
            <a:off x="4023093" y="8917423"/>
            <a:ext cx="3077739" cy="469424"/>
          </a:xfrm>
          <a:prstGeom prst="rect">
            <a:avLst/>
          </a:prstGeom>
          <a:noFill/>
          <a:ln>
            <a:miter lim="800000"/>
            <a:headEnd/>
            <a:tailEnd/>
          </a:ln>
        </p:spPr>
        <p:txBody>
          <a:bodyPr lIns="90836" tIns="45418" rIns="90836" bIns="45418" anchor="b"/>
          <a:lstStyle/>
          <a:p>
            <a:pPr algn="r">
              <a:defRPr/>
            </a:pPr>
            <a:fld id="{230588B0-C849-4362-A1A8-A9FBB1D5CA2F}" type="slidenum">
              <a:rPr lang="en-GB" sz="1200"/>
              <a:pPr algn="r">
                <a:defRPr/>
              </a:pPr>
              <a:t>28</a:t>
            </a:fld>
            <a:endParaRPr lang="en-GB" sz="1200"/>
          </a:p>
        </p:txBody>
      </p:sp>
    </p:spTree>
    <p:extLst>
      <p:ext uri="{BB962C8B-B14F-4D97-AF65-F5344CB8AC3E}">
        <p14:creationId xmlns:p14="http://schemas.microsoft.com/office/powerpoint/2010/main" val="3369846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8365">
              <a:defRPr/>
            </a:pPr>
            <a:r>
              <a:rPr lang="en-GB" dirty="0" smtClean="0"/>
              <a:t>Optional </a:t>
            </a:r>
          </a:p>
          <a:p>
            <a:pPr defTabSz="908365">
              <a:defRPr/>
            </a:pPr>
            <a:endParaRPr lang="en-GB" dirty="0" smtClean="0"/>
          </a:p>
          <a:p>
            <a:pPr defTabSz="908365">
              <a:defRPr/>
            </a:pPr>
            <a:r>
              <a:rPr lang="en-GB" dirty="0" smtClean="0"/>
              <a:t>Explanation for ‘The patient interval’</a:t>
            </a:r>
          </a:p>
          <a:p>
            <a:pPr defTabSz="908365">
              <a:defRPr/>
            </a:pPr>
            <a:r>
              <a:rPr lang="en-GB" b="1" dirty="0" smtClean="0"/>
              <a:t>We </a:t>
            </a:r>
            <a:r>
              <a:rPr lang="en-GB" b="1" dirty="0"/>
              <a:t>know GPs face several challenges in making timely diagnosis of cancer, further highlighting the importance of safety-netting / Safety netting is a useful tool GPs can use to mitigate some of these challenges. </a:t>
            </a:r>
          </a:p>
          <a:p>
            <a:endParaRPr lang="en-GB" b="1" dirty="0"/>
          </a:p>
          <a:p>
            <a:pPr>
              <a:buFont typeface="Arial" pitchFamily="34" charset="0"/>
              <a:buChar char="•"/>
            </a:pPr>
            <a:r>
              <a:rPr lang="en-GB" b="1" dirty="0" smtClean="0"/>
              <a:t>Cancer survivors</a:t>
            </a:r>
            <a:r>
              <a:rPr lang="en-GB" b="0" dirty="0" smtClean="0"/>
              <a:t>:</a:t>
            </a:r>
            <a:r>
              <a:rPr lang="en-GB" baseline="0" dirty="0" smtClean="0"/>
              <a:t>  Just because a patient has had cancer before, this does not mean they will not get cancer again.  </a:t>
            </a:r>
            <a:endParaRPr lang="en-GB" dirty="0" smtClean="0"/>
          </a:p>
          <a:p>
            <a:pPr>
              <a:buFont typeface="Arial" pitchFamily="34" charset="0"/>
              <a:buChar char="•"/>
            </a:pPr>
            <a:r>
              <a:rPr lang="en-GB" dirty="0" smtClean="0"/>
              <a:t>Additional </a:t>
            </a:r>
            <a:r>
              <a:rPr lang="en-GB" dirty="0"/>
              <a:t>information for reference 3: </a:t>
            </a:r>
            <a:r>
              <a:rPr lang="en-GB" b="1" dirty="0"/>
              <a:t>Over-reassurance</a:t>
            </a:r>
            <a:r>
              <a:rPr lang="en-GB" dirty="0"/>
              <a:t> and</a:t>
            </a:r>
            <a:r>
              <a:rPr lang="en-GB" b="1" dirty="0"/>
              <a:t> </a:t>
            </a:r>
            <a:r>
              <a:rPr lang="en-GB" b="1" dirty="0" err="1"/>
              <a:t>undersupport</a:t>
            </a:r>
            <a:r>
              <a:rPr lang="en-GB" b="1" dirty="0"/>
              <a:t> </a:t>
            </a:r>
            <a:r>
              <a:rPr lang="en-GB" dirty="0"/>
              <a:t>of patients after a false alarm can undermine help seeking in the case of new or recurrent potential cancer symptoms, highlighting the need for appropriate patient information when investigations rule out cancer. </a:t>
            </a:r>
            <a:r>
              <a:rPr lang="en-GB" b="1" dirty="0"/>
              <a:t>Over-reassurance</a:t>
            </a:r>
            <a:r>
              <a:rPr lang="en-GB" dirty="0"/>
              <a:t> from the previous ‘all-clear’ diagnosis leading to subsequent symptoms being interpreted as benign and </a:t>
            </a:r>
            <a:r>
              <a:rPr lang="en-GB" b="1" dirty="0"/>
              <a:t>unsupportive </a:t>
            </a:r>
            <a:r>
              <a:rPr lang="en-GB" dirty="0"/>
              <a:t>healthcare experiences in which symptoms were dismissed, leaving patients concerned about appearing </a:t>
            </a:r>
            <a:r>
              <a:rPr lang="en-GB" dirty="0" err="1"/>
              <a:t>hypochondriacal</a:t>
            </a:r>
            <a:r>
              <a:rPr lang="en-GB" dirty="0"/>
              <a:t> or uncertain about the appropriate next actions. The evidence suggested that the effect of a false alarm can persist for months and even years</a:t>
            </a:r>
            <a:r>
              <a:rPr lang="en-GB" dirty="0" smtClean="0"/>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1" baseline="0" dirty="0" smtClean="0"/>
              <a:t>Patients who are </a:t>
            </a:r>
            <a:r>
              <a:rPr lang="en-GB" b="1" baseline="0" dirty="0" err="1" smtClean="0"/>
              <a:t>immuno-supressed</a:t>
            </a:r>
            <a:r>
              <a:rPr lang="en-GB" b="1" baseline="0" dirty="0" smtClean="0"/>
              <a:t> </a:t>
            </a:r>
            <a:r>
              <a:rPr lang="en-GB" baseline="0" dirty="0" smtClean="0"/>
              <a:t>(i.e. weakened immune system due to medication following transplant or HIV infection)are more likely to develop cancer</a:t>
            </a:r>
            <a:endParaRPr lang="en-GB" dirty="0" smtClean="0"/>
          </a:p>
          <a:p>
            <a:pPr>
              <a:buFont typeface="Arial" pitchFamily="34" charset="0"/>
              <a:buChar char="•"/>
            </a:pP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AEAB5D74-0A59-41A8-9C60-AB0F196B47C1}" type="slidenum">
              <a:rPr lang="en-GB" smtClean="0"/>
              <a:pPr/>
              <a:t>29</a:t>
            </a:fld>
            <a:endParaRPr lang="en-GB"/>
          </a:p>
        </p:txBody>
      </p:sp>
    </p:spTree>
    <p:extLst>
      <p:ext uri="{BB962C8B-B14F-4D97-AF65-F5344CB8AC3E}">
        <p14:creationId xmlns:p14="http://schemas.microsoft.com/office/powerpoint/2010/main" val="571342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Provide background:</a:t>
            </a:r>
            <a:r>
              <a:rPr lang="en-GB" baseline="0" dirty="0" smtClean="0"/>
              <a:t> </a:t>
            </a:r>
            <a:r>
              <a:rPr lang="en-GB" dirty="0" smtClean="0"/>
              <a:t>In</a:t>
            </a:r>
            <a:r>
              <a:rPr lang="en-GB" baseline="0" dirty="0" smtClean="0"/>
              <a:t> addition to </a:t>
            </a:r>
            <a:r>
              <a:rPr lang="en-GB" b="1" baseline="0" dirty="0" smtClean="0"/>
              <a:t>newly published NICE guidance </a:t>
            </a:r>
            <a:r>
              <a:rPr lang="en-GB" baseline="0" dirty="0" smtClean="0"/>
              <a:t>(around  reviewing symptomatic patients that do not quite meet the criteria for referral), introduce </a:t>
            </a:r>
            <a:r>
              <a:rPr lang="en-GB" b="1" baseline="0" dirty="0" smtClean="0"/>
              <a:t>Oxford University Safety Netting research </a:t>
            </a:r>
            <a:r>
              <a:rPr lang="en-GB" b="0" baseline="0" dirty="0" smtClean="0"/>
              <a:t>(commissioned by DH in 2011): </a:t>
            </a:r>
            <a:r>
              <a:rPr lang="en-GB" baseline="0" dirty="0" smtClean="0"/>
              <a:t>Series of safety-netting recommendations </a:t>
            </a:r>
            <a:r>
              <a:rPr lang="en-GB" b="1" u="sng" baseline="0" dirty="0" smtClean="0"/>
              <a:t>developed by GPs (following real GP experience) </a:t>
            </a:r>
            <a:r>
              <a:rPr lang="en-GB" baseline="0" dirty="0" smtClean="0"/>
              <a:t>divided into three key elements:</a:t>
            </a:r>
          </a:p>
          <a:p>
            <a:pPr marL="227091" indent="-227091">
              <a:buAutoNum type="arabicParenR"/>
            </a:pPr>
            <a:r>
              <a:rPr lang="en-GB" b="1" dirty="0"/>
              <a:t>specific actions to be communicated to patients; 2) actions that GPs should take during or shortly after the consultation 3) procedures that should be implemented at the Practice level.  </a:t>
            </a:r>
            <a:r>
              <a:rPr lang="en-GB" dirty="0"/>
              <a:t>All of which will be included in this module.</a:t>
            </a:r>
          </a:p>
          <a:p>
            <a:endParaRPr lang="en-GB" dirty="0" smtClean="0"/>
          </a:p>
          <a:p>
            <a:r>
              <a:rPr lang="en-GB" dirty="0"/>
              <a:t>Although much of the guidance may seem obvious to most GPs, this guidance has been developed following real GP experience, and patient delays resulted because systems were not in place, or knowledge was lacking.</a:t>
            </a:r>
          </a:p>
        </p:txBody>
      </p:sp>
      <p:sp>
        <p:nvSpPr>
          <p:cNvPr id="4" name="Slide Number Placeholder 3"/>
          <p:cNvSpPr>
            <a:spLocks noGrp="1"/>
          </p:cNvSpPr>
          <p:nvPr>
            <p:ph type="sldNum" sz="quarter" idx="10"/>
          </p:nvPr>
        </p:nvSpPr>
        <p:spPr/>
        <p:txBody>
          <a:bodyPr/>
          <a:lstStyle/>
          <a:p>
            <a:fld id="{AEAB5D74-0A59-41A8-9C60-AB0F196B47C1}" type="slidenum">
              <a:rPr lang="en-GB" smtClean="0"/>
              <a:pPr/>
              <a:t>30</a:t>
            </a:fld>
            <a:endParaRPr lang="en-GB"/>
          </a:p>
        </p:txBody>
      </p:sp>
    </p:spTree>
    <p:extLst>
      <p:ext uri="{BB962C8B-B14F-4D97-AF65-F5344CB8AC3E}">
        <p14:creationId xmlns:p14="http://schemas.microsoft.com/office/powerpoint/2010/main" val="3515891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7091" indent="-227091"/>
            <a:r>
              <a:rPr lang="en-GB" b="1" dirty="0" smtClean="0"/>
              <a:t>Introduce workbook and carry out reflection exercise</a:t>
            </a:r>
            <a:r>
              <a:rPr lang="en-GB" b="1" baseline="0" dirty="0" smtClean="0"/>
              <a:t> </a:t>
            </a:r>
            <a:r>
              <a:rPr lang="en-GB" baseline="0" dirty="0" smtClean="0"/>
              <a:t>(Boxes 1-3 </a:t>
            </a:r>
            <a:r>
              <a:rPr lang="en-GB" dirty="0"/>
              <a:t>from accompanying workbook</a:t>
            </a:r>
            <a:r>
              <a:rPr lang="en-GB" b="0" baseline="0" dirty="0" smtClean="0"/>
              <a:t>) </a:t>
            </a:r>
          </a:p>
          <a:p>
            <a:pPr marL="227091" indent="-227091"/>
            <a:endParaRPr lang="en-GB" b="0" baseline="0" dirty="0" smtClean="0"/>
          </a:p>
          <a:p>
            <a:pPr marL="227091" indent="-227091"/>
            <a:r>
              <a:rPr lang="en-GB" b="0" baseline="0" dirty="0" smtClean="0"/>
              <a:t>Allow 10 – 15 minutes for this. </a:t>
            </a:r>
          </a:p>
          <a:p>
            <a:pPr marL="227091" indent="-227091"/>
            <a:endParaRPr lang="en-GB" dirty="0"/>
          </a:p>
          <a:p>
            <a:endParaRPr lang="en-GB" baseline="0" dirty="0" smtClean="0"/>
          </a:p>
        </p:txBody>
      </p:sp>
      <p:sp>
        <p:nvSpPr>
          <p:cNvPr id="4" name="Slide Number Placeholder 3"/>
          <p:cNvSpPr>
            <a:spLocks noGrp="1"/>
          </p:cNvSpPr>
          <p:nvPr>
            <p:ph type="sldNum" sz="quarter" idx="10"/>
          </p:nvPr>
        </p:nvSpPr>
        <p:spPr/>
        <p:txBody>
          <a:bodyPr/>
          <a:lstStyle/>
          <a:p>
            <a:fld id="{AEAB5D74-0A59-41A8-9C60-AB0F196B47C1}" type="slidenum">
              <a:rPr lang="en-GB" smtClean="0"/>
              <a:pPr/>
              <a:t>31</a:t>
            </a:fld>
            <a:endParaRPr lang="en-GB"/>
          </a:p>
        </p:txBody>
      </p:sp>
    </p:spTree>
    <p:extLst>
      <p:ext uri="{BB962C8B-B14F-4D97-AF65-F5344CB8AC3E}">
        <p14:creationId xmlns:p14="http://schemas.microsoft.com/office/powerpoint/2010/main" val="1580718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Series of scenarios for</a:t>
            </a:r>
            <a:r>
              <a:rPr lang="en-GB" baseline="0" dirty="0" smtClean="0"/>
              <a:t> discussion, adapted from real life examples (SEAs shared and what GPs have told us)</a:t>
            </a:r>
          </a:p>
          <a:p>
            <a:endParaRPr lang="en-GB" baseline="0" dirty="0" smtClean="0"/>
          </a:p>
          <a:p>
            <a:r>
              <a:rPr lang="en-GB" baseline="0" dirty="0" smtClean="0"/>
              <a:t>Mention that these are not about the details of the clinical aspects, but more about practical aspects……</a:t>
            </a:r>
          </a:p>
          <a:p>
            <a:pPr lvl="0"/>
            <a:endParaRPr lang="en-GB" sz="1200" kern="1200" dirty="0" smtClean="0">
              <a:solidFill>
                <a:schemeClr val="tx1"/>
              </a:solidFill>
              <a:latin typeface="+mn-lt"/>
              <a:ea typeface="+mn-ea"/>
              <a:cs typeface="+mn-cs"/>
            </a:endParaRPr>
          </a:p>
          <a:p>
            <a:pPr lvl="0">
              <a:buFont typeface="Arial" pitchFamily="34" charset="0"/>
              <a:buChar char="•"/>
            </a:pPr>
            <a:r>
              <a:rPr lang="en-GB" sz="1200" kern="1200" dirty="0" smtClean="0">
                <a:solidFill>
                  <a:schemeClr val="tx1"/>
                </a:solidFill>
                <a:latin typeface="+mn-lt"/>
                <a:ea typeface="+mn-ea"/>
                <a:cs typeface="+mn-cs"/>
              </a:rPr>
              <a:t>Introduce scenarios – opportunities to implement safety netting activity, put up key questions on flipchart</a:t>
            </a:r>
          </a:p>
          <a:p>
            <a:pPr lvl="0">
              <a:buFont typeface="Arial" pitchFamily="34" charset="0"/>
              <a:buChar char="•"/>
            </a:pPr>
            <a:r>
              <a:rPr lang="en-GB" sz="1200" kern="1200" dirty="0" smtClean="0">
                <a:solidFill>
                  <a:schemeClr val="tx1"/>
                </a:solidFill>
                <a:latin typeface="+mn-lt"/>
                <a:ea typeface="+mn-ea"/>
                <a:cs typeface="+mn-cs"/>
              </a:rPr>
              <a:t>Show each scenario and give participants 10 </a:t>
            </a:r>
            <a:r>
              <a:rPr lang="en-GB" sz="1200" kern="1200" dirty="0" err="1" smtClean="0">
                <a:solidFill>
                  <a:schemeClr val="tx1"/>
                </a:solidFill>
                <a:latin typeface="+mn-lt"/>
                <a:ea typeface="+mn-ea"/>
                <a:cs typeface="+mn-cs"/>
              </a:rPr>
              <a:t>mins</a:t>
            </a:r>
            <a:r>
              <a:rPr lang="en-GB" sz="1200" kern="1200" dirty="0" smtClean="0">
                <a:solidFill>
                  <a:schemeClr val="tx1"/>
                </a:solidFill>
                <a:latin typeface="+mn-lt"/>
                <a:ea typeface="+mn-ea"/>
                <a:cs typeface="+mn-cs"/>
              </a:rPr>
              <a:t> to work in small groups to identify what approaches could be used and work through questions</a:t>
            </a:r>
          </a:p>
          <a:p>
            <a:pPr lvl="0">
              <a:buFont typeface="Arial" pitchFamily="34" charset="0"/>
              <a:buChar char="•"/>
            </a:pPr>
            <a:r>
              <a:rPr lang="en-GB" sz="1200" kern="1200" dirty="0" smtClean="0">
                <a:solidFill>
                  <a:schemeClr val="tx1"/>
                </a:solidFill>
                <a:latin typeface="+mn-lt"/>
                <a:ea typeface="+mn-ea"/>
                <a:cs typeface="+mn-cs"/>
              </a:rPr>
              <a:t>For each scenario:</a:t>
            </a:r>
          </a:p>
          <a:p>
            <a:pPr lvl="1">
              <a:buFont typeface="Arial" pitchFamily="34" charset="0"/>
              <a:buChar char="•"/>
            </a:pPr>
            <a:r>
              <a:rPr lang="en-GB" sz="1200" kern="1200" dirty="0" smtClean="0">
                <a:solidFill>
                  <a:schemeClr val="tx1"/>
                </a:solidFill>
                <a:latin typeface="+mn-lt"/>
                <a:ea typeface="+mn-ea"/>
                <a:cs typeface="+mn-cs"/>
              </a:rPr>
              <a:t>Get each group to feedback and invite comment from other groups</a:t>
            </a:r>
          </a:p>
          <a:p>
            <a:pPr lvl="1">
              <a:buFont typeface="Arial" pitchFamily="34" charset="0"/>
              <a:buChar char="•"/>
            </a:pPr>
            <a:r>
              <a:rPr lang="en-GB" sz="1200" kern="1200" dirty="0" smtClean="0">
                <a:solidFill>
                  <a:schemeClr val="tx1"/>
                </a:solidFill>
                <a:latin typeface="+mn-lt"/>
                <a:ea typeface="+mn-ea"/>
                <a:cs typeface="+mn-cs"/>
              </a:rPr>
              <a:t>Show summary slide with key approaches from the guidelines </a:t>
            </a:r>
          </a:p>
          <a:p>
            <a:pPr lvl="1">
              <a:buFont typeface="Arial" pitchFamily="34" charset="0"/>
              <a:buChar char="•"/>
            </a:pPr>
            <a:r>
              <a:rPr lang="en-GB" sz="1200" kern="1200" dirty="0" smtClean="0">
                <a:solidFill>
                  <a:schemeClr val="tx1"/>
                </a:solidFill>
                <a:latin typeface="+mn-lt"/>
                <a:ea typeface="+mn-ea"/>
                <a:cs typeface="+mn-cs"/>
              </a:rPr>
              <a:t>Show pathway – key recommendations</a:t>
            </a:r>
          </a:p>
          <a:p>
            <a:endParaRPr lang="en-GB" baseline="0" dirty="0" smtClean="0"/>
          </a:p>
        </p:txBody>
      </p:sp>
      <p:sp>
        <p:nvSpPr>
          <p:cNvPr id="4" name="Slide Number Placeholder 3"/>
          <p:cNvSpPr>
            <a:spLocks noGrp="1"/>
          </p:cNvSpPr>
          <p:nvPr>
            <p:ph type="sldNum" sz="quarter" idx="10"/>
          </p:nvPr>
        </p:nvSpPr>
        <p:spPr/>
        <p:txBody>
          <a:bodyPr/>
          <a:lstStyle/>
          <a:p>
            <a:fld id="{AEAB5D74-0A59-41A8-9C60-AB0F196B47C1}" type="slidenum">
              <a:rPr lang="en-GB" smtClean="0"/>
              <a:pPr/>
              <a:t>32</a:t>
            </a:fld>
            <a:endParaRPr lang="en-GB"/>
          </a:p>
        </p:txBody>
      </p:sp>
    </p:spTree>
    <p:extLst>
      <p:ext uri="{BB962C8B-B14F-4D97-AF65-F5344CB8AC3E}">
        <p14:creationId xmlns:p14="http://schemas.microsoft.com/office/powerpoint/2010/main" val="1402142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Examples</a:t>
            </a:r>
            <a:r>
              <a:rPr lang="en-GB" sz="1200" i="1" kern="1200" baseline="0" dirty="0" smtClean="0">
                <a:solidFill>
                  <a:schemeClr val="tx1"/>
                </a:solidFill>
                <a:latin typeface="+mn-lt"/>
                <a:ea typeface="+mn-ea"/>
                <a:cs typeface="+mn-cs"/>
              </a:rPr>
              <a:t> of ‘</a:t>
            </a:r>
            <a:r>
              <a:rPr lang="en-GB" sz="1200" b="1" i="1" kern="1200" baseline="0" dirty="0" smtClean="0">
                <a:solidFill>
                  <a:schemeClr val="tx1"/>
                </a:solidFill>
                <a:latin typeface="+mn-lt"/>
                <a:ea typeface="+mn-ea"/>
                <a:cs typeface="+mn-cs"/>
              </a:rPr>
              <a:t>low risk but not no risk symptoms’ include co</a:t>
            </a:r>
            <a:r>
              <a:rPr lang="en-GB" sz="1200" b="1" i="1" kern="1200" dirty="0" smtClean="0">
                <a:solidFill>
                  <a:schemeClr val="tx1"/>
                </a:solidFill>
                <a:latin typeface="+mn-lt"/>
                <a:ea typeface="+mn-ea"/>
                <a:cs typeface="+mn-cs"/>
              </a:rPr>
              <a:t>nstipation, diarrhoea</a:t>
            </a:r>
            <a:r>
              <a:rPr lang="en-GB" sz="1200" i="1" kern="1200" dirty="0" smtClean="0">
                <a:solidFill>
                  <a:schemeClr val="tx1"/>
                </a:solidFill>
                <a:latin typeface="+mn-lt"/>
                <a:ea typeface="+mn-ea"/>
                <a:cs typeface="+mn-cs"/>
              </a:rPr>
              <a:t>, </a:t>
            </a:r>
            <a:r>
              <a:rPr lang="en-GB" sz="1200" b="1" i="1" kern="1200" dirty="0" smtClean="0">
                <a:solidFill>
                  <a:schemeClr val="tx1"/>
                </a:solidFill>
                <a:latin typeface="+mn-lt"/>
                <a:ea typeface="+mn-ea"/>
                <a:cs typeface="+mn-cs"/>
              </a:rPr>
              <a:t>abdominal pain</a:t>
            </a:r>
            <a:r>
              <a:rPr lang="en-GB" sz="1200" b="1" i="1" kern="1200" baseline="0" dirty="0" smtClean="0">
                <a:solidFill>
                  <a:schemeClr val="tx1"/>
                </a:solidFill>
                <a:latin typeface="+mn-lt"/>
                <a:ea typeface="+mn-ea"/>
                <a:cs typeface="+mn-cs"/>
              </a:rPr>
              <a:t>. </a:t>
            </a:r>
            <a:r>
              <a:rPr lang="en-GB" sz="1200" b="0" i="0" kern="1200" baseline="0" smtClean="0">
                <a:solidFill>
                  <a:schemeClr val="tx1"/>
                </a:solidFill>
                <a:latin typeface="+mn-lt"/>
                <a:ea typeface="+mn-ea"/>
                <a:cs typeface="+mn-cs"/>
              </a:rPr>
              <a:t>These</a:t>
            </a:r>
            <a:r>
              <a:rPr lang="en-GB" sz="1200" b="1" i="0" kern="1200" baseline="0" smtClean="0">
                <a:solidFill>
                  <a:schemeClr val="tx1"/>
                </a:solidFill>
                <a:latin typeface="+mn-lt"/>
                <a:ea typeface="+mn-ea"/>
                <a:cs typeface="+mn-cs"/>
              </a:rPr>
              <a:t> </a:t>
            </a:r>
            <a:r>
              <a:rPr lang="en-GB" sz="1200" b="0" i="0" smtClean="0"/>
              <a:t>tend to have to </a:t>
            </a:r>
            <a:r>
              <a:rPr lang="en-GB" sz="1200" b="0" i="0" kern="1200" smtClean="0">
                <a:solidFill>
                  <a:schemeClr val="tx1"/>
                </a:solidFill>
                <a:latin typeface="+mn-lt"/>
                <a:ea typeface="+mn-ea"/>
                <a:cs typeface="+mn-cs"/>
              </a:rPr>
              <a:t>be </a:t>
            </a:r>
            <a:r>
              <a:rPr lang="en-GB" sz="1200" i="0" kern="1200" smtClean="0">
                <a:solidFill>
                  <a:schemeClr val="tx1"/>
                </a:solidFill>
                <a:latin typeface="+mn-lt"/>
                <a:ea typeface="+mn-ea"/>
                <a:cs typeface="+mn-cs"/>
              </a:rPr>
              <a:t>paired with others to trigger referral</a:t>
            </a:r>
            <a:endParaRPr lang="en-GB" sz="1200" b="1" i="0" smtClean="0"/>
          </a:p>
          <a:p>
            <a:pPr marL="0" lvl="1" defTabSz="908365">
              <a:defRPr/>
            </a:pPr>
            <a:endParaRPr lang="en-GB" i="1" u="sng" dirty="0"/>
          </a:p>
          <a:p>
            <a:endParaRPr lang="en-GB" dirty="0"/>
          </a:p>
          <a:p>
            <a:endParaRPr lang="en-GB" dirty="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AEAB5D74-0A59-41A8-9C60-AB0F196B47C1}" type="slidenum">
              <a:rPr lang="en-GB" smtClean="0"/>
              <a:pPr/>
              <a:t>33</a:t>
            </a:fld>
            <a:endParaRPr lang="en-GB"/>
          </a:p>
        </p:txBody>
      </p:sp>
    </p:spTree>
    <p:extLst>
      <p:ext uri="{BB962C8B-B14F-4D97-AF65-F5344CB8AC3E}">
        <p14:creationId xmlns:p14="http://schemas.microsoft.com/office/powerpoint/2010/main" val="575379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Notes on flipcharts </a:t>
            </a:r>
          </a:p>
          <a:p>
            <a:r>
              <a:rPr lang="en-GB" b="1" dirty="0" smtClean="0"/>
              <a:t>Put up 3</a:t>
            </a:r>
            <a:r>
              <a:rPr lang="en-GB" b="1" baseline="0" dirty="0" smtClean="0"/>
              <a:t> </a:t>
            </a:r>
            <a:r>
              <a:rPr lang="en-GB" b="1" dirty="0" smtClean="0"/>
              <a:t>key questions in flip chart </a:t>
            </a:r>
          </a:p>
          <a:p>
            <a:endParaRPr lang="en-GB" b="1" dirty="0" smtClean="0"/>
          </a:p>
          <a:p>
            <a:r>
              <a:rPr lang="en-GB" b="1" i="0" dirty="0" smtClean="0"/>
              <a:t>Additional</a:t>
            </a:r>
            <a:r>
              <a:rPr lang="en-GB" b="1" i="0" baseline="0" dirty="0" smtClean="0"/>
              <a:t> q</a:t>
            </a:r>
            <a:r>
              <a:rPr lang="en-GB" b="1" i="0" dirty="0" smtClean="0"/>
              <a:t>uestions</a:t>
            </a:r>
            <a:r>
              <a:rPr lang="en-GB" b="1" i="0" baseline="0" dirty="0" smtClean="0"/>
              <a:t> for GPs: </a:t>
            </a:r>
          </a:p>
          <a:p>
            <a:pPr marL="454182" indent="-454182"/>
            <a:r>
              <a:rPr lang="en-GB" i="1" dirty="0"/>
              <a:t>What could have prevented a patient in this scenario slipping through the net?</a:t>
            </a:r>
          </a:p>
          <a:p>
            <a:pPr marL="0" lvl="1" defTabSz="908365">
              <a:defRPr/>
            </a:pPr>
            <a:r>
              <a:rPr lang="en-GB" b="1" i="1" u="sng" dirty="0"/>
              <a:t>Use of clinical system to link symptoms:</a:t>
            </a:r>
            <a:r>
              <a:rPr lang="en-GB" b="1" u="sng" dirty="0"/>
              <a:t> </a:t>
            </a:r>
            <a:r>
              <a:rPr lang="en-GB" i="1" dirty="0"/>
              <a:t>How do you use the clinical system to ensure different GPs can link symptoms and act on previous consultations (including out of hours consultations)? Do you code symptoms as well as diagnosis?  Safety advice documented in notes?</a:t>
            </a:r>
          </a:p>
          <a:p>
            <a:pPr marL="0" lvl="1" defTabSz="908365">
              <a:defRPr/>
            </a:pPr>
            <a:r>
              <a:rPr lang="en-GB" i="1" u="sng" dirty="0"/>
              <a:t>Are Locums confident &amp; trained in coding / using the clinical system? Are locum packs given out? </a:t>
            </a:r>
          </a:p>
          <a:p>
            <a:pPr marL="0" lvl="1" defTabSz="908365">
              <a:defRPr/>
            </a:pPr>
            <a:r>
              <a:rPr lang="en-GB" b="1" i="1" u="sng" dirty="0"/>
              <a:t>What do you do to highlight pts that need reviewing (low risk but not no risk) </a:t>
            </a:r>
            <a:r>
              <a:rPr lang="en-GB" i="1" u="sng" dirty="0"/>
              <a:t>e.g. Task, reminder too yourself, coding, </a:t>
            </a:r>
            <a:r>
              <a:rPr lang="en-GB" b="1" i="1" u="sng" dirty="0"/>
              <a:t>patient note </a:t>
            </a:r>
            <a:r>
              <a:rPr lang="en-GB" i="1" u="sng" dirty="0"/>
              <a:t>(which an be seen by other members of staff)?</a:t>
            </a:r>
            <a:endParaRPr lang="en-GB" i="1" dirty="0"/>
          </a:p>
          <a:p>
            <a:pPr lvl="0"/>
            <a:r>
              <a:rPr lang="en-GB" i="1" u="sng" dirty="0"/>
              <a:t>Use of RATs to assess a combination of low risk symptoms  </a:t>
            </a:r>
            <a:r>
              <a:rPr lang="en-GB" i="1" dirty="0"/>
              <a:t>- would a Locum / new doctor benefit from having a RAT available? </a:t>
            </a:r>
          </a:p>
          <a:p>
            <a:pPr lvl="0"/>
            <a:endParaRPr lang="en-GB" i="1" dirty="0"/>
          </a:p>
          <a:p>
            <a:pPr lvl="0"/>
            <a:r>
              <a:rPr lang="en-GB" i="1" dirty="0"/>
              <a:t>However, not all doctors like using RATs [</a:t>
            </a:r>
            <a:r>
              <a:rPr lang="en-GB" dirty="0"/>
              <a:t>Reference:</a:t>
            </a:r>
            <a:r>
              <a:rPr lang="en-GB" sz="1100" dirty="0"/>
              <a:t> </a:t>
            </a:r>
            <a:r>
              <a:rPr lang="en-GB" dirty="0"/>
              <a:t>“Implementing a </a:t>
            </a:r>
            <a:r>
              <a:rPr lang="en-GB" dirty="0" err="1"/>
              <a:t>QCancer</a:t>
            </a:r>
            <a:r>
              <a:rPr lang="en-GB" dirty="0"/>
              <a:t> risk tool into general practice consultations: an exploratory study using simulated consultations with Australian general practitioners”  PP-C Chang, </a:t>
            </a:r>
            <a:r>
              <a:rPr lang="en-GB" dirty="0" err="1"/>
              <a:t>D.Glance</a:t>
            </a:r>
            <a:r>
              <a:rPr lang="en-GB" dirty="0"/>
              <a:t>, </a:t>
            </a:r>
            <a:r>
              <a:rPr lang="en-GB" dirty="0" err="1"/>
              <a:t>J.Walker</a:t>
            </a:r>
            <a:r>
              <a:rPr lang="en-GB" dirty="0"/>
              <a:t>, F M Walter and J D Emery. </a:t>
            </a:r>
            <a:r>
              <a:rPr lang="pt-BR" sz="1100" dirty="0"/>
              <a:t>Br J Cancer. 2015 Mar 31; 112(Suppl 1): S77–S83]. </a:t>
            </a:r>
            <a:r>
              <a:rPr lang="en-GB" dirty="0"/>
              <a:t>The paper concludes that not all doctors like using risk assessment tools – and that interpretation of presenting symptoms vary. It also concludes that doctors have a strong belief in clinical intuition. </a:t>
            </a:r>
            <a:endParaRPr lang="en-GB" b="1" dirty="0"/>
          </a:p>
        </p:txBody>
      </p:sp>
      <p:sp>
        <p:nvSpPr>
          <p:cNvPr id="4" name="Slide Number Placeholder 3"/>
          <p:cNvSpPr>
            <a:spLocks noGrp="1"/>
          </p:cNvSpPr>
          <p:nvPr>
            <p:ph type="sldNum" sz="quarter" idx="10"/>
          </p:nvPr>
        </p:nvSpPr>
        <p:spPr/>
        <p:txBody>
          <a:bodyPr/>
          <a:lstStyle/>
          <a:p>
            <a:fld id="{AEAB5D74-0A59-41A8-9C60-AB0F196B47C1}" type="slidenum">
              <a:rPr lang="en-GB" smtClean="0"/>
              <a:pPr/>
              <a:t>34</a:t>
            </a:fld>
            <a:endParaRPr lang="en-GB"/>
          </a:p>
        </p:txBody>
      </p:sp>
    </p:spTree>
    <p:extLst>
      <p:ext uri="{BB962C8B-B14F-4D97-AF65-F5344CB8AC3E}">
        <p14:creationId xmlns:p14="http://schemas.microsoft.com/office/powerpoint/2010/main" val="3515818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solidFill>
                  <a:srgbClr val="92D050"/>
                </a:solidFill>
              </a:rPr>
              <a:t>Key</a:t>
            </a:r>
            <a:r>
              <a:rPr lang="en-GB" baseline="0" dirty="0" smtClean="0">
                <a:solidFill>
                  <a:srgbClr val="92D050"/>
                </a:solidFill>
              </a:rPr>
              <a:t> g</a:t>
            </a:r>
            <a:r>
              <a:rPr lang="en-GB" dirty="0" smtClean="0">
                <a:solidFill>
                  <a:srgbClr val="92D050"/>
                </a:solidFill>
              </a:rPr>
              <a:t>uidelines recommendations</a:t>
            </a:r>
            <a:r>
              <a:rPr lang="en-GB" baseline="0" dirty="0" smtClean="0">
                <a:solidFill>
                  <a:srgbClr val="92D050"/>
                </a:solidFill>
              </a:rPr>
              <a:t> relevant to scenario 1 </a:t>
            </a:r>
            <a:endParaRPr lang="en-GB" dirty="0">
              <a:solidFill>
                <a:srgbClr val="92D050"/>
              </a:solidFill>
            </a:endParaRPr>
          </a:p>
        </p:txBody>
      </p:sp>
      <p:sp>
        <p:nvSpPr>
          <p:cNvPr id="4" name="Slide Number Placeholder 3"/>
          <p:cNvSpPr>
            <a:spLocks noGrp="1"/>
          </p:cNvSpPr>
          <p:nvPr>
            <p:ph type="sldNum" sz="quarter" idx="10"/>
          </p:nvPr>
        </p:nvSpPr>
        <p:spPr/>
        <p:txBody>
          <a:bodyPr/>
          <a:lstStyle/>
          <a:p>
            <a:fld id="{AEAB5D74-0A59-41A8-9C60-AB0F196B47C1}" type="slidenum">
              <a:rPr lang="en-GB" smtClean="0"/>
              <a:pPr/>
              <a:t>35</a:t>
            </a:fld>
            <a:endParaRPr lang="en-GB"/>
          </a:p>
        </p:txBody>
      </p:sp>
    </p:spTree>
    <p:extLst>
      <p:ext uri="{BB962C8B-B14F-4D97-AF65-F5344CB8AC3E}">
        <p14:creationId xmlns:p14="http://schemas.microsoft.com/office/powerpoint/2010/main" val="57054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8365">
              <a:defRPr/>
            </a:pPr>
            <a:r>
              <a:rPr lang="en-GB" b="1" dirty="0" smtClean="0"/>
              <a:t>Show</a:t>
            </a:r>
            <a:r>
              <a:rPr lang="en-GB" b="1" baseline="0" dirty="0" smtClean="0"/>
              <a:t> sections relevant to scenario 1 (green circle) </a:t>
            </a:r>
            <a:endParaRPr lang="en-GB" b="1" dirty="0" smtClean="0"/>
          </a:p>
          <a:p>
            <a:endParaRPr lang="en-GB" dirty="0"/>
          </a:p>
        </p:txBody>
      </p:sp>
      <p:sp>
        <p:nvSpPr>
          <p:cNvPr id="4" name="Slide Number Placeholder 3"/>
          <p:cNvSpPr>
            <a:spLocks noGrp="1"/>
          </p:cNvSpPr>
          <p:nvPr>
            <p:ph type="sldNum" sz="quarter" idx="10"/>
          </p:nvPr>
        </p:nvSpPr>
        <p:spPr/>
        <p:txBody>
          <a:bodyPr/>
          <a:lstStyle/>
          <a:p>
            <a:fld id="{AEAB5D74-0A59-41A8-9C60-AB0F196B47C1}" type="slidenum">
              <a:rPr lang="en-GB" smtClean="0"/>
              <a:pPr/>
              <a:t>36</a:t>
            </a:fld>
            <a:endParaRPr lang="en-GB"/>
          </a:p>
        </p:txBody>
      </p:sp>
    </p:spTree>
    <p:extLst>
      <p:ext uri="{BB962C8B-B14F-4D97-AF65-F5344CB8AC3E}">
        <p14:creationId xmlns:p14="http://schemas.microsoft.com/office/powerpoint/2010/main" val="34182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171450" indent="-171450" eaLnBrk="1" hangingPunct="1">
              <a:spcBef>
                <a:spcPct val="0"/>
              </a:spcBef>
              <a:buFontTx/>
              <a:buNone/>
            </a:pPr>
            <a:r>
              <a:rPr lang="en-GB" i="1" baseline="0" dirty="0" smtClean="0">
                <a:ea typeface="ＭＳ Ｐゴシック" pitchFamily="34" charset="-128"/>
              </a:rPr>
              <a:t>Start with some background and the scale of the challenge first.</a:t>
            </a:r>
          </a:p>
          <a:p>
            <a:pPr marL="171450" indent="-171450" eaLnBrk="1" hangingPunct="1">
              <a:spcBef>
                <a:spcPct val="0"/>
              </a:spcBef>
              <a:buFontTx/>
              <a:buNone/>
            </a:pPr>
            <a:endParaRPr lang="en-GB" i="1" baseline="0" dirty="0" smtClean="0">
              <a:ea typeface="ＭＳ Ｐゴシック" pitchFamily="34" charset="-128"/>
            </a:endParaRPr>
          </a:p>
          <a:p>
            <a:pPr eaLnBrk="1" hangingPunct="1">
              <a:spcBef>
                <a:spcPct val="0"/>
              </a:spcBef>
              <a:buFontTx/>
              <a:buChar char="•"/>
            </a:pPr>
            <a:r>
              <a:rPr lang="en-GB" dirty="0" smtClean="0">
                <a:ea typeface="ＭＳ Ｐゴシック" pitchFamily="34" charset="-128"/>
              </a:rPr>
              <a:t>In 2013, there were around 280,000 new diagnoses, a number which has been growing by around 2% per annum, i.e. around 5,000 - 6,000 additional new cases each year. </a:t>
            </a:r>
          </a:p>
          <a:p>
            <a:pPr eaLnBrk="1" hangingPunct="1">
              <a:spcBef>
                <a:spcPct val="0"/>
              </a:spcBef>
              <a:buFontTx/>
              <a:buChar char="•"/>
            </a:pPr>
            <a:r>
              <a:rPr lang="en-GB" dirty="0" smtClean="0">
                <a:ea typeface="ＭＳ Ｐゴシック" pitchFamily="34" charset="-128"/>
              </a:rPr>
              <a:t>In England, according to current trends, we can therefore expect to see a further 25,000 to 30,000 new diagnoses each year by 2020, rising to 80,000 additional cases each year by 2030. </a:t>
            </a:r>
          </a:p>
          <a:p>
            <a:pPr eaLnBrk="1" hangingPunct="1">
              <a:spcBef>
                <a:spcPct val="0"/>
              </a:spcBef>
              <a:buFontTx/>
              <a:buChar char="•"/>
            </a:pPr>
            <a:r>
              <a:rPr lang="en-GB" dirty="0" smtClean="0">
                <a:ea typeface="ＭＳ Ｐゴシック" pitchFamily="34" charset="-128"/>
              </a:rPr>
              <a:t>These figures emphasise the need to plan now for the increased demand we can expect to see, if outcomes are to be maintained or improved. </a:t>
            </a:r>
          </a:p>
          <a:p>
            <a:pPr marL="171450" indent="-171450" eaLnBrk="1" hangingPunct="1">
              <a:spcBef>
                <a:spcPct val="0"/>
              </a:spcBef>
              <a:buFontTx/>
              <a:buNone/>
            </a:pPr>
            <a:r>
              <a:rPr lang="en-GB" dirty="0" smtClean="0">
                <a:ea typeface="ＭＳ Ｐゴシック" pitchFamily="34" charset="-128"/>
              </a:rPr>
              <a:t>The continuing rise in cases is in part due to the ageing and growth of the population, a result of the overall success of the healthcare system in tackling premature mortality over the last 50 years as people are less likely to die from other conditions, such as cardiovascular disease. </a:t>
            </a:r>
            <a:r>
              <a:rPr lang="en-GB" i="1" dirty="0" smtClean="0">
                <a:ea typeface="ＭＳ Ｐゴシック" pitchFamily="34" charset="-128"/>
              </a:rPr>
              <a:t>90% of all cancers are diagnosed</a:t>
            </a:r>
            <a:r>
              <a:rPr lang="en-GB" i="1" baseline="0" dirty="0" smtClean="0">
                <a:ea typeface="ＭＳ Ｐゴシック" pitchFamily="34" charset="-128"/>
              </a:rPr>
              <a:t> in people over the age of 50.</a:t>
            </a:r>
            <a:endParaRPr lang="en-GB" i="1" dirty="0" smtClean="0">
              <a:ea typeface="ＭＳ Ｐゴシック" pitchFamily="34" charset="-128"/>
            </a:endParaRPr>
          </a:p>
          <a:p>
            <a:pPr marL="171450" indent="-171450" eaLnBrk="1" hangingPunct="1">
              <a:spcBef>
                <a:spcPct val="0"/>
              </a:spcBef>
              <a:buFontTx/>
              <a:buNone/>
            </a:pPr>
            <a:endParaRPr lang="en-GB" i="1" dirty="0" smtClean="0">
              <a:ea typeface="ＭＳ Ｐゴシック" pitchFamily="34" charset="-128"/>
            </a:endParaRPr>
          </a:p>
          <a:p>
            <a:pPr eaLnBrk="1" hangingPunct="1">
              <a:spcBef>
                <a:spcPct val="0"/>
              </a:spcBef>
              <a:buFontTx/>
              <a:buChar char="•"/>
            </a:pPr>
            <a:r>
              <a:rPr lang="en-GB" dirty="0" smtClean="0">
                <a:ea typeface="ＭＳ Ｐゴシック" pitchFamily="34" charset="-128"/>
              </a:rPr>
              <a:t>But it is also because our changing lifestyles are increasing our individual risk; prevention efforts have, as yet, been unable to stop or reverse this trend at an overall level. </a:t>
            </a:r>
          </a:p>
          <a:p>
            <a:pPr eaLnBrk="1" hangingPunct="1">
              <a:spcBef>
                <a:spcPct val="0"/>
              </a:spcBef>
            </a:pPr>
            <a:endParaRPr lang="en-GB" dirty="0" smtClean="0">
              <a:ea typeface="ＭＳ Ｐゴシック" pitchFamily="34" charset="-128"/>
            </a:endParaRPr>
          </a:p>
        </p:txBody>
      </p:sp>
      <p:sp>
        <p:nvSpPr>
          <p:cNvPr id="35844" name="Slide Number Placeholder 3"/>
          <p:cNvSpPr>
            <a:spLocks noGrp="1"/>
          </p:cNvSpPr>
          <p:nvPr>
            <p:ph type="sldNum" sz="quarter" idx="5"/>
          </p:nvPr>
        </p:nvSpPr>
        <p:spPr bwMode="auto">
          <a:noFill/>
          <a:ln>
            <a:miter lim="800000"/>
            <a:headEnd/>
            <a:tailEnd/>
          </a:ln>
        </p:spPr>
        <p:txBody>
          <a:bodyPr/>
          <a:lstStyle/>
          <a:p>
            <a:fld id="{6685CBED-ACC9-4408-B77A-89F8899293F8}" type="slidenum">
              <a:rPr lang="en-US"/>
              <a:pPr/>
              <a:t>3</a:t>
            </a:fld>
            <a:endParaRPr lang="en-US"/>
          </a:p>
        </p:txBody>
      </p:sp>
    </p:spTree>
    <p:extLst>
      <p:ext uri="{BB962C8B-B14F-4D97-AF65-F5344CB8AC3E}">
        <p14:creationId xmlns:p14="http://schemas.microsoft.com/office/powerpoint/2010/main" val="2475247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4182" indent="-454182"/>
            <a:r>
              <a:rPr lang="en-GB" b="1" dirty="0" smtClean="0"/>
              <a:t>Build - Reveal</a:t>
            </a:r>
            <a:r>
              <a:rPr lang="en-GB" b="1" baseline="0" dirty="0" smtClean="0"/>
              <a:t> 1</a:t>
            </a:r>
            <a:r>
              <a:rPr lang="en-GB" b="1" baseline="30000" dirty="0" smtClean="0"/>
              <a:t>st</a:t>
            </a:r>
            <a:r>
              <a:rPr lang="en-GB" b="1" baseline="0" dirty="0" smtClean="0"/>
              <a:t> bullet only. </a:t>
            </a:r>
          </a:p>
          <a:p>
            <a:pPr marL="454182" indent="-454182" defTabSz="908365"/>
            <a:endParaRPr lang="en-GB" b="1" i="0" baseline="0" dirty="0" smtClean="0"/>
          </a:p>
          <a:p>
            <a:pPr marL="454182" indent="-454182" defTabSz="908365"/>
            <a:r>
              <a:rPr lang="en-GB" b="1" i="0" baseline="0" dirty="0" smtClean="0"/>
              <a:t>Q</a:t>
            </a:r>
            <a:r>
              <a:rPr lang="en-GB" b="1" i="0" dirty="0" smtClean="0"/>
              <a:t>uestions</a:t>
            </a:r>
            <a:r>
              <a:rPr lang="en-GB" b="1" i="0" baseline="0" dirty="0" smtClean="0"/>
              <a:t> for GPs (to be posed after </a:t>
            </a:r>
            <a:r>
              <a:rPr lang="en-GB" b="1" baseline="0" dirty="0" smtClean="0"/>
              <a:t>1</a:t>
            </a:r>
            <a:r>
              <a:rPr lang="en-GB" b="1" baseline="30000" dirty="0" smtClean="0"/>
              <a:t>st</a:t>
            </a:r>
            <a:r>
              <a:rPr lang="en-GB" b="1" baseline="0" dirty="0" smtClean="0"/>
              <a:t> bullet), to be conducted as a quick discussion:</a:t>
            </a:r>
          </a:p>
          <a:p>
            <a:pPr marL="454182" indent="-454182"/>
            <a:r>
              <a:rPr lang="en-GB" b="0" i="1" u="sng" baseline="0" dirty="0" smtClean="0"/>
              <a:t>What do you communicate to your patient?  Do you tell them cancer is suspected? </a:t>
            </a:r>
            <a:r>
              <a:rPr lang="en-GB" b="0" i="1" baseline="0" dirty="0" smtClean="0"/>
              <a:t>Patient referral leaflet </a:t>
            </a:r>
          </a:p>
          <a:p>
            <a:pPr marL="454182" indent="-454182"/>
            <a:r>
              <a:rPr lang="en-GB" b="0" i="1" u="sng" baseline="0" dirty="0" smtClean="0"/>
              <a:t>Do you use Choose and Book or fax? If C&amp;B who does it? </a:t>
            </a:r>
            <a:r>
              <a:rPr lang="en-GB" b="0" i="1" baseline="0" dirty="0" smtClean="0"/>
              <a:t>1 system across practice ideally</a:t>
            </a:r>
          </a:p>
          <a:p>
            <a:pPr marL="454182" indent="-454182"/>
            <a:r>
              <a:rPr lang="en-GB" b="0" i="1" u="sng" baseline="0" dirty="0" smtClean="0"/>
              <a:t>How know patients attend  2WW appointments?</a:t>
            </a:r>
          </a:p>
          <a:p>
            <a:pPr marL="454182" indent="-454182"/>
            <a:r>
              <a:rPr lang="en-GB" b="0" i="1" u="sng" baseline="0" dirty="0" smtClean="0"/>
              <a:t>Do you know % of your patients that attend 2WW appointments?  (</a:t>
            </a:r>
            <a:r>
              <a:rPr lang="en-GB" b="1" i="1" u="none" baseline="0" dirty="0" smtClean="0">
                <a:solidFill>
                  <a:srgbClr val="FF0000"/>
                </a:solidFill>
              </a:rPr>
              <a:t>Add CCG average if available</a:t>
            </a:r>
            <a:r>
              <a:rPr lang="en-GB" b="1" i="1" u="sng" baseline="0" dirty="0" smtClean="0">
                <a:solidFill>
                  <a:srgbClr val="FF0000"/>
                </a:solidFill>
              </a:rPr>
              <a:t>) </a:t>
            </a:r>
          </a:p>
          <a:p>
            <a:pPr marL="454182" indent="-454182"/>
            <a:r>
              <a:rPr lang="en-GB" b="0" i="1" u="sng" baseline="0" dirty="0" smtClean="0"/>
              <a:t>What systems/processes do you have in place  in your practice for recording and following-up on your 2WW referrals  / investigations ?</a:t>
            </a:r>
            <a:r>
              <a:rPr lang="en-GB" b="0" i="1" baseline="0" dirty="0" smtClean="0"/>
              <a:t>(e.g. log or electronic </a:t>
            </a:r>
          </a:p>
          <a:p>
            <a:pPr marL="454182" indent="-454182"/>
            <a:r>
              <a:rPr lang="en-GB" b="0" i="1" baseline="0" dirty="0" smtClean="0"/>
              <a:t>Systems)</a:t>
            </a:r>
          </a:p>
          <a:p>
            <a:pPr marL="454182" indent="-454182"/>
            <a:endParaRPr lang="en-GB" b="1" i="1" u="sng" baseline="0" dirty="0" smtClean="0">
              <a:solidFill>
                <a:srgbClr val="FF0000"/>
              </a:solidFill>
            </a:endParaRPr>
          </a:p>
          <a:p>
            <a:pPr marL="454182" indent="-454182"/>
            <a:r>
              <a:rPr lang="en-GB" b="0" i="1" u="none" baseline="0" dirty="0" smtClean="0">
                <a:solidFill>
                  <a:srgbClr val="FF0000"/>
                </a:solidFill>
              </a:rPr>
              <a:t>GPs still maintain degree of responsibility for referral – shared primary/secondary care</a:t>
            </a:r>
            <a:endParaRPr lang="en-GB" b="1" i="1" u="sng" dirty="0" smtClean="0">
              <a:solidFill>
                <a:srgbClr val="FF0000"/>
              </a:solidFill>
            </a:endParaRPr>
          </a:p>
          <a:p>
            <a:pPr marL="454182" indent="-454182"/>
            <a:endParaRPr lang="en-GB" b="1" dirty="0" smtClean="0"/>
          </a:p>
          <a:p>
            <a:endParaRPr lang="en-GB" dirty="0" smtClean="0"/>
          </a:p>
          <a:p>
            <a:pPr defTabSz="908365">
              <a:defRPr/>
            </a:pPr>
            <a:endParaRPr lang="en-GB" b="0" baseline="0" dirty="0" smtClean="0"/>
          </a:p>
        </p:txBody>
      </p:sp>
      <p:sp>
        <p:nvSpPr>
          <p:cNvPr id="4" name="Slide Number Placeholder 3"/>
          <p:cNvSpPr>
            <a:spLocks noGrp="1"/>
          </p:cNvSpPr>
          <p:nvPr>
            <p:ph type="sldNum" sz="quarter" idx="10"/>
          </p:nvPr>
        </p:nvSpPr>
        <p:spPr/>
        <p:txBody>
          <a:bodyPr/>
          <a:lstStyle/>
          <a:p>
            <a:fld id="{AEAB5D74-0A59-41A8-9C60-AB0F196B47C1}" type="slidenum">
              <a:rPr lang="en-GB" smtClean="0"/>
              <a:pPr/>
              <a:t>37</a:t>
            </a:fld>
            <a:endParaRPr lang="en-GB"/>
          </a:p>
        </p:txBody>
      </p:sp>
    </p:spTree>
    <p:extLst>
      <p:ext uri="{BB962C8B-B14F-4D97-AF65-F5344CB8AC3E}">
        <p14:creationId xmlns:p14="http://schemas.microsoft.com/office/powerpoint/2010/main" val="968246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Notes on flipcharts </a:t>
            </a:r>
          </a:p>
          <a:p>
            <a:r>
              <a:rPr lang="en-GB" b="1" dirty="0" smtClean="0"/>
              <a:t>Put up key questions in flip chart </a:t>
            </a:r>
          </a:p>
          <a:p>
            <a:endParaRPr lang="en-GB" b="1" i="1" dirty="0" smtClean="0"/>
          </a:p>
          <a:p>
            <a:r>
              <a:rPr lang="en-GB" b="1" i="0" dirty="0" smtClean="0"/>
              <a:t>Additional</a:t>
            </a:r>
            <a:r>
              <a:rPr lang="en-GB" b="1" i="0" baseline="0" dirty="0" smtClean="0"/>
              <a:t> q</a:t>
            </a:r>
            <a:r>
              <a:rPr lang="en-GB" b="1" i="0" dirty="0" smtClean="0"/>
              <a:t>uestions</a:t>
            </a:r>
            <a:r>
              <a:rPr lang="en-GB" b="1" i="0" baseline="0" dirty="0" smtClean="0"/>
              <a:t> for GPs: </a:t>
            </a:r>
          </a:p>
          <a:p>
            <a:pPr marL="454182" indent="-454182"/>
            <a:r>
              <a:rPr lang="en-GB" i="1" dirty="0" smtClean="0">
                <a:solidFill>
                  <a:schemeClr val="tx1"/>
                </a:solidFill>
              </a:rPr>
              <a:t>What would you do next? Written / verbal action?</a:t>
            </a:r>
            <a:r>
              <a:rPr lang="en-GB" i="1" baseline="0" dirty="0" smtClean="0">
                <a:solidFill>
                  <a:schemeClr val="tx1"/>
                </a:solidFill>
              </a:rPr>
              <a:t> </a:t>
            </a:r>
            <a:endParaRPr lang="en-GB" i="1" dirty="0" smtClean="0">
              <a:solidFill>
                <a:schemeClr val="tx1"/>
              </a:solidFill>
            </a:endParaRPr>
          </a:p>
          <a:p>
            <a:pPr marL="454182" indent="-454182"/>
            <a:r>
              <a:rPr lang="en-GB" i="1" dirty="0" smtClean="0">
                <a:solidFill>
                  <a:schemeClr val="tx1"/>
                </a:solidFill>
              </a:rPr>
              <a:t>What do you think could have prevented a patient in this scenario slipping through the net?</a:t>
            </a:r>
          </a:p>
          <a:p>
            <a:pPr marL="454182" indent="-454182"/>
            <a:r>
              <a:rPr lang="en-GB" i="1" u="sng" dirty="0" smtClean="0">
                <a:solidFill>
                  <a:schemeClr val="tx1"/>
                </a:solidFill>
              </a:rPr>
              <a:t>What do you have in terms of translation facilities</a:t>
            </a:r>
            <a:r>
              <a:rPr lang="en-GB" i="1" u="sng" baseline="0" dirty="0" smtClean="0">
                <a:solidFill>
                  <a:schemeClr val="tx1"/>
                </a:solidFill>
              </a:rPr>
              <a:t> within CCG?</a:t>
            </a:r>
            <a:endParaRPr lang="en-GB" i="1" u="sng" dirty="0" smtClean="0">
              <a:solidFill>
                <a:schemeClr val="tx1"/>
              </a:solidFill>
            </a:endParaRPr>
          </a:p>
          <a:p>
            <a:pPr defTabSz="908365">
              <a:defRPr/>
            </a:pPr>
            <a:r>
              <a:rPr lang="en-GB" b="0" i="1" u="sng" baseline="0" dirty="0" smtClean="0"/>
              <a:t>What systems/processes do you have in place for checking that </a:t>
            </a:r>
            <a:r>
              <a:rPr lang="en-GB" b="0" i="1" u="sng" dirty="0" smtClean="0"/>
              <a:t>patient has attended investigations/2ww appointment, results received, action taken on results</a:t>
            </a:r>
            <a:r>
              <a:rPr lang="en-GB" b="0" i="1" u="sng" baseline="0" dirty="0" smtClean="0"/>
              <a:t>? etc </a:t>
            </a:r>
          </a:p>
          <a:p>
            <a:pPr defTabSz="908365">
              <a:defRPr/>
            </a:pPr>
            <a:r>
              <a:rPr lang="en-GB" b="0" i="1" u="sng" dirty="0" smtClean="0"/>
              <a:t>Do you have a system for picking up non</a:t>
            </a:r>
            <a:r>
              <a:rPr lang="en-GB" b="0" i="1" u="sng" baseline="0" dirty="0" smtClean="0"/>
              <a:t> event? </a:t>
            </a:r>
            <a:endParaRPr lang="en-GB" b="0" i="1" u="sng" dirty="0" smtClean="0"/>
          </a:p>
          <a:p>
            <a:endParaRPr lang="en-GB" b="1" dirty="0"/>
          </a:p>
        </p:txBody>
      </p:sp>
      <p:sp>
        <p:nvSpPr>
          <p:cNvPr id="4" name="Slide Number Placeholder 3"/>
          <p:cNvSpPr>
            <a:spLocks noGrp="1"/>
          </p:cNvSpPr>
          <p:nvPr>
            <p:ph type="sldNum" sz="quarter" idx="10"/>
          </p:nvPr>
        </p:nvSpPr>
        <p:spPr/>
        <p:txBody>
          <a:bodyPr/>
          <a:lstStyle/>
          <a:p>
            <a:fld id="{AEAB5D74-0A59-41A8-9C60-AB0F196B47C1}" type="slidenum">
              <a:rPr lang="en-GB" smtClean="0"/>
              <a:pPr/>
              <a:t>38</a:t>
            </a:fld>
            <a:endParaRPr lang="en-GB"/>
          </a:p>
        </p:txBody>
      </p:sp>
    </p:spTree>
    <p:extLst>
      <p:ext uri="{BB962C8B-B14F-4D97-AF65-F5344CB8AC3E}">
        <p14:creationId xmlns:p14="http://schemas.microsoft.com/office/powerpoint/2010/main" val="1535675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Summary</a:t>
            </a:r>
            <a:r>
              <a:rPr lang="en-GB" baseline="0" dirty="0" smtClean="0"/>
              <a:t> of the key points from guidelines </a:t>
            </a:r>
            <a:r>
              <a:rPr lang="en-GB" dirty="0" smtClean="0"/>
              <a:t>for whole scenario </a:t>
            </a:r>
          </a:p>
          <a:p>
            <a:endParaRPr lang="en-GB" dirty="0" smtClean="0"/>
          </a:p>
          <a:p>
            <a:r>
              <a:rPr lang="en-GB" dirty="0" smtClean="0"/>
              <a:t>Practical examples (Ref:</a:t>
            </a:r>
            <a:r>
              <a:rPr lang="en-GB" baseline="0" dirty="0" smtClean="0"/>
              <a:t> Guide to </a:t>
            </a:r>
            <a:r>
              <a:rPr lang="en-GB" dirty="0" smtClean="0"/>
              <a:t>Coding and Safety netting, Dr Bhuiya</a:t>
            </a:r>
            <a:r>
              <a:rPr lang="en-GB" baseline="0" dirty="0" smtClean="0"/>
              <a:t> A)</a:t>
            </a:r>
            <a:r>
              <a:rPr lang="en-GB" dirty="0" smtClean="0"/>
              <a:t>:</a:t>
            </a:r>
          </a:p>
          <a:p>
            <a:pPr>
              <a:buFont typeface="Arial" pitchFamily="34" charset="0"/>
              <a:buChar char="•"/>
            </a:pPr>
            <a:r>
              <a:rPr lang="en-GB" b="0" i="1" baseline="0" dirty="0" smtClean="0"/>
              <a:t>‘Documenting  safety-netting advice in the notes:’ </a:t>
            </a:r>
          </a:p>
          <a:p>
            <a:pPr>
              <a:buFont typeface="Arial" pitchFamily="34" charset="0"/>
              <a:buNone/>
            </a:pPr>
            <a:r>
              <a:rPr lang="en-GB" b="1" i="0" baseline="0" dirty="0" smtClean="0"/>
              <a:t>Examples </a:t>
            </a:r>
            <a:r>
              <a:rPr lang="en-GB" b="1" i="0" dirty="0" smtClean="0"/>
              <a:t>of </a:t>
            </a:r>
            <a:r>
              <a:rPr lang="en-GB" b="1" dirty="0" smtClean="0"/>
              <a:t>safety-netting</a:t>
            </a:r>
            <a:r>
              <a:rPr lang="en-GB" b="1" baseline="0" dirty="0" smtClean="0"/>
              <a:t> codes which can be used: </a:t>
            </a:r>
          </a:p>
          <a:p>
            <a:pPr defTabSz="908365">
              <a:defRPr/>
            </a:pPr>
            <a:r>
              <a:rPr lang="en-GB" b="1" dirty="0"/>
              <a:t>Safety netting code 		READ CODE 	</a:t>
            </a:r>
          </a:p>
          <a:p>
            <a:r>
              <a:rPr lang="en-GB" dirty="0"/>
              <a:t>Follow up visit 		9N7B 	</a:t>
            </a:r>
          </a:p>
          <a:p>
            <a:r>
              <a:rPr lang="en-GB" dirty="0"/>
              <a:t>Follow up appointment offered 	9n7M 	</a:t>
            </a:r>
          </a:p>
          <a:p>
            <a:r>
              <a:rPr lang="en-GB" dirty="0"/>
              <a:t>Asked to come-</a:t>
            </a:r>
            <a:r>
              <a:rPr lang="en-GB" dirty="0" err="1"/>
              <a:t>investig</a:t>
            </a:r>
            <a:r>
              <a:rPr lang="en-GB" dirty="0"/>
              <a:t> result 	9N75 	</a:t>
            </a:r>
          </a:p>
          <a:p>
            <a:r>
              <a:rPr lang="en-GB" dirty="0"/>
              <a:t>Follow up 			9c0H 	</a:t>
            </a:r>
          </a:p>
          <a:p>
            <a:r>
              <a:rPr lang="en-GB" dirty="0"/>
              <a:t>Follow up arranged 		8H8 	</a:t>
            </a:r>
          </a:p>
          <a:p>
            <a:r>
              <a:rPr lang="en-GB" dirty="0"/>
              <a:t>Patient asked to make an appointment 	9N7C 	</a:t>
            </a:r>
          </a:p>
          <a:p>
            <a:r>
              <a:rPr lang="en-GB" dirty="0"/>
              <a:t>Active monitoring 		9Ok4 	</a:t>
            </a:r>
          </a:p>
          <a:p>
            <a:endParaRPr lang="en-GB" baseline="0" dirty="0" smtClean="0"/>
          </a:p>
          <a:p>
            <a:pPr defTabSz="908365">
              <a:buFont typeface="Arial" pitchFamily="34" charset="0"/>
              <a:buChar char="•"/>
              <a:defRPr/>
            </a:pPr>
            <a:r>
              <a:rPr lang="en-GB" b="0" i="1" baseline="0" dirty="0" smtClean="0"/>
              <a:t>READ coding all urgent cancer referrals ‘as Fast Track Cancer’</a:t>
            </a:r>
            <a:endParaRPr lang="en-GB" dirty="0" smtClean="0"/>
          </a:p>
          <a:p>
            <a:endParaRPr lang="en-GB" dirty="0"/>
          </a:p>
        </p:txBody>
      </p:sp>
      <p:sp>
        <p:nvSpPr>
          <p:cNvPr id="4" name="Slide Number Placeholder 3"/>
          <p:cNvSpPr>
            <a:spLocks noGrp="1"/>
          </p:cNvSpPr>
          <p:nvPr>
            <p:ph type="sldNum" sz="quarter" idx="10"/>
          </p:nvPr>
        </p:nvSpPr>
        <p:spPr/>
        <p:txBody>
          <a:bodyPr/>
          <a:lstStyle/>
          <a:p>
            <a:fld id="{AEAB5D74-0A59-41A8-9C60-AB0F196B47C1}" type="slidenum">
              <a:rPr lang="en-GB" smtClean="0"/>
              <a:pPr/>
              <a:t>39</a:t>
            </a:fld>
            <a:endParaRPr lang="en-GB"/>
          </a:p>
        </p:txBody>
      </p:sp>
    </p:spTree>
    <p:extLst>
      <p:ext uri="{BB962C8B-B14F-4D97-AF65-F5344CB8AC3E}">
        <p14:creationId xmlns:p14="http://schemas.microsoft.com/office/powerpoint/2010/main" val="1264173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8365">
              <a:defRPr/>
            </a:pPr>
            <a:r>
              <a:rPr lang="en-GB" b="1" dirty="0" smtClean="0"/>
              <a:t>Show</a:t>
            </a:r>
            <a:r>
              <a:rPr lang="en-GB" b="1" baseline="0" dirty="0" smtClean="0"/>
              <a:t> sections relevant to scenario 2 (green circle)</a:t>
            </a:r>
            <a:endParaRPr lang="en-GB" b="1" dirty="0" smtClean="0"/>
          </a:p>
          <a:p>
            <a:endParaRPr lang="en-GB" dirty="0"/>
          </a:p>
        </p:txBody>
      </p:sp>
      <p:sp>
        <p:nvSpPr>
          <p:cNvPr id="4" name="Slide Number Placeholder 3"/>
          <p:cNvSpPr>
            <a:spLocks noGrp="1"/>
          </p:cNvSpPr>
          <p:nvPr>
            <p:ph type="sldNum" sz="quarter" idx="10"/>
          </p:nvPr>
        </p:nvSpPr>
        <p:spPr/>
        <p:txBody>
          <a:bodyPr/>
          <a:lstStyle/>
          <a:p>
            <a:fld id="{AEAB5D74-0A59-41A8-9C60-AB0F196B47C1}" type="slidenum">
              <a:rPr lang="en-GB" smtClean="0"/>
              <a:pPr/>
              <a:t>40</a:t>
            </a:fld>
            <a:endParaRPr lang="en-GB"/>
          </a:p>
        </p:txBody>
      </p:sp>
    </p:spTree>
    <p:extLst>
      <p:ext uri="{BB962C8B-B14F-4D97-AF65-F5344CB8AC3E}">
        <p14:creationId xmlns:p14="http://schemas.microsoft.com/office/powerpoint/2010/main" val="1836763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235930E-F62D-A446-8BAD-EBBA9D14D0E0}" type="slidenum">
              <a:rPr lang="en-GB" smtClean="0"/>
              <a:pPr/>
              <a:t>41</a:t>
            </a:fld>
            <a:endParaRPr lang="en-GB"/>
          </a:p>
        </p:txBody>
      </p:sp>
    </p:spTree>
    <p:extLst>
      <p:ext uri="{BB962C8B-B14F-4D97-AF65-F5344CB8AC3E}">
        <p14:creationId xmlns:p14="http://schemas.microsoft.com/office/powerpoint/2010/main" val="37244413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There are 3</a:t>
            </a:r>
            <a:r>
              <a:rPr lang="en-GB" baseline="0" dirty="0" smtClean="0"/>
              <a:t> national screening programmes in the UK.</a:t>
            </a:r>
          </a:p>
          <a:p>
            <a:r>
              <a:rPr lang="en-GB" baseline="0" dirty="0" smtClean="0"/>
              <a:t>Screening is for healthy people without symptoms</a:t>
            </a:r>
          </a:p>
          <a:p>
            <a:endParaRPr lang="en-GB" baseline="0" dirty="0" smtClean="0"/>
          </a:p>
          <a:p>
            <a:r>
              <a:rPr lang="en-GB" baseline="0" dirty="0" smtClean="0"/>
              <a:t>There are risks as well as benefits for all cancer screening programmes so its important that people get all the information they need to make an informed decision about screening.</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C235930E-F62D-A446-8BAD-EBBA9D14D0E0}" type="slidenum">
              <a:rPr lang="en-GB" smtClean="0"/>
              <a:pPr/>
              <a:t>42</a:t>
            </a:fld>
            <a:endParaRPr lang="en-GB"/>
          </a:p>
        </p:txBody>
      </p:sp>
    </p:spTree>
    <p:extLst>
      <p:ext uri="{BB962C8B-B14F-4D97-AF65-F5344CB8AC3E}">
        <p14:creationId xmlns:p14="http://schemas.microsoft.com/office/powerpoint/2010/main" val="1486016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3263"/>
            <a:ext cx="4683125" cy="3513137"/>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Will include</a:t>
            </a:r>
            <a:r>
              <a:rPr lang="en-GB" sz="1200" kern="1200" baseline="0" dirty="0" smtClean="0">
                <a:solidFill>
                  <a:schemeClr val="tx1"/>
                </a:solidFill>
                <a:latin typeface="+mn-lt"/>
                <a:ea typeface="+mn-ea"/>
                <a:cs typeface="+mn-cs"/>
              </a:rPr>
              <a:t> something on local coverage rates in Berkshire.</a:t>
            </a: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People who are under the age </a:t>
            </a:r>
            <a:r>
              <a:rPr lang="en-GB" sz="1200" b="1" kern="1200" dirty="0" smtClean="0">
                <a:solidFill>
                  <a:schemeClr val="tx1"/>
                </a:solidFill>
                <a:latin typeface="+mn-lt"/>
                <a:ea typeface="+mn-ea"/>
                <a:cs typeface="+mn-cs"/>
              </a:rPr>
              <a:t>CANNOT</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opt in to screening but people who are over the age </a:t>
            </a:r>
            <a:r>
              <a:rPr lang="en-GB" sz="1200" b="1" kern="1200" dirty="0" smtClean="0">
                <a:solidFill>
                  <a:schemeClr val="tx1"/>
                </a:solidFill>
                <a:latin typeface="+mn-lt"/>
                <a:ea typeface="+mn-ea"/>
                <a:cs typeface="+mn-cs"/>
              </a:rPr>
              <a:t>CAN</a:t>
            </a:r>
            <a:r>
              <a:rPr lang="en-GB" sz="1200" kern="1200" dirty="0" smtClean="0">
                <a:solidFill>
                  <a:schemeClr val="tx1"/>
                </a:solidFill>
                <a:latin typeface="+mn-lt"/>
                <a:ea typeface="+mn-ea"/>
                <a:cs typeface="+mn-cs"/>
              </a:rPr>
              <a:t> opt in to Breast and Bowel screening.</a:t>
            </a:r>
            <a:endParaRPr lang="en-GB" baseline="0" dirty="0" smtClean="0"/>
          </a:p>
          <a:p>
            <a:endParaRPr lang="en-GB" baseline="0" dirty="0" smtClean="0"/>
          </a:p>
          <a:p>
            <a:r>
              <a:rPr lang="en-GB" sz="1200" b="1" kern="1200" dirty="0" smtClean="0">
                <a:solidFill>
                  <a:schemeClr val="tx1"/>
                </a:solidFill>
                <a:latin typeface="+mn-lt"/>
                <a:ea typeface="+mn-ea"/>
                <a:cs typeface="+mn-cs"/>
              </a:rPr>
              <a:t>National Screening Targets:</a:t>
            </a:r>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The breast screening uptake target is 80% (with a minimum target of 70%) and this is consistent across all countries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In</a:t>
            </a:r>
            <a:r>
              <a:rPr lang="en-GB" baseline="0" dirty="0" smtClean="0"/>
              <a:t> some areas, women aged 47-73 years are being invited to attend as part of a trial.</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The cervical cancer screening uptake target is 80% and this is consistent across all countries</a:t>
            </a:r>
          </a:p>
          <a:p>
            <a:r>
              <a:rPr lang="en-GB" sz="1200" kern="1200" dirty="0" smtClean="0">
                <a:solidFill>
                  <a:schemeClr val="tx1"/>
                </a:solidFill>
                <a:latin typeface="+mn-lt"/>
                <a:ea typeface="+mn-ea"/>
                <a:cs typeface="+mn-cs"/>
              </a:rPr>
              <a:t>·         The bowel cancer screening uptake target is 60% for England, Wales and Scotland</a:t>
            </a:r>
          </a:p>
          <a:p>
            <a:endParaRPr lang="en-GB" dirty="0"/>
          </a:p>
        </p:txBody>
      </p:sp>
      <p:sp>
        <p:nvSpPr>
          <p:cNvPr id="4" name="Slide Number Placeholder 3"/>
          <p:cNvSpPr>
            <a:spLocks noGrp="1"/>
          </p:cNvSpPr>
          <p:nvPr>
            <p:ph type="sldNum" sz="quarter" idx="10"/>
          </p:nvPr>
        </p:nvSpPr>
        <p:spPr/>
        <p:txBody>
          <a:bodyPr/>
          <a:lstStyle/>
          <a:p>
            <a:fld id="{CB7C7B3D-B411-401B-B052-65346BB8AA65}" type="slidenum">
              <a:rPr lang="en-GB" smtClean="0"/>
              <a:pPr/>
              <a:t>43</a:t>
            </a:fld>
            <a:endParaRPr lang="en-GB"/>
          </a:p>
        </p:txBody>
      </p:sp>
    </p:spTree>
    <p:extLst>
      <p:ext uri="{BB962C8B-B14F-4D97-AF65-F5344CB8AC3E}">
        <p14:creationId xmlns:p14="http://schemas.microsoft.com/office/powerpoint/2010/main" val="32743337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LETTERS ARE</a:t>
            </a:r>
            <a:r>
              <a:rPr lang="en-GB" baseline="0" dirty="0" smtClean="0"/>
              <a:t> SENT TO THE PERSON </a:t>
            </a:r>
            <a:r>
              <a:rPr lang="en-GB" dirty="0" smtClean="0"/>
              <a:t>BEFORE</a:t>
            </a:r>
            <a:r>
              <a:rPr lang="en-GB" baseline="0" dirty="0" smtClean="0"/>
              <a:t> AND AFTER FOBT IS SENT </a:t>
            </a:r>
            <a:r>
              <a:rPr lang="en-GB" dirty="0" smtClean="0"/>
              <a:t>*England only*</a:t>
            </a:r>
          </a:p>
          <a:p>
            <a:endParaRPr lang="en-GB" dirty="0" smtClean="0"/>
          </a:p>
          <a:p>
            <a:r>
              <a:rPr lang="en-GB" sz="1200" kern="1200" dirty="0" smtClean="0">
                <a:solidFill>
                  <a:schemeClr val="tx1"/>
                </a:solidFill>
                <a:latin typeface="+mn-lt"/>
                <a:ea typeface="+mn-ea"/>
                <a:cs typeface="+mn-cs"/>
              </a:rPr>
              <a:t>Bowel screening invitation process.</a:t>
            </a:r>
          </a:p>
          <a:p>
            <a:r>
              <a:rPr lang="en-GB" sz="1200" kern="1200" dirty="0" smtClean="0">
                <a:solidFill>
                  <a:schemeClr val="tx1"/>
                </a:solidFill>
                <a:latin typeface="+mn-lt"/>
                <a:ea typeface="+mn-ea"/>
                <a:cs typeface="+mn-cs"/>
              </a:rPr>
              <a:t>•             Patient receives 1st invitation letter to screen on or close to their 60th birthday </a:t>
            </a:r>
          </a:p>
          <a:p>
            <a:r>
              <a:rPr lang="en-GB" sz="1200" kern="1200" dirty="0" smtClean="0">
                <a:solidFill>
                  <a:schemeClr val="tx1"/>
                </a:solidFill>
                <a:latin typeface="+mn-lt"/>
                <a:ea typeface="+mn-ea"/>
                <a:cs typeface="+mn-cs"/>
              </a:rPr>
              <a:t>•             Approximately 2 weeks later patient receives </a:t>
            </a:r>
            <a:r>
              <a:rPr lang="en-GB" sz="1200" kern="1200" dirty="0" err="1" smtClean="0">
                <a:solidFill>
                  <a:schemeClr val="tx1"/>
                </a:solidFill>
                <a:latin typeface="+mn-lt"/>
                <a:ea typeface="+mn-ea"/>
                <a:cs typeface="+mn-cs"/>
              </a:rPr>
              <a:t>FOBt</a:t>
            </a:r>
            <a:r>
              <a:rPr lang="en-GB" sz="1200" kern="1200" dirty="0" smtClean="0">
                <a:solidFill>
                  <a:schemeClr val="tx1"/>
                </a:solidFill>
                <a:latin typeface="+mn-lt"/>
                <a:ea typeface="+mn-ea"/>
                <a:cs typeface="+mn-cs"/>
              </a:rPr>
              <a:t> kit in the post </a:t>
            </a:r>
            <a:r>
              <a:rPr lang="en-GB" sz="1200" b="1" kern="1200" dirty="0" smtClean="0">
                <a:solidFill>
                  <a:schemeClr val="tx1"/>
                </a:solidFill>
                <a:latin typeface="+mn-lt"/>
                <a:ea typeface="+mn-ea"/>
                <a:cs typeface="+mn-cs"/>
              </a:rPr>
              <a:t>(this</a:t>
            </a:r>
            <a:r>
              <a:rPr lang="en-GB" sz="1200" b="1" kern="1200" baseline="0" dirty="0" smtClean="0">
                <a:solidFill>
                  <a:schemeClr val="tx1"/>
                </a:solidFill>
                <a:latin typeface="+mn-lt"/>
                <a:ea typeface="+mn-ea"/>
                <a:cs typeface="+mn-cs"/>
              </a:rPr>
              <a:t> is the quiz at the end so make sure everybody understands)</a:t>
            </a:r>
            <a:endParaRPr lang="en-GB" sz="1200" b="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4 weeks after 2nd reminder letter is sent </a:t>
            </a:r>
          </a:p>
          <a:p>
            <a:r>
              <a:rPr lang="en-GB" sz="1200" kern="1200" dirty="0" smtClean="0">
                <a:solidFill>
                  <a:schemeClr val="tx1"/>
                </a:solidFill>
                <a:latin typeface="+mn-lt"/>
                <a:ea typeface="+mn-ea"/>
                <a:cs typeface="+mn-cs"/>
              </a:rPr>
              <a:t>•             The ‘screening episode’ is closed after 13 weeks if not responded to </a:t>
            </a:r>
            <a:r>
              <a:rPr lang="en-GB" dirty="0" smtClean="0"/>
              <a:t>(13 weeks from time received FOBT)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The patient will be recalled for screening in 2 years time</a:t>
            </a:r>
          </a:p>
          <a:p>
            <a:r>
              <a:rPr lang="en-GB" sz="1200" kern="1200" dirty="0" smtClean="0">
                <a:solidFill>
                  <a:schemeClr val="tx1"/>
                </a:solidFill>
                <a:latin typeface="+mn-lt"/>
                <a:ea typeface="+mn-ea"/>
                <a:cs typeface="+mn-cs"/>
              </a:rPr>
              <a:t>•             A patient that has not been screened within 2 years can telephone </a:t>
            </a:r>
            <a:r>
              <a:rPr lang="en-GB" sz="1200" u="sng" kern="1200" dirty="0" smtClean="0">
                <a:solidFill>
                  <a:schemeClr val="tx1"/>
                </a:solidFill>
                <a:latin typeface="+mn-lt"/>
                <a:ea typeface="+mn-ea"/>
                <a:cs typeface="+mn-cs"/>
              </a:rPr>
              <a:t>anytime</a:t>
            </a:r>
            <a:r>
              <a:rPr lang="en-GB" sz="1200" u="none"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to request a kit</a:t>
            </a:r>
          </a:p>
          <a:p>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UK study- Talk about study</a:t>
            </a:r>
            <a:r>
              <a:rPr lang="en-GB" baseline="0" dirty="0" smtClean="0"/>
              <a:t> from British Journal Of Cancer (</a:t>
            </a:r>
            <a:r>
              <a:rPr lang="en-GB" baseline="0" dirty="0" err="1" smtClean="0"/>
              <a:t>Hewitson</a:t>
            </a:r>
            <a:r>
              <a:rPr lang="en-GB" baseline="0" dirty="0" smtClean="0"/>
              <a:t> et al 2011) about what helps </a:t>
            </a:r>
            <a:r>
              <a:rPr lang="en-GB" b="1" baseline="0" dirty="0" smtClean="0"/>
              <a:t>[Note </a:t>
            </a:r>
            <a:r>
              <a:rPr lang="en-GB" baseline="0" dirty="0" smtClean="0"/>
              <a:t>- give out the handouts of this study if people ask] </a:t>
            </a:r>
          </a:p>
          <a:p>
            <a:r>
              <a:rPr lang="en-GB" dirty="0" smtClean="0"/>
              <a:t>-GP</a:t>
            </a:r>
            <a:r>
              <a:rPr lang="en-GB" baseline="0" dirty="0" smtClean="0"/>
              <a:t> endorsement was effective in increasing uptake. Shown to increase uptake by 6%   *Caveat- expensive and difficult to facilitate</a:t>
            </a:r>
          </a:p>
          <a:p>
            <a:r>
              <a:rPr lang="en-GB" b="1" baseline="0" dirty="0" smtClean="0"/>
              <a:t>Evidence to say that if someone does the first one, they will continue to do it. </a:t>
            </a:r>
          </a:p>
          <a:p>
            <a:endParaRPr lang="en-GB" baseline="0" dirty="0" smtClean="0"/>
          </a:p>
          <a:p>
            <a:r>
              <a:rPr lang="en-GB" b="1" strike="sngStrike" baseline="0" dirty="0" smtClean="0"/>
              <a:t>Question</a:t>
            </a:r>
            <a:r>
              <a:rPr lang="en-GB" strike="sngStrike" baseline="0" dirty="0" smtClean="0"/>
              <a:t> - ‘What could you do?’ Texts, calls, letters? Poo Catching devices? Poo Catcher?</a:t>
            </a:r>
          </a:p>
          <a:p>
            <a:endParaRPr lang="en-GB" strike="sngStrike" baseline="0" dirty="0" smtClean="0"/>
          </a:p>
          <a:p>
            <a:r>
              <a:rPr lang="en-GB" sz="1200" b="1" i="0" strike="sngStrike" kern="1200" baseline="0" dirty="0" smtClean="0">
                <a:solidFill>
                  <a:schemeClr val="tx1"/>
                </a:solidFill>
                <a:effectLst/>
                <a:latin typeface="+mn-lt"/>
                <a:ea typeface="+mn-ea"/>
                <a:cs typeface="+mn-cs"/>
              </a:rPr>
              <a:t>[Note – </a:t>
            </a:r>
            <a:r>
              <a:rPr lang="en-GB" sz="1200" b="0" i="0" strike="sngStrike" kern="1200" baseline="0" dirty="0" smtClean="0">
                <a:solidFill>
                  <a:schemeClr val="tx1"/>
                </a:solidFill>
                <a:effectLst/>
                <a:latin typeface="+mn-lt"/>
                <a:ea typeface="+mn-ea"/>
                <a:cs typeface="+mn-cs"/>
              </a:rPr>
              <a:t>Capture answers on flipchart]</a:t>
            </a:r>
            <a:r>
              <a:rPr lang="en-GB" sz="1200" b="1" i="0" strike="sngStrike" kern="1200" baseline="0" dirty="0" smtClean="0">
                <a:solidFill>
                  <a:schemeClr val="tx1"/>
                </a:solidFill>
                <a:effectLst/>
                <a:latin typeface="+mn-lt"/>
                <a:ea typeface="+mn-ea"/>
                <a:cs typeface="+mn-cs"/>
              </a:rPr>
              <a:t> </a:t>
            </a:r>
          </a:p>
          <a:p>
            <a:endParaRPr lang="en-GB" sz="1200" b="1" i="0" kern="1200" baseline="0" dirty="0" smtClean="0">
              <a:solidFill>
                <a:schemeClr val="tx1"/>
              </a:solidFill>
              <a:effectLst/>
              <a:latin typeface="+mn-lt"/>
              <a:ea typeface="+mn-ea"/>
              <a:cs typeface="+mn-cs"/>
            </a:endParaRPr>
          </a:p>
          <a:p>
            <a:r>
              <a:rPr lang="en-GB" sz="1200" b="1" strike="sngStrike" kern="1200" baseline="0" dirty="0" smtClean="0">
                <a:solidFill>
                  <a:schemeClr val="tx1"/>
                </a:solidFill>
                <a:effectLst/>
                <a:latin typeface="+mn-lt"/>
                <a:ea typeface="+mn-ea"/>
                <a:cs typeface="+mn-cs"/>
              </a:rPr>
              <a:t>Discussion – </a:t>
            </a:r>
          </a:p>
          <a:p>
            <a:r>
              <a:rPr lang="en-GB" sz="1200" i="0" strike="sngStrike" kern="1200" dirty="0" smtClean="0">
                <a:solidFill>
                  <a:schemeClr val="tx1"/>
                </a:solidFill>
                <a:effectLst/>
                <a:latin typeface="+mn-lt"/>
                <a:ea typeface="+mn-ea"/>
                <a:cs typeface="+mn-cs"/>
              </a:rPr>
              <a:t>What affects the uptake? Capture on flipchart paper.</a:t>
            </a:r>
          </a:p>
          <a:p>
            <a:r>
              <a:rPr lang="en-GB" sz="1200" i="0" strike="sngStrike" kern="1200" dirty="0" smtClean="0">
                <a:solidFill>
                  <a:schemeClr val="tx1"/>
                </a:solidFill>
                <a:effectLst/>
                <a:latin typeface="+mn-lt"/>
                <a:ea typeface="+mn-ea"/>
                <a:cs typeface="+mn-cs"/>
              </a:rPr>
              <a:t>How can you affect these results?</a:t>
            </a:r>
          </a:p>
          <a:p>
            <a:r>
              <a:rPr lang="en-GB" sz="1200" i="0" strike="sngStrike" kern="1200" dirty="0" err="1" smtClean="0">
                <a:solidFill>
                  <a:schemeClr val="tx1"/>
                </a:solidFill>
                <a:effectLst/>
                <a:latin typeface="+mn-lt"/>
                <a:ea typeface="+mn-ea"/>
                <a:cs typeface="+mn-cs"/>
              </a:rPr>
              <a:t>Hewitson</a:t>
            </a:r>
            <a:r>
              <a:rPr lang="en-GB" sz="1200" i="0" strike="sngStrike" kern="1200" dirty="0" smtClean="0">
                <a:solidFill>
                  <a:schemeClr val="tx1"/>
                </a:solidFill>
                <a:effectLst/>
                <a:latin typeface="+mn-lt"/>
                <a:ea typeface="+mn-ea"/>
                <a:cs typeface="+mn-cs"/>
              </a:rPr>
              <a:t> trail</a:t>
            </a:r>
            <a:r>
              <a:rPr lang="en-GB" sz="1200" i="0" kern="1200" dirty="0" smtClean="0">
                <a:solidFill>
                  <a:schemeClr val="tx1"/>
                </a:solidFill>
                <a:effectLst/>
                <a:latin typeface="+mn-lt"/>
                <a:ea typeface="+mn-ea"/>
                <a:cs typeface="+mn-cs"/>
              </a:rPr>
              <a:t>. </a:t>
            </a:r>
          </a:p>
          <a:p>
            <a:endParaRPr lang="en-GB" sz="120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Key points:</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err="1" smtClean="0"/>
              <a:t>Hewitson</a:t>
            </a:r>
            <a:r>
              <a:rPr lang="en-GB" b="0" baseline="0" dirty="0" smtClean="0"/>
              <a:t> trail</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Importance of getting patient’s to do the first </a:t>
            </a:r>
            <a:r>
              <a:rPr lang="en-GB" b="0" baseline="0" dirty="0" err="1" smtClean="0"/>
              <a:t>FOBt</a:t>
            </a:r>
            <a:endParaRPr lang="en-GB"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a:p>
            <a:endParaRPr lang="en-GB" sz="1200" i="0" kern="1200" dirty="0" smtClean="0">
              <a:solidFill>
                <a:schemeClr val="tx1"/>
              </a:solidFill>
              <a:effectLst/>
              <a:latin typeface="+mn-lt"/>
              <a:ea typeface="+mn-ea"/>
              <a:cs typeface="+mn-cs"/>
            </a:endParaRPr>
          </a:p>
          <a:p>
            <a:endParaRPr lang="en-GB" baseline="0" dirty="0" smtClean="0"/>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CB7C7B3D-B411-401B-B052-65346BB8AA65}" type="slidenum">
              <a:rPr lang="en-GB" smtClean="0"/>
              <a:pPr/>
              <a:t>44</a:t>
            </a:fld>
            <a:endParaRPr lang="en-GB"/>
          </a:p>
        </p:txBody>
      </p:sp>
    </p:spTree>
    <p:extLst>
      <p:ext uri="{BB962C8B-B14F-4D97-AF65-F5344CB8AC3E}">
        <p14:creationId xmlns:p14="http://schemas.microsoft.com/office/powerpoint/2010/main" val="30364056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7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dirty="0" smtClean="0">
                <a:solidFill>
                  <a:schemeClr val="tx1"/>
                </a:solidFill>
                <a:latin typeface="+mn-lt"/>
                <a:ea typeface="+mn-ea"/>
                <a:cs typeface="+mn-cs"/>
              </a:rPr>
              <a:t>Discussion</a:t>
            </a:r>
            <a:r>
              <a:rPr lang="en-GB" sz="700" b="1" kern="1200" baseline="0" dirty="0" smtClean="0">
                <a:solidFill>
                  <a:schemeClr val="tx1"/>
                </a:solidFill>
                <a:latin typeface="+mn-lt"/>
                <a:ea typeface="+mn-ea"/>
                <a:cs typeface="+mn-cs"/>
              </a:rPr>
              <a:t> </a:t>
            </a:r>
            <a:r>
              <a:rPr lang="en-GB" sz="700" b="1" kern="1200" dirty="0" smtClean="0">
                <a:solidFill>
                  <a:schemeClr val="tx1"/>
                </a:solidFill>
                <a:latin typeface="+mn-lt"/>
                <a:ea typeface="+mn-ea"/>
                <a:cs typeface="+mn-cs"/>
              </a:rPr>
              <a:t>– </a:t>
            </a:r>
            <a:r>
              <a:rPr lang="en-GB" sz="700" kern="1200" dirty="0" smtClean="0">
                <a:solidFill>
                  <a:schemeClr val="tx1"/>
                </a:solidFill>
                <a:latin typeface="+mn-lt"/>
                <a:ea typeface="+mn-ea"/>
                <a:cs typeface="+mn-cs"/>
              </a:rPr>
              <a:t>Why</a:t>
            </a:r>
            <a:r>
              <a:rPr lang="en-GB" sz="700" kern="1200" baseline="0" dirty="0" smtClean="0">
                <a:solidFill>
                  <a:schemeClr val="tx1"/>
                </a:solidFill>
                <a:latin typeface="+mn-lt"/>
                <a:ea typeface="+mn-ea"/>
                <a:cs typeface="+mn-cs"/>
              </a:rPr>
              <a:t> do you think people do not get screened?  What do you imagine they think when they get the screening kit in the post?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7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700"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dirty="0" smtClean="0"/>
              <a:t>Key points:</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kern="1200" dirty="0" smtClean="0">
                <a:solidFill>
                  <a:schemeClr val="tx1"/>
                </a:solidFill>
                <a:latin typeface="+mn-lt"/>
                <a:ea typeface="+mn-ea"/>
                <a:cs typeface="+mn-cs"/>
              </a:rPr>
              <a:t>Get</a:t>
            </a:r>
            <a:r>
              <a:rPr lang="en-GB" sz="800" kern="1200" baseline="0" dirty="0" smtClean="0">
                <a:solidFill>
                  <a:schemeClr val="tx1"/>
                </a:solidFill>
                <a:latin typeface="+mn-lt"/>
                <a:ea typeface="+mn-ea"/>
                <a:cs typeface="+mn-cs"/>
              </a:rPr>
              <a:t> attendees to think like someone who has received an </a:t>
            </a:r>
            <a:r>
              <a:rPr lang="en-GB" sz="800" kern="1200" baseline="0" dirty="0" err="1" smtClean="0">
                <a:solidFill>
                  <a:schemeClr val="tx1"/>
                </a:solidFill>
                <a:latin typeface="+mn-lt"/>
                <a:ea typeface="+mn-ea"/>
                <a:cs typeface="+mn-cs"/>
              </a:rPr>
              <a:t>FOBt</a:t>
            </a:r>
            <a:r>
              <a:rPr lang="en-GB" sz="800" kern="1200" baseline="0" dirty="0" smtClean="0">
                <a:solidFill>
                  <a:schemeClr val="tx1"/>
                </a:solidFill>
                <a:latin typeface="+mn-lt"/>
                <a:ea typeface="+mn-ea"/>
                <a:cs typeface="+mn-cs"/>
              </a:rPr>
              <a:t> and think abut the problems/concerns they face.</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kern="1200" baseline="0" dirty="0" smtClean="0">
                <a:solidFill>
                  <a:schemeClr val="tx1"/>
                </a:solidFill>
                <a:latin typeface="+mn-lt"/>
                <a:ea typeface="+mn-ea"/>
                <a:cs typeface="+mn-cs"/>
              </a:rPr>
              <a:t>Get attendees thinking about solutions to these concerns</a:t>
            </a:r>
            <a:endParaRPr lang="en-GB" sz="800" kern="1200" dirty="0" smtClean="0">
              <a:solidFill>
                <a:schemeClr val="tx1"/>
              </a:solidFill>
              <a:latin typeface="+mn-lt"/>
              <a:ea typeface="+mn-ea"/>
              <a:cs typeface="+mn-cs"/>
            </a:endParaRPr>
          </a:p>
          <a:p>
            <a:pPr>
              <a:buFont typeface="Arial" pitchFamily="34" charset="0"/>
              <a:buNone/>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B7C7B3D-B411-401B-B052-65346BB8AA65}" type="slidenum">
              <a:rPr lang="en-GB" smtClean="0"/>
              <a:pPr/>
              <a:t>45</a:t>
            </a:fld>
            <a:endParaRPr lang="en-GB"/>
          </a:p>
        </p:txBody>
      </p:sp>
    </p:spTree>
    <p:extLst>
      <p:ext uri="{BB962C8B-B14F-4D97-AF65-F5344CB8AC3E}">
        <p14:creationId xmlns:p14="http://schemas.microsoft.com/office/powerpoint/2010/main" val="37707117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What can you do in your practice to encourage uptake</a:t>
            </a:r>
          </a:p>
          <a:p>
            <a:endParaRPr lang="en-GB" dirty="0" smtClean="0"/>
          </a:p>
          <a:p>
            <a:r>
              <a:rPr lang="en-GB" dirty="0" smtClean="0"/>
              <a:t>Mention posters and cards in their packs</a:t>
            </a:r>
            <a:endParaRPr lang="en-GB" dirty="0"/>
          </a:p>
        </p:txBody>
      </p:sp>
      <p:sp>
        <p:nvSpPr>
          <p:cNvPr id="4" name="Slide Number Placeholder 3"/>
          <p:cNvSpPr>
            <a:spLocks noGrp="1"/>
          </p:cNvSpPr>
          <p:nvPr>
            <p:ph type="sldNum" sz="quarter" idx="10"/>
          </p:nvPr>
        </p:nvSpPr>
        <p:spPr/>
        <p:txBody>
          <a:bodyPr/>
          <a:lstStyle/>
          <a:p>
            <a:fld id="{C7E349DD-96D5-D348-BC02-D7FB45C27393}" type="slidenum">
              <a:rPr lang="en-US" smtClean="0"/>
              <a:pPr/>
              <a:t>46</a:t>
            </a:fld>
            <a:endParaRPr lang="en-US"/>
          </a:p>
        </p:txBody>
      </p:sp>
    </p:spTree>
    <p:extLst>
      <p:ext uri="{BB962C8B-B14F-4D97-AF65-F5344CB8AC3E}">
        <p14:creationId xmlns:p14="http://schemas.microsoft.com/office/powerpoint/2010/main" val="802978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dirty="0" smtClean="0"/>
              <a:t>Back in 1970 you had</a:t>
            </a:r>
            <a:r>
              <a:rPr lang="en-GB" b="0" baseline="0" dirty="0" smtClean="0"/>
              <a:t> a 1 in 4 chance of 10 year survival, this is currently 1 in 2</a:t>
            </a:r>
            <a:endParaRPr lang="en-GB" b="0" dirty="0" smtClean="0"/>
          </a:p>
          <a:p>
            <a:endParaRPr lang="en-GB" b="0" dirty="0" smtClean="0"/>
          </a:p>
          <a:p>
            <a:r>
              <a:rPr lang="en-GB" b="0" dirty="0" smtClean="0"/>
              <a:t>We want to </a:t>
            </a:r>
            <a:r>
              <a:rPr lang="en-GB" b="0" baseline="0" dirty="0" smtClean="0"/>
              <a:t>accelerate our progress and see three quarters of people surviving the disease by 2034. </a:t>
            </a:r>
            <a:endParaRPr lang="en-GB"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latin typeface="+mn-lt"/>
            </a:endParaRPr>
          </a:p>
          <a:p>
            <a:pPr eaLnBrk="1" hangingPunct="1">
              <a:spcBef>
                <a:spcPct val="0"/>
              </a:spcBef>
            </a:pPr>
            <a:r>
              <a:rPr lang="en-GB" b="0" dirty="0" smtClean="0">
                <a:solidFill>
                  <a:srgbClr val="FF0000"/>
                </a:solidFill>
              </a:rPr>
              <a:t>Major part of delivering this is our ED ambition</a:t>
            </a:r>
            <a:r>
              <a:rPr lang="en-GB" b="0" baseline="0" dirty="0" smtClean="0">
                <a:solidFill>
                  <a:srgbClr val="FF0000"/>
                </a:solidFill>
              </a:rPr>
              <a:t> that: </a:t>
            </a:r>
            <a:r>
              <a:rPr lang="en-GB" b="0" dirty="0" smtClean="0">
                <a:solidFill>
                  <a:srgbClr val="FF0000"/>
                </a:solidFill>
              </a:rPr>
              <a:t>3 in 4 people diagnosed at an early stage (stage 1 or</a:t>
            </a:r>
            <a:r>
              <a:rPr lang="en-GB" b="0" baseline="0" dirty="0" smtClean="0">
                <a:solidFill>
                  <a:srgbClr val="FF0000"/>
                </a:solidFill>
              </a:rPr>
              <a:t> 2) </a:t>
            </a:r>
            <a:r>
              <a:rPr lang="en-GB" b="0" dirty="0" smtClean="0">
                <a:solidFill>
                  <a:srgbClr val="FF0000"/>
                </a:solidFill>
              </a:rPr>
              <a:t>by 2034</a:t>
            </a:r>
          </a:p>
          <a:p>
            <a:pPr eaLnBrk="1" hangingPunct="1">
              <a:spcBef>
                <a:spcPct val="0"/>
              </a:spcBef>
            </a:pPr>
            <a:endParaRPr lang="en-GB" b="0" dirty="0" smtClean="0">
              <a:solidFill>
                <a:schemeClr val="accent1"/>
              </a:solidFill>
            </a:endParaRPr>
          </a:p>
          <a:p>
            <a:pPr eaLnBrk="1" hangingPunct="1">
              <a:spcBef>
                <a:spcPct val="0"/>
              </a:spcBef>
            </a:pPr>
            <a:endParaRPr lang="en-GB" b="1" dirty="0" smtClean="0">
              <a:solidFill>
                <a:schemeClr val="accent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mn-lt"/>
            </a:endParaRPr>
          </a:p>
          <a:p>
            <a:endParaRPr lang="en-GB" dirty="0"/>
          </a:p>
        </p:txBody>
      </p:sp>
      <p:sp>
        <p:nvSpPr>
          <p:cNvPr id="4" name="Slide Number Placeholder 3"/>
          <p:cNvSpPr>
            <a:spLocks noGrp="1"/>
          </p:cNvSpPr>
          <p:nvPr>
            <p:ph type="sldNum" sz="quarter" idx="10"/>
          </p:nvPr>
        </p:nvSpPr>
        <p:spPr/>
        <p:txBody>
          <a:bodyPr/>
          <a:lstStyle/>
          <a:p>
            <a:pPr>
              <a:defRPr/>
            </a:pPr>
            <a:fld id="{5E90C838-1E06-42EB-B299-7495B446E2D2}" type="slidenum">
              <a:rPr lang="en-GB" smtClean="0"/>
              <a:pPr>
                <a:defRPr/>
              </a:pPr>
              <a:t>4</a:t>
            </a:fld>
            <a:endParaRPr lang="en-GB" dirty="0"/>
          </a:p>
        </p:txBody>
      </p:sp>
    </p:spTree>
    <p:extLst>
      <p:ext uri="{BB962C8B-B14F-4D97-AF65-F5344CB8AC3E}">
        <p14:creationId xmlns:p14="http://schemas.microsoft.com/office/powerpoint/2010/main" val="25400297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UK study- Talk about study from British Journal Of Cancer (Hewitson et al 2011) about what helps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-GP endorsement was effective in increasing uptake. Shown to increase uptake by 6%.  Note: London and other areas are introducing GP banner on their invitation letter.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Evidence shows that people who have done the test once are more likely to do it again at a future invitation round.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7E349DD-96D5-D348-BC02-D7FB45C27393}" type="slidenum">
              <a:rPr lang="en-US" smtClean="0"/>
              <a:pPr/>
              <a:t>47</a:t>
            </a:fld>
            <a:endParaRPr lang="en-US"/>
          </a:p>
        </p:txBody>
      </p:sp>
    </p:spTree>
    <p:extLst>
      <p:ext uri="{BB962C8B-B14F-4D97-AF65-F5344CB8AC3E}">
        <p14:creationId xmlns:p14="http://schemas.microsoft.com/office/powerpoint/2010/main" val="31699692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Order via publications link: </a:t>
            </a:r>
            <a:r>
              <a:rPr lang="en-GB" sz="1200" u="sng" kern="1200" dirty="0" smtClean="0">
                <a:solidFill>
                  <a:schemeClr val="tx1"/>
                </a:solidFill>
                <a:latin typeface="+mn-lt"/>
                <a:ea typeface="+mn-ea"/>
                <a:cs typeface="+mn-cs"/>
                <a:hlinkClick r:id="rId3"/>
              </a:rPr>
              <a:t>http://publications.cancerresearchuk.org/search-results/search-results.html?filter_type=6&amp;filter_action=0&amp;filter_name=SearchTerm&amp;filter_value=card&amp;x=0&amp;y=0</a:t>
            </a:r>
            <a:endParaRPr lang="en-GB" sz="1200" u="sng"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u="none"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7E349DD-96D5-D348-BC02-D7FB45C27393}" type="slidenum">
              <a:rPr lang="en-US" smtClean="0"/>
              <a:pPr/>
              <a:t>48</a:t>
            </a:fld>
            <a:endParaRPr lang="en-US"/>
          </a:p>
        </p:txBody>
      </p:sp>
    </p:spTree>
    <p:extLst>
      <p:ext uri="{BB962C8B-B14F-4D97-AF65-F5344CB8AC3E}">
        <p14:creationId xmlns:p14="http://schemas.microsoft.com/office/powerpoint/2010/main" val="5339675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u="none" baseline="0" dirty="0" smtClean="0">
              <a:solidFill>
                <a:schemeClr val="accent6">
                  <a:lumMod val="10000"/>
                </a:schemeClr>
              </a:solidFill>
            </a:endParaRPr>
          </a:p>
        </p:txBody>
      </p:sp>
      <p:sp>
        <p:nvSpPr>
          <p:cNvPr id="4" name="Slide Number Placeholder 3"/>
          <p:cNvSpPr>
            <a:spLocks noGrp="1"/>
          </p:cNvSpPr>
          <p:nvPr>
            <p:ph type="sldNum" sz="quarter" idx="10"/>
          </p:nvPr>
        </p:nvSpPr>
        <p:spPr/>
        <p:txBody>
          <a:bodyPr/>
          <a:lstStyle/>
          <a:p>
            <a:fld id="{C7E349DD-96D5-D348-BC02-D7FB45C27393}" type="slidenum">
              <a:rPr lang="en-US" smtClean="0"/>
              <a:pPr/>
              <a:t>49</a:t>
            </a:fld>
            <a:endParaRPr lang="en-US"/>
          </a:p>
        </p:txBody>
      </p:sp>
    </p:spTree>
    <p:extLst>
      <p:ext uri="{BB962C8B-B14F-4D97-AF65-F5344CB8AC3E}">
        <p14:creationId xmlns:p14="http://schemas.microsoft.com/office/powerpoint/2010/main" val="22683258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I’ll insert some examples</a:t>
            </a:r>
            <a:r>
              <a:rPr lang="en-GB" baseline="0" dirty="0" smtClean="0"/>
              <a:t> here of useful tools and resources that are available from RCGP and CRUK and Macmillan</a:t>
            </a:r>
            <a:endParaRPr lang="en-GB" dirty="0"/>
          </a:p>
        </p:txBody>
      </p:sp>
      <p:sp>
        <p:nvSpPr>
          <p:cNvPr id="4" name="Slide Number Placeholder 3"/>
          <p:cNvSpPr>
            <a:spLocks noGrp="1"/>
          </p:cNvSpPr>
          <p:nvPr>
            <p:ph type="sldNum" sz="quarter" idx="10"/>
          </p:nvPr>
        </p:nvSpPr>
        <p:spPr/>
        <p:txBody>
          <a:bodyPr/>
          <a:lstStyle/>
          <a:p>
            <a:fld id="{C235930E-F62D-A446-8BAD-EBBA9D14D0E0}" type="slidenum">
              <a:rPr lang="en-GB" smtClean="0"/>
              <a:pPr/>
              <a:t>50</a:t>
            </a:fld>
            <a:endParaRPr lang="en-GB"/>
          </a:p>
        </p:txBody>
      </p:sp>
    </p:spTree>
    <p:extLst>
      <p:ext uri="{BB962C8B-B14F-4D97-AF65-F5344CB8AC3E}">
        <p14:creationId xmlns:p14="http://schemas.microsoft.com/office/powerpoint/2010/main" val="3382980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sz="1050" u="none" dirty="0" smtClean="0">
              <a:solidFill>
                <a:schemeClr val="accent6">
                  <a:lumMod val="10000"/>
                </a:schemeClr>
              </a:solidFill>
              <a:latin typeface="+mn-lt"/>
            </a:endParaRPr>
          </a:p>
        </p:txBody>
      </p:sp>
      <p:sp>
        <p:nvSpPr>
          <p:cNvPr id="4" name="Slide Number Placeholder 3"/>
          <p:cNvSpPr>
            <a:spLocks noGrp="1"/>
          </p:cNvSpPr>
          <p:nvPr>
            <p:ph type="sldNum" sz="quarter" idx="10"/>
          </p:nvPr>
        </p:nvSpPr>
        <p:spPr/>
        <p:txBody>
          <a:bodyPr/>
          <a:lstStyle/>
          <a:p>
            <a:fld id="{C7E349DD-96D5-D348-BC02-D7FB45C27393}" type="slidenum">
              <a:rPr lang="en-US" smtClean="0"/>
              <a:pPr/>
              <a:t>51</a:t>
            </a:fld>
            <a:endParaRPr lang="en-US"/>
          </a:p>
        </p:txBody>
      </p:sp>
    </p:spTree>
    <p:extLst>
      <p:ext uri="{BB962C8B-B14F-4D97-AF65-F5344CB8AC3E}">
        <p14:creationId xmlns:p14="http://schemas.microsoft.com/office/powerpoint/2010/main" val="10556231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Refelection</a:t>
            </a:r>
            <a:r>
              <a:rPr lang="en-GB" dirty="0" smtClean="0"/>
              <a:t> on previous cancer cases can be very useful. There are several tools available to help with this.</a:t>
            </a:r>
          </a:p>
          <a:p>
            <a:endParaRPr lang="en-GB" dirty="0" smtClean="0"/>
          </a:p>
          <a:p>
            <a:r>
              <a:rPr lang="en-GB" dirty="0" smtClean="0"/>
              <a:t>Talk through </a:t>
            </a:r>
            <a:r>
              <a:rPr lang="en-GB" smtClean="0"/>
              <a:t>RCGP audit tool and SEAs</a:t>
            </a:r>
            <a:endParaRPr lang="en-GB" dirty="0"/>
          </a:p>
        </p:txBody>
      </p:sp>
      <p:sp>
        <p:nvSpPr>
          <p:cNvPr id="4" name="Slide Number Placeholder 3"/>
          <p:cNvSpPr>
            <a:spLocks noGrp="1"/>
          </p:cNvSpPr>
          <p:nvPr>
            <p:ph type="sldNum" sz="quarter" idx="10"/>
          </p:nvPr>
        </p:nvSpPr>
        <p:spPr/>
        <p:txBody>
          <a:bodyPr/>
          <a:lstStyle/>
          <a:p>
            <a:fld id="{C235930E-F62D-A446-8BAD-EBBA9D14D0E0}" type="slidenum">
              <a:rPr lang="en-GB" smtClean="0"/>
              <a:pPr/>
              <a:t>52</a:t>
            </a:fld>
            <a:endParaRPr lang="en-GB"/>
          </a:p>
        </p:txBody>
      </p:sp>
    </p:spTree>
    <p:extLst>
      <p:ext uri="{BB962C8B-B14F-4D97-AF65-F5344CB8AC3E}">
        <p14:creationId xmlns:p14="http://schemas.microsoft.com/office/powerpoint/2010/main" val="20662963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helpful</a:t>
            </a:r>
            <a:r>
              <a:rPr lang="en-GB" baseline="0" dirty="0" smtClean="0"/>
              <a:t> resource provided by RCGP – an SEA toolkit. It provides advice and resources for undertaking meaningful and useful SEAs</a:t>
            </a:r>
          </a:p>
          <a:p>
            <a:endParaRPr lang="en-GB" baseline="0" dirty="0" smtClean="0"/>
          </a:p>
          <a:p>
            <a:r>
              <a:rPr lang="en-GB" baseline="0" dirty="0" smtClean="0"/>
              <a:t>This leads on to our next (and final) section</a:t>
            </a:r>
          </a:p>
          <a:p>
            <a:endParaRPr lang="en-GB" baseline="0" dirty="0" smtClean="0"/>
          </a:p>
          <a:p>
            <a:r>
              <a:rPr lang="en-GB" baseline="0" dirty="0" smtClean="0"/>
              <a:t>Louise will now talk about a project that we have been working on across the Thames Valley over the past two years</a:t>
            </a:r>
            <a:endParaRPr lang="en-GB" dirty="0"/>
          </a:p>
        </p:txBody>
      </p:sp>
      <p:sp>
        <p:nvSpPr>
          <p:cNvPr id="4" name="Slide Number Placeholder 3"/>
          <p:cNvSpPr>
            <a:spLocks noGrp="1"/>
          </p:cNvSpPr>
          <p:nvPr>
            <p:ph type="sldNum" sz="quarter" idx="10"/>
          </p:nvPr>
        </p:nvSpPr>
        <p:spPr/>
        <p:txBody>
          <a:bodyPr/>
          <a:lstStyle/>
          <a:p>
            <a:fld id="{C235930E-F62D-A446-8BAD-EBBA9D14D0E0}" type="slidenum">
              <a:rPr lang="en-GB" smtClean="0"/>
              <a:pPr/>
              <a:t>53</a:t>
            </a:fld>
            <a:endParaRPr lang="en-GB"/>
          </a:p>
        </p:txBody>
      </p:sp>
    </p:spTree>
    <p:extLst>
      <p:ext uri="{BB962C8B-B14F-4D97-AF65-F5344CB8AC3E}">
        <p14:creationId xmlns:p14="http://schemas.microsoft.com/office/powerpoint/2010/main" val="12910840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235930E-F62D-A446-8BAD-EBBA9D14D0E0}" type="slidenum">
              <a:rPr lang="en-GB" smtClean="0"/>
              <a:pPr/>
              <a:t>54</a:t>
            </a:fld>
            <a:endParaRPr lang="en-GB"/>
          </a:p>
        </p:txBody>
      </p:sp>
    </p:spTree>
    <p:extLst>
      <p:ext uri="{BB962C8B-B14F-4D97-AF65-F5344CB8AC3E}">
        <p14:creationId xmlns:p14="http://schemas.microsoft.com/office/powerpoint/2010/main" val="1892123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GB" b="1" dirty="0" smtClean="0"/>
              <a:t>A</a:t>
            </a:r>
            <a:r>
              <a:rPr lang="en-GB" b="1" baseline="0" dirty="0" smtClean="0"/>
              <a:t> recent study showed us that although cancer survival in England has improved, it still remains lower than in other comparable countries </a:t>
            </a:r>
            <a:r>
              <a:rPr lang="en-GB" sz="1200" b="1" dirty="0" smtClean="0">
                <a:latin typeface="+mn-lt"/>
              </a:rPr>
              <a:t>-</a:t>
            </a:r>
            <a:r>
              <a:rPr lang="en-GB" sz="1200" b="1" dirty="0" smtClean="0"/>
              <a:t> </a:t>
            </a:r>
            <a:r>
              <a:rPr lang="en-GB" sz="1200" b="1" dirty="0" smtClean="0">
                <a:solidFill>
                  <a:srgbClr val="211F70"/>
                </a:solidFill>
                <a:latin typeface="+mn-lt"/>
              </a:rPr>
              <a:t>we need to act now</a:t>
            </a:r>
            <a:endParaRPr lang="en-GB" sz="1200" b="1" dirty="0" smtClean="0">
              <a:solidFill>
                <a:srgbClr val="FF0000"/>
              </a:solidFill>
              <a:latin typeface="+mn-lt"/>
            </a:endParaRPr>
          </a:p>
          <a:p>
            <a:pPr>
              <a:buFont typeface="Arial" pitchFamily="34" charset="0"/>
              <a:buNone/>
            </a:pPr>
            <a:endParaRPr lang="en-GB" b="1" baseline="0" dirty="0" smtClean="0"/>
          </a:p>
          <a:p>
            <a:pPr>
              <a:buFont typeface="Arial" pitchFamily="34" charset="0"/>
              <a:buNone/>
            </a:pPr>
            <a:endParaRPr lang="en-GB" b="1" baseline="0" dirty="0" smtClean="0"/>
          </a:p>
          <a:p>
            <a:pPr>
              <a:buFont typeface="Arial" pitchFamily="34" charset="0"/>
              <a:buNone/>
            </a:pPr>
            <a:r>
              <a:rPr lang="en-GB" b="1" dirty="0" smtClean="0"/>
              <a:t>The</a:t>
            </a:r>
            <a:r>
              <a:rPr lang="en-GB" b="1" baseline="0" dirty="0" smtClean="0"/>
              <a:t> data shows us that cancer survival across all countries has improved between 1995 and 2009, but broadly speaking, survival remained lowest in England and Denmark. To add to this, in 2010-2012 cancer survival in England was still generally lower than had previously been in the other countries between 2005-2009. In other words – we haven’t yet caught up!</a:t>
            </a:r>
            <a:endParaRPr lang="en-GB" b="1" dirty="0" smtClean="0"/>
          </a:p>
        </p:txBody>
      </p:sp>
      <p:sp>
        <p:nvSpPr>
          <p:cNvPr id="4" name="Slide Number Placeholder 3"/>
          <p:cNvSpPr>
            <a:spLocks noGrp="1"/>
          </p:cNvSpPr>
          <p:nvPr>
            <p:ph type="sldNum" sz="quarter" idx="10"/>
          </p:nvPr>
        </p:nvSpPr>
        <p:spPr/>
        <p:txBody>
          <a:bodyPr/>
          <a:lstStyle/>
          <a:p>
            <a:pPr>
              <a:defRPr/>
            </a:pPr>
            <a:fld id="{5E90C838-1E06-42EB-B299-7495B446E2D2}" type="slidenum">
              <a:rPr lang="en-GB" smtClean="0"/>
              <a:pPr>
                <a:defRPr/>
              </a:pPr>
              <a:t>5</a:t>
            </a:fld>
            <a:endParaRPr lang="en-GB" dirty="0"/>
          </a:p>
        </p:txBody>
      </p:sp>
    </p:spTree>
    <p:extLst>
      <p:ext uri="{BB962C8B-B14F-4D97-AF65-F5344CB8AC3E}">
        <p14:creationId xmlns:p14="http://schemas.microsoft.com/office/powerpoint/2010/main" val="1475338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you’re all aware, cancer can be diagnosed through various routes.  This is an interesting infographic showing the proportions</a:t>
            </a:r>
            <a:r>
              <a:rPr lang="en-GB" baseline="0" dirty="0" smtClean="0"/>
              <a:t> of cases diagnosed through each route, and also the staging</a:t>
            </a:r>
          </a:p>
          <a:p>
            <a:endParaRPr lang="en-GB" baseline="0" dirty="0" smtClean="0"/>
          </a:p>
          <a:p>
            <a:r>
              <a:rPr lang="en-GB" baseline="0" dirty="0" smtClean="0"/>
              <a:t>Around 5% of cancers are diagnosed via screening, and these are generally early stage</a:t>
            </a:r>
          </a:p>
          <a:p>
            <a:endParaRPr lang="en-GB" baseline="0" dirty="0" smtClean="0"/>
          </a:p>
          <a:p>
            <a:r>
              <a:rPr lang="en-GB" baseline="0" dirty="0" smtClean="0"/>
              <a:t>Conversely, around 20% are diagnosed in an emergency setting and these are more often likely to be late stage</a:t>
            </a:r>
          </a:p>
          <a:p>
            <a:endParaRPr lang="en-GB" baseline="0" dirty="0" smtClean="0"/>
          </a:p>
          <a:p>
            <a:r>
              <a:rPr lang="en-GB" baseline="0" dirty="0" smtClean="0"/>
              <a:t>What we are ultimately aiming for is for more cancers to be identified via screening or 2wws</a:t>
            </a:r>
            <a:endParaRPr lang="en-GB" dirty="0" smtClean="0"/>
          </a:p>
          <a:p>
            <a:endParaRPr lang="en-GB" dirty="0"/>
          </a:p>
        </p:txBody>
      </p:sp>
      <p:sp>
        <p:nvSpPr>
          <p:cNvPr id="4" name="Slide Number Placeholder 3"/>
          <p:cNvSpPr>
            <a:spLocks noGrp="1"/>
          </p:cNvSpPr>
          <p:nvPr>
            <p:ph type="sldNum" sz="quarter" idx="10"/>
          </p:nvPr>
        </p:nvSpPr>
        <p:spPr/>
        <p:txBody>
          <a:bodyPr/>
          <a:lstStyle/>
          <a:p>
            <a:fld id="{AEAB5D74-0A59-41A8-9C60-AB0F196B47C1}" type="slidenum">
              <a:rPr lang="en-GB" smtClean="0"/>
              <a:pPr/>
              <a:t>7</a:t>
            </a:fld>
            <a:endParaRPr lang="en-GB"/>
          </a:p>
        </p:txBody>
      </p:sp>
    </p:spTree>
    <p:extLst>
      <p:ext uri="{BB962C8B-B14F-4D97-AF65-F5344CB8AC3E}">
        <p14:creationId xmlns:p14="http://schemas.microsoft.com/office/powerpoint/2010/main" val="1969570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8D24B9-94EA-F244-8653-E4032E3BDBA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779686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Quick quiz – to get them thinking and discussing amongst themselves. Starting with 1 as the biggest cause</a:t>
            </a:r>
            <a:r>
              <a:rPr lang="en-GB" baseline="0" dirty="0" smtClean="0"/>
              <a:t> of death in the under 75s which column shows the correct order</a:t>
            </a:r>
            <a:endParaRPr lang="en-GB" dirty="0"/>
          </a:p>
        </p:txBody>
      </p:sp>
      <p:sp>
        <p:nvSpPr>
          <p:cNvPr id="4" name="Slide Number Placeholder 3"/>
          <p:cNvSpPr>
            <a:spLocks noGrp="1"/>
          </p:cNvSpPr>
          <p:nvPr>
            <p:ph type="sldNum" sz="quarter" idx="10"/>
          </p:nvPr>
        </p:nvSpPr>
        <p:spPr/>
        <p:txBody>
          <a:bodyPr/>
          <a:lstStyle/>
          <a:p>
            <a:fld id="{C235930E-F62D-A446-8BAD-EBBA9D14D0E0}" type="slidenum">
              <a:rPr lang="en-GB" smtClean="0"/>
              <a:pPr/>
              <a:t>9</a:t>
            </a:fld>
            <a:endParaRPr lang="en-GB"/>
          </a:p>
        </p:txBody>
      </p:sp>
    </p:spTree>
    <p:extLst>
      <p:ext uri="{BB962C8B-B14F-4D97-AF65-F5344CB8AC3E}">
        <p14:creationId xmlns:p14="http://schemas.microsoft.com/office/powerpoint/2010/main" val="2235786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Quick quiz – to get them thinking and discussing amongst themselves. Starting with 1 as the biggest cause</a:t>
            </a:r>
            <a:r>
              <a:rPr lang="en-GB" baseline="0" dirty="0" smtClean="0"/>
              <a:t> of death in the under 75s which column shows the correct order</a:t>
            </a:r>
            <a:endParaRPr lang="en-GB" dirty="0"/>
          </a:p>
        </p:txBody>
      </p:sp>
      <p:sp>
        <p:nvSpPr>
          <p:cNvPr id="4" name="Slide Number Placeholder 3"/>
          <p:cNvSpPr>
            <a:spLocks noGrp="1"/>
          </p:cNvSpPr>
          <p:nvPr>
            <p:ph type="sldNum" sz="quarter" idx="10"/>
          </p:nvPr>
        </p:nvSpPr>
        <p:spPr/>
        <p:txBody>
          <a:bodyPr/>
          <a:lstStyle/>
          <a:p>
            <a:fld id="{C235930E-F62D-A446-8BAD-EBBA9D14D0E0}" type="slidenum">
              <a:rPr lang="en-GB" smtClean="0"/>
              <a:pPr/>
              <a:t>10</a:t>
            </a:fld>
            <a:endParaRPr lang="en-GB"/>
          </a:p>
        </p:txBody>
      </p:sp>
    </p:spTree>
    <p:extLst>
      <p:ext uri="{BB962C8B-B14F-4D97-AF65-F5344CB8AC3E}">
        <p14:creationId xmlns:p14="http://schemas.microsoft.com/office/powerpoint/2010/main" val="1052595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88B6E221-5709-4A3E-8B6F-B3B37712B600}" type="datetime2">
              <a:rPr lang="en-US" smtClean="0"/>
              <a:pPr>
                <a:defRPr/>
              </a:pPr>
              <a:t>Tuesday, July 11, 2017</a:t>
            </a:fld>
            <a:endParaRPr lang="en-GB" dirty="0"/>
          </a:p>
        </p:txBody>
      </p:sp>
      <p:sp>
        <p:nvSpPr>
          <p:cNvPr id="5" name="Footer Placeholder 4"/>
          <p:cNvSpPr>
            <a:spLocks noGrp="1"/>
          </p:cNvSpPr>
          <p:nvPr>
            <p:ph type="ftr" sz="quarter" idx="11"/>
          </p:nvPr>
        </p:nvSpPr>
        <p:spPr/>
        <p:txBody>
          <a:bodyPr/>
          <a:lstStyle/>
          <a:p>
            <a:pPr>
              <a:defRPr/>
            </a:pPr>
            <a:r>
              <a:rPr lang="en-GB" smtClean="0"/>
              <a:t>View &lt;Headers and Footers&gt; to alter this text</a:t>
            </a:r>
            <a:endParaRPr lang="en-GB" dirty="0"/>
          </a:p>
        </p:txBody>
      </p:sp>
      <p:sp>
        <p:nvSpPr>
          <p:cNvPr id="6" name="Slide Number Placeholder 5"/>
          <p:cNvSpPr>
            <a:spLocks noGrp="1"/>
          </p:cNvSpPr>
          <p:nvPr>
            <p:ph type="sldNum" sz="quarter" idx="12"/>
          </p:nvPr>
        </p:nvSpPr>
        <p:spPr/>
        <p:txBody>
          <a:bodyPr/>
          <a:lstStyle/>
          <a:p>
            <a:pPr>
              <a:defRPr/>
            </a:pPr>
            <a:fld id="{C7D7478B-96A9-4046-809F-8D9033F092A1}" type="slidenum">
              <a:rPr lang="en-GB" smtClean="0"/>
              <a:pPr>
                <a:defRPr/>
              </a:pPr>
              <a:t>‹#›</a:t>
            </a:fld>
            <a:endParaRPr lang="en-GB" dirty="0"/>
          </a:p>
        </p:txBody>
      </p:sp>
    </p:spTree>
    <p:extLst>
      <p:ext uri="{BB962C8B-B14F-4D97-AF65-F5344CB8AC3E}">
        <p14:creationId xmlns:p14="http://schemas.microsoft.com/office/powerpoint/2010/main" val="1403175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DDF080-5E8C-48AD-84E5-6C08B304C14E}" type="datetimeFigureOut">
              <a:rPr lang="en-US" smtClean="0"/>
              <a:t>7/11/2017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1759107882"/>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7/11/2017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5034163"/>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entered people C">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405382" y="2474401"/>
            <a:ext cx="3828456" cy="1171279"/>
          </a:xfrm>
          <a:prstGeom prst="rect">
            <a:avLst/>
          </a:prstGeom>
        </p:spPr>
        <p:txBody>
          <a:bodyPr>
            <a:noAutofit/>
          </a:bodyPr>
          <a:lstStyle>
            <a:lvl1pPr algn="l">
              <a:lnSpc>
                <a:spcPts val="3200"/>
              </a:lnSpc>
              <a:defRPr sz="3200" b="1" baseline="0">
                <a:solidFill>
                  <a:srgbClr val="2E008B"/>
                </a:solidFill>
                <a:latin typeface="Museo Sans Rounded 700"/>
              </a:defRPr>
            </a:lvl1pPr>
          </a:lstStyle>
          <a:p>
            <a:r>
              <a:rPr lang="en-GB" dirty="0" smtClean="0"/>
              <a:t>CLICK HERE TO </a:t>
            </a:r>
            <a:br>
              <a:rPr lang="en-GB" dirty="0" smtClean="0"/>
            </a:br>
            <a:r>
              <a:rPr lang="en-GB" dirty="0" smtClean="0"/>
              <a:t>ADD TITLE IN CAPS</a:t>
            </a:r>
            <a:br>
              <a:rPr lang="en-GB" dirty="0" smtClean="0"/>
            </a:br>
            <a:endParaRPr lang="en-US" dirty="0"/>
          </a:p>
        </p:txBody>
      </p:sp>
      <p:sp>
        <p:nvSpPr>
          <p:cNvPr id="12" name="Text Placeholder 5"/>
          <p:cNvSpPr>
            <a:spLocks noGrp="1"/>
          </p:cNvSpPr>
          <p:nvPr>
            <p:ph type="body" sz="quarter" idx="10" hasCustomPrompt="1"/>
          </p:nvPr>
        </p:nvSpPr>
        <p:spPr>
          <a:xfrm>
            <a:off x="4405382" y="3756897"/>
            <a:ext cx="3207345" cy="453228"/>
          </a:xfrm>
          <a:prstGeom prst="rect">
            <a:avLst/>
          </a:prstGeom>
        </p:spPr>
        <p:txBody>
          <a:bodyPr vert="horz"/>
          <a:lstStyle>
            <a:lvl1pPr marL="0" indent="0">
              <a:buNone/>
              <a:defRPr sz="1600" b="1" baseline="0">
                <a:solidFill>
                  <a:srgbClr val="2E008B"/>
                </a:solidFill>
                <a:latin typeface="Museo Sans Rounded 700"/>
              </a:defRPr>
            </a:lvl1pPr>
          </a:lstStyle>
          <a:p>
            <a:pPr lvl="0"/>
            <a:r>
              <a:rPr lang="en-GB" dirty="0" smtClean="0"/>
              <a:t>SUBTITLE AND DATE</a:t>
            </a:r>
          </a:p>
        </p:txBody>
      </p:sp>
    </p:spTree>
    <p:extLst>
      <p:ext uri="{BB962C8B-B14F-4D97-AF65-F5344CB8AC3E}">
        <p14:creationId xmlns:p14="http://schemas.microsoft.com/office/powerpoint/2010/main" val="3749958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Large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8000"/>
            <a:ext cx="8229600" cy="990600"/>
          </a:xfrm>
        </p:spPr>
        <p:txBody>
          <a:bodyPr/>
          <a:lstStyle/>
          <a:p>
            <a:r>
              <a:rPr lang="en-GB" dirty="0"/>
              <a:t>Click to add table title</a:t>
            </a:r>
          </a:p>
        </p:txBody>
      </p:sp>
      <p:sp>
        <p:nvSpPr>
          <p:cNvPr id="4" name="Table Placeholder 3"/>
          <p:cNvSpPr>
            <a:spLocks noGrp="1"/>
          </p:cNvSpPr>
          <p:nvPr>
            <p:ph type="tbl" sz="quarter" idx="10" hasCustomPrompt="1"/>
          </p:nvPr>
        </p:nvSpPr>
        <p:spPr>
          <a:xfrm>
            <a:off x="457200" y="1727205"/>
            <a:ext cx="8229600" cy="4114799"/>
          </a:xfrm>
        </p:spPr>
        <p:txBody>
          <a:bodyPr lIns="108000" tIns="93600"/>
          <a:lstStyle>
            <a:lvl1pPr marL="0" indent="0">
              <a:buNone/>
              <a:defRPr sz="1200">
                <a:solidFill>
                  <a:srgbClr val="5D5C5C"/>
                </a:solidFill>
              </a:defRPr>
            </a:lvl1pPr>
          </a:lstStyle>
          <a:p>
            <a:r>
              <a:rPr lang="en-GB"/>
              <a:t>Click icon to insert table</a:t>
            </a:r>
          </a:p>
        </p:txBody>
      </p:sp>
      <p:pic>
        <p:nvPicPr>
          <p:cNvPr id="13" name="Picture 12" descr="CRUK_Pos_RGB_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71199" y="5957747"/>
            <a:ext cx="1724379" cy="811296"/>
          </a:xfrm>
          <a:prstGeom prst="rect">
            <a:avLst/>
          </a:prstGeom>
        </p:spPr>
      </p:pic>
      <p:sp>
        <p:nvSpPr>
          <p:cNvPr id="14" name="Date Placeholder 3"/>
          <p:cNvSpPr>
            <a:spLocks noGrp="1"/>
          </p:cNvSpPr>
          <p:nvPr>
            <p:ph type="dt" sz="half" idx="2"/>
          </p:nvPr>
        </p:nvSpPr>
        <p:spPr>
          <a:xfrm>
            <a:off x="838200" y="6146800"/>
            <a:ext cx="3733800" cy="177800"/>
          </a:xfrm>
          <a:prstGeom prst="rect">
            <a:avLst/>
          </a:prstGeom>
        </p:spPr>
        <p:txBody>
          <a:bodyPr vert="horz" lIns="0" tIns="0" rIns="0" bIns="0" rtlCol="0" anchor="t" anchorCtr="0"/>
          <a:lstStyle>
            <a:lvl1pPr algn="l">
              <a:defRPr sz="1000">
                <a:solidFill>
                  <a:schemeClr val="accent6"/>
                </a:solidFill>
              </a:defRPr>
            </a:lvl1pPr>
          </a:lstStyle>
          <a:p>
            <a:fld id="{0552F7AE-3AFB-4E4D-8951-1590BD0DB4A4}" type="datetime2">
              <a:rPr lang="en-US" smtClean="0"/>
              <a:pPr/>
              <a:t>Tuesday, July 11, 2017</a:t>
            </a:fld>
            <a:endParaRPr lang="en-GB" dirty="0"/>
          </a:p>
        </p:txBody>
      </p:sp>
      <p:sp>
        <p:nvSpPr>
          <p:cNvPr id="15" name="Footer Placeholder 4"/>
          <p:cNvSpPr>
            <a:spLocks noGrp="1"/>
          </p:cNvSpPr>
          <p:nvPr>
            <p:ph type="ftr" sz="quarter" idx="3"/>
          </p:nvPr>
        </p:nvSpPr>
        <p:spPr>
          <a:xfrm>
            <a:off x="838204" y="6324599"/>
            <a:ext cx="3733801" cy="381000"/>
          </a:xfrm>
          <a:prstGeom prst="rect">
            <a:avLst/>
          </a:prstGeom>
        </p:spPr>
        <p:txBody>
          <a:bodyPr vert="horz" lIns="0" tIns="0" rIns="0" bIns="0" rtlCol="0" anchor="t" anchorCtr="0"/>
          <a:lstStyle>
            <a:lvl1pPr algn="l">
              <a:defRPr sz="1000">
                <a:solidFill>
                  <a:schemeClr val="tx1"/>
                </a:solidFill>
              </a:defRPr>
            </a:lvl1pPr>
          </a:lstStyle>
          <a:p>
            <a:r>
              <a:rPr lang="en-US" smtClean="0"/>
              <a:t>View &lt;Headers and Footers&gt; to alter this text</a:t>
            </a:r>
            <a:endParaRPr lang="en-GB" dirty="0"/>
          </a:p>
        </p:txBody>
      </p:sp>
      <p:sp>
        <p:nvSpPr>
          <p:cNvPr id="16" name="Slide Number Placeholder 5"/>
          <p:cNvSpPr>
            <a:spLocks noGrp="1"/>
          </p:cNvSpPr>
          <p:nvPr>
            <p:ph type="sldNum" sz="quarter" idx="4"/>
          </p:nvPr>
        </p:nvSpPr>
        <p:spPr>
          <a:xfrm>
            <a:off x="457200" y="6146799"/>
            <a:ext cx="254000" cy="381000"/>
          </a:xfrm>
          <a:prstGeom prst="rect">
            <a:avLst/>
          </a:prstGeom>
        </p:spPr>
        <p:txBody>
          <a:bodyPr vert="horz" lIns="0" tIns="0" rIns="0" bIns="0" rtlCol="0" anchor="t" anchorCtr="0"/>
          <a:lstStyle>
            <a:lvl1pPr algn="l">
              <a:defRPr sz="1000">
                <a:solidFill>
                  <a:srgbClr val="5D5C5C"/>
                </a:solidFill>
              </a:defRPr>
            </a:lvl1pPr>
          </a:lstStyle>
          <a:p>
            <a:fld id="{C231324C-4752-C242-8156-5E21DB4253A5}" type="slidenum">
              <a:rPr lang="en-GB" smtClean="0"/>
              <a:pPr/>
              <a:t>‹#›</a:t>
            </a:fld>
            <a:endParaRPr lang="en-GB" dirty="0"/>
          </a:p>
        </p:txBody>
      </p:sp>
    </p:spTree>
    <p:extLst>
      <p:ext uri="{BB962C8B-B14F-4D97-AF65-F5344CB8AC3E}">
        <p14:creationId xmlns:p14="http://schemas.microsoft.com/office/powerpoint/2010/main" val="3015875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836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9" name="Text Placeholder 5"/>
          <p:cNvSpPr>
            <a:spLocks noGrp="1"/>
          </p:cNvSpPr>
          <p:nvPr>
            <p:ph type="body" sz="quarter" idx="13" hasCustomPrompt="1"/>
          </p:nvPr>
        </p:nvSpPr>
        <p:spPr>
          <a:xfrm>
            <a:off x="541338" y="1615017"/>
            <a:ext cx="8102132" cy="4029245"/>
          </a:xfrm>
          <a:prstGeom prst="rect">
            <a:avLst/>
          </a:prstGeom>
        </p:spPr>
        <p:txBody>
          <a:bodyPr vert="horz"/>
          <a:lstStyle>
            <a:lvl1pPr marL="342900" indent="-342900">
              <a:buFont typeface="Arial"/>
              <a:buChar char="•"/>
              <a:defRPr sz="2400" baseline="0">
                <a:solidFill>
                  <a:srgbClr val="2E008B"/>
                </a:solidFill>
                <a:latin typeface="Museo Sans Rounded 300"/>
              </a:defRPr>
            </a:lvl1pPr>
          </a:lstStyle>
          <a:p>
            <a:pPr lvl="0"/>
            <a:r>
              <a:rPr lang="en-GB" dirty="0" smtClean="0"/>
              <a:t>Body copy in </a:t>
            </a:r>
            <a:r>
              <a:rPr lang="en-GB" dirty="0" err="1" smtClean="0"/>
              <a:t>Museo</a:t>
            </a:r>
            <a:r>
              <a:rPr lang="en-GB" dirty="0" smtClean="0"/>
              <a:t> Sans Rounded 300</a:t>
            </a:r>
          </a:p>
        </p:txBody>
      </p:sp>
      <p:sp>
        <p:nvSpPr>
          <p:cNvPr id="7" name="Text Placeholder 5"/>
          <p:cNvSpPr>
            <a:spLocks noGrp="1"/>
          </p:cNvSpPr>
          <p:nvPr>
            <p:ph type="body" sz="quarter" idx="12" hasCustomPrompt="1"/>
          </p:nvPr>
        </p:nvSpPr>
        <p:spPr>
          <a:xfrm>
            <a:off x="541338" y="512233"/>
            <a:ext cx="8102133" cy="899584"/>
          </a:xfrm>
          <a:prstGeom prst="rect">
            <a:avLst/>
          </a:prstGeom>
        </p:spPr>
        <p:txBody>
          <a:bodyPr vert="horz"/>
          <a:lstStyle>
            <a:lvl1pPr marL="0" indent="0" algn="l">
              <a:buNone/>
              <a:defRPr sz="3600">
                <a:solidFill>
                  <a:srgbClr val="2E008B"/>
                </a:solidFill>
                <a:latin typeface="Museo Sans Rounded 700"/>
              </a:defRPr>
            </a:lvl1pPr>
          </a:lstStyle>
          <a:p>
            <a:pPr lvl="0"/>
            <a:r>
              <a:rPr lang="en-GB" dirty="0" smtClean="0"/>
              <a:t>ONE COLUMN SLIDE</a:t>
            </a:r>
            <a:endParaRPr lang="en-US" dirty="0"/>
          </a:p>
        </p:txBody>
      </p:sp>
    </p:spTree>
    <p:extLst>
      <p:ext uri="{BB962C8B-B14F-4D97-AF65-F5344CB8AC3E}">
        <p14:creationId xmlns:p14="http://schemas.microsoft.com/office/powerpoint/2010/main" val="2053101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457200" y="1727205"/>
            <a:ext cx="3810000" cy="4114799"/>
          </a:xfrm>
        </p:spPr>
        <p:txBody>
          <a:bodyPr/>
          <a:lstStyle>
            <a:lvl1pPr>
              <a:defRPr sz="2400"/>
            </a:lvl1pPr>
            <a:lvl2pPr>
              <a:defRPr sz="20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2" name="Picture 11" descr="CRUK_Pos_RGB_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71199" y="5957747"/>
            <a:ext cx="1724379" cy="811296"/>
          </a:xfrm>
          <a:prstGeom prst="rect">
            <a:avLst/>
          </a:prstGeom>
        </p:spPr>
      </p:pic>
      <p:sp>
        <p:nvSpPr>
          <p:cNvPr id="13" name="Date Placeholder 3"/>
          <p:cNvSpPr>
            <a:spLocks noGrp="1"/>
          </p:cNvSpPr>
          <p:nvPr>
            <p:ph type="dt" sz="half" idx="10"/>
          </p:nvPr>
        </p:nvSpPr>
        <p:spPr>
          <a:xfrm>
            <a:off x="838200" y="6146800"/>
            <a:ext cx="3733800" cy="177800"/>
          </a:xfrm>
          <a:prstGeom prst="rect">
            <a:avLst/>
          </a:prstGeom>
        </p:spPr>
        <p:txBody>
          <a:bodyPr vert="horz" lIns="0" tIns="0" rIns="0" bIns="0" rtlCol="0" anchor="t" anchorCtr="0"/>
          <a:lstStyle>
            <a:lvl1pPr algn="l">
              <a:defRPr sz="1000">
                <a:solidFill>
                  <a:schemeClr val="accent6"/>
                </a:solidFill>
              </a:defRPr>
            </a:lvl1pPr>
          </a:lstStyle>
          <a:p>
            <a:fld id="{385B2B1F-E3C7-F342-B534-13CF61636DF8}" type="datetime2">
              <a:rPr lang="en-US" smtClean="0"/>
              <a:pPr/>
              <a:t>Tuesday, July 11, 2017</a:t>
            </a:fld>
            <a:endParaRPr lang="en-GB" dirty="0"/>
          </a:p>
        </p:txBody>
      </p:sp>
      <p:sp>
        <p:nvSpPr>
          <p:cNvPr id="15" name="Footer Placeholder 4"/>
          <p:cNvSpPr>
            <a:spLocks noGrp="1"/>
          </p:cNvSpPr>
          <p:nvPr>
            <p:ph type="ftr" sz="quarter" idx="3"/>
          </p:nvPr>
        </p:nvSpPr>
        <p:spPr>
          <a:xfrm>
            <a:off x="838204" y="6324599"/>
            <a:ext cx="3733801" cy="381000"/>
          </a:xfrm>
          <a:prstGeom prst="rect">
            <a:avLst/>
          </a:prstGeom>
        </p:spPr>
        <p:txBody>
          <a:bodyPr vert="horz" lIns="0" tIns="0" rIns="0" bIns="0" rtlCol="0" anchor="t" anchorCtr="0"/>
          <a:lstStyle>
            <a:lvl1pPr algn="l">
              <a:defRPr sz="1000">
                <a:solidFill>
                  <a:schemeClr val="tx1"/>
                </a:solidFill>
              </a:defRPr>
            </a:lvl1pPr>
          </a:lstStyle>
          <a:p>
            <a:r>
              <a:rPr lang="en-US" smtClean="0"/>
              <a:t>View &lt;Headers and Footers&gt; to alter this text</a:t>
            </a:r>
            <a:endParaRPr lang="en-GB" dirty="0"/>
          </a:p>
        </p:txBody>
      </p:sp>
      <p:sp>
        <p:nvSpPr>
          <p:cNvPr id="16" name="Slide Number Placeholder 5"/>
          <p:cNvSpPr>
            <a:spLocks noGrp="1"/>
          </p:cNvSpPr>
          <p:nvPr>
            <p:ph type="sldNum" sz="quarter" idx="4"/>
          </p:nvPr>
        </p:nvSpPr>
        <p:spPr>
          <a:xfrm>
            <a:off x="457200" y="6146799"/>
            <a:ext cx="254000" cy="381000"/>
          </a:xfrm>
          <a:prstGeom prst="rect">
            <a:avLst/>
          </a:prstGeom>
        </p:spPr>
        <p:txBody>
          <a:bodyPr vert="horz" lIns="0" tIns="0" rIns="0" bIns="0" rtlCol="0" anchor="t" anchorCtr="0"/>
          <a:lstStyle>
            <a:lvl1pPr algn="l">
              <a:defRPr sz="1000">
                <a:solidFill>
                  <a:srgbClr val="5D5C5C"/>
                </a:solidFill>
              </a:defRPr>
            </a:lvl1pPr>
          </a:lstStyle>
          <a:p>
            <a:fld id="{C231324C-4752-C242-8156-5E21DB4253A5}" type="slidenum">
              <a:rPr lang="en-GB" smtClean="0"/>
              <a:pPr/>
              <a:t>‹#›</a:t>
            </a:fld>
            <a:endParaRPr lang="en-GB" dirty="0"/>
          </a:p>
        </p:txBody>
      </p:sp>
      <p:sp>
        <p:nvSpPr>
          <p:cNvPr id="9" name="Content Placeholder 2"/>
          <p:cNvSpPr>
            <a:spLocks noGrp="1"/>
          </p:cNvSpPr>
          <p:nvPr>
            <p:ph sz="half" idx="11"/>
          </p:nvPr>
        </p:nvSpPr>
        <p:spPr>
          <a:xfrm>
            <a:off x="4572000" y="1727205"/>
            <a:ext cx="4114800" cy="4114799"/>
          </a:xfrm>
        </p:spPr>
        <p:txBody>
          <a:bodyPr/>
          <a:lstStyle>
            <a:lvl1pPr>
              <a:defRPr sz="2400"/>
            </a:lvl1pPr>
            <a:lvl2pPr>
              <a:defRPr sz="20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6860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icture landsca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8000"/>
            <a:ext cx="8229600" cy="990600"/>
          </a:xfrm>
        </p:spPr>
        <p:txBody>
          <a:bodyPr/>
          <a:lstStyle>
            <a:lvl1pPr>
              <a:defRPr baseline="0"/>
            </a:lvl1pPr>
          </a:lstStyle>
          <a:p>
            <a:r>
              <a:rPr lang="en-GB" dirty="0"/>
              <a:t>Click to add large landscape picture title</a:t>
            </a:r>
          </a:p>
        </p:txBody>
      </p:sp>
      <p:sp>
        <p:nvSpPr>
          <p:cNvPr id="10" name="Picture Placeholder 9"/>
          <p:cNvSpPr>
            <a:spLocks noGrp="1"/>
          </p:cNvSpPr>
          <p:nvPr>
            <p:ph type="pic" sz="quarter" idx="13" hasCustomPrompt="1"/>
          </p:nvPr>
        </p:nvSpPr>
        <p:spPr>
          <a:xfrm>
            <a:off x="3962401" y="1736725"/>
            <a:ext cx="4724400" cy="4105275"/>
          </a:xfrm>
        </p:spPr>
        <p:txBody>
          <a:bodyPr lIns="108000" tIns="93600"/>
          <a:lstStyle>
            <a:lvl1pPr marL="0" indent="0">
              <a:buNone/>
              <a:defRPr sz="1000">
                <a:solidFill>
                  <a:srgbClr val="7F7F7F"/>
                </a:solidFill>
              </a:defRPr>
            </a:lvl1pPr>
          </a:lstStyle>
          <a:p>
            <a:r>
              <a:rPr lang="en-GB"/>
              <a:t>Click icon to insert large landscape picture</a:t>
            </a:r>
          </a:p>
        </p:txBody>
      </p:sp>
      <p:sp>
        <p:nvSpPr>
          <p:cNvPr id="9" name="Content Placeholder 2"/>
          <p:cNvSpPr>
            <a:spLocks noGrp="1"/>
          </p:cNvSpPr>
          <p:nvPr>
            <p:ph idx="1"/>
          </p:nvPr>
        </p:nvSpPr>
        <p:spPr>
          <a:xfrm>
            <a:off x="457200" y="1727203"/>
            <a:ext cx="3200400" cy="4114799"/>
          </a:xfrm>
        </p:spPr>
        <p:txBody>
          <a:bodyPr/>
          <a:lstStyle>
            <a:lvl1pPr marL="0" indent="0">
              <a:defRPr sz="1800"/>
            </a:lvl1pPr>
            <a:lvl2pPr marL="254000" indent="-127000">
              <a:spcAft>
                <a:spcPts val="300"/>
              </a:spcAft>
              <a:buFont typeface="Arial"/>
              <a:buChar char="•"/>
              <a:defRPr sz="1400" b="1"/>
            </a:lvl2pPr>
            <a:lvl3pPr marL="381000" indent="-127000" defTabSz="434975">
              <a:spcAft>
                <a:spcPts val="300"/>
              </a:spcAft>
              <a:buFont typeface="Arial"/>
              <a:buChar char="•"/>
              <a:tabLst/>
              <a:defRPr sz="1200"/>
            </a:lvl3pPr>
            <a:lvl4pPr marL="508000" indent="-127000" defTabSz="434975">
              <a:spcAft>
                <a:spcPts val="300"/>
              </a:spcAft>
              <a:buFont typeface="Arial"/>
              <a:buChar char="•"/>
              <a:tabLst/>
              <a:defRPr sz="1200"/>
            </a:lvl4pPr>
            <a:lvl5pPr marL="635000" indent="-127000" defTabSz="434975">
              <a:spcAft>
                <a:spcPts val="300"/>
              </a:spcAft>
              <a:buFont typeface="Lucida Grande"/>
              <a:buChar char="»"/>
              <a:tabLst/>
              <a:defRPr sz="12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pic>
        <p:nvPicPr>
          <p:cNvPr id="11" name="Picture 10" descr="CRUK_Pos_RGB_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71199" y="5957747"/>
            <a:ext cx="1724379" cy="811296"/>
          </a:xfrm>
          <a:prstGeom prst="rect">
            <a:avLst/>
          </a:prstGeom>
        </p:spPr>
      </p:pic>
      <p:sp>
        <p:nvSpPr>
          <p:cNvPr id="14" name="Date Placeholder 3"/>
          <p:cNvSpPr>
            <a:spLocks noGrp="1"/>
          </p:cNvSpPr>
          <p:nvPr>
            <p:ph type="dt" sz="half" idx="2"/>
          </p:nvPr>
        </p:nvSpPr>
        <p:spPr>
          <a:xfrm>
            <a:off x="838200" y="6146800"/>
            <a:ext cx="3733800" cy="177800"/>
          </a:xfrm>
          <a:prstGeom prst="rect">
            <a:avLst/>
          </a:prstGeom>
        </p:spPr>
        <p:txBody>
          <a:bodyPr vert="horz" lIns="0" tIns="0" rIns="0" bIns="0" rtlCol="0" anchor="t" anchorCtr="0"/>
          <a:lstStyle>
            <a:lvl1pPr algn="l">
              <a:defRPr sz="1000">
                <a:solidFill>
                  <a:schemeClr val="accent6"/>
                </a:solidFill>
              </a:defRPr>
            </a:lvl1pPr>
          </a:lstStyle>
          <a:p>
            <a:fld id="{7BA67215-7E54-7144-9626-A371638E9C8D}" type="datetime2">
              <a:rPr lang="en-US" smtClean="0"/>
              <a:pPr/>
              <a:t>Tuesday, July 11, 2017</a:t>
            </a:fld>
            <a:endParaRPr lang="en-GB" dirty="0"/>
          </a:p>
        </p:txBody>
      </p:sp>
      <p:sp>
        <p:nvSpPr>
          <p:cNvPr id="16" name="Footer Placeholder 4"/>
          <p:cNvSpPr>
            <a:spLocks noGrp="1"/>
          </p:cNvSpPr>
          <p:nvPr>
            <p:ph type="ftr" sz="quarter" idx="3"/>
          </p:nvPr>
        </p:nvSpPr>
        <p:spPr>
          <a:xfrm>
            <a:off x="838204" y="6324599"/>
            <a:ext cx="3733801" cy="381000"/>
          </a:xfrm>
          <a:prstGeom prst="rect">
            <a:avLst/>
          </a:prstGeom>
        </p:spPr>
        <p:txBody>
          <a:bodyPr vert="horz" lIns="0" tIns="0" rIns="0" bIns="0" rtlCol="0" anchor="t" anchorCtr="0"/>
          <a:lstStyle>
            <a:lvl1pPr algn="l">
              <a:defRPr sz="1000">
                <a:solidFill>
                  <a:schemeClr val="tx1"/>
                </a:solidFill>
              </a:defRPr>
            </a:lvl1pPr>
          </a:lstStyle>
          <a:p>
            <a:r>
              <a:rPr lang="en-US" smtClean="0"/>
              <a:t>View &lt;Headers and Footers&gt; to alter this text</a:t>
            </a:r>
            <a:endParaRPr lang="en-GB" dirty="0"/>
          </a:p>
        </p:txBody>
      </p:sp>
      <p:sp>
        <p:nvSpPr>
          <p:cNvPr id="18" name="Slide Number Placeholder 5"/>
          <p:cNvSpPr>
            <a:spLocks noGrp="1"/>
          </p:cNvSpPr>
          <p:nvPr>
            <p:ph type="sldNum" sz="quarter" idx="4"/>
          </p:nvPr>
        </p:nvSpPr>
        <p:spPr>
          <a:xfrm>
            <a:off x="457200" y="6146799"/>
            <a:ext cx="254000" cy="381000"/>
          </a:xfrm>
          <a:prstGeom prst="rect">
            <a:avLst/>
          </a:prstGeom>
        </p:spPr>
        <p:txBody>
          <a:bodyPr vert="horz" lIns="0" tIns="0" rIns="0" bIns="0" rtlCol="0" anchor="t" anchorCtr="0"/>
          <a:lstStyle>
            <a:lvl1pPr algn="l">
              <a:defRPr sz="1000">
                <a:solidFill>
                  <a:srgbClr val="5D5C5C"/>
                </a:solidFill>
              </a:defRPr>
            </a:lvl1pPr>
          </a:lstStyle>
          <a:p>
            <a:fld id="{C231324C-4752-C242-8156-5E21DB4253A5}" type="slidenum">
              <a:rPr lang="en-GB" smtClean="0"/>
              <a:pPr/>
              <a:t>‹#›</a:t>
            </a:fld>
            <a:endParaRPr lang="en-GB" dirty="0"/>
          </a:p>
        </p:txBody>
      </p:sp>
    </p:spTree>
    <p:extLst>
      <p:ext uri="{BB962C8B-B14F-4D97-AF65-F5344CB8AC3E}">
        <p14:creationId xmlns:p14="http://schemas.microsoft.com/office/powerpoint/2010/main" val="3330516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icture landscape smal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8000"/>
            <a:ext cx="8229600" cy="990600"/>
          </a:xfrm>
        </p:spPr>
        <p:txBody>
          <a:bodyPr/>
          <a:lstStyle/>
          <a:p>
            <a:r>
              <a:rPr lang="en-GB" dirty="0"/>
              <a:t>Click to add small landscape picture title</a:t>
            </a:r>
          </a:p>
        </p:txBody>
      </p:sp>
      <p:sp>
        <p:nvSpPr>
          <p:cNvPr id="9" name="Picture Placeholder 9"/>
          <p:cNvSpPr>
            <a:spLocks noGrp="1"/>
          </p:cNvSpPr>
          <p:nvPr>
            <p:ph type="pic" sz="quarter" idx="13" hasCustomPrompt="1"/>
          </p:nvPr>
        </p:nvSpPr>
        <p:spPr>
          <a:xfrm>
            <a:off x="4876800" y="1736727"/>
            <a:ext cx="3810000" cy="2733675"/>
          </a:xfrm>
        </p:spPr>
        <p:txBody>
          <a:bodyPr lIns="108000" tIns="93600"/>
          <a:lstStyle>
            <a:lvl1pPr marL="0" indent="0">
              <a:buNone/>
              <a:defRPr sz="1000">
                <a:solidFill>
                  <a:srgbClr val="7F7F7F"/>
                </a:solidFill>
              </a:defRPr>
            </a:lvl1pPr>
          </a:lstStyle>
          <a:p>
            <a:r>
              <a:rPr lang="en-GB"/>
              <a:t>Click icon to insert landscape picture</a:t>
            </a:r>
          </a:p>
        </p:txBody>
      </p:sp>
      <p:sp>
        <p:nvSpPr>
          <p:cNvPr id="10" name="Content Placeholder 2"/>
          <p:cNvSpPr>
            <a:spLocks noGrp="1"/>
          </p:cNvSpPr>
          <p:nvPr>
            <p:ph idx="1"/>
          </p:nvPr>
        </p:nvSpPr>
        <p:spPr>
          <a:xfrm>
            <a:off x="457200" y="1727203"/>
            <a:ext cx="4114800" cy="4114799"/>
          </a:xfrm>
        </p:spPr>
        <p:txBody>
          <a:bodyPr/>
          <a:lstStyle>
            <a:lvl1pPr marL="0" indent="0">
              <a:defRPr sz="1800"/>
            </a:lvl1pPr>
            <a:lvl2pPr marL="254000" indent="-127000">
              <a:spcAft>
                <a:spcPts val="300"/>
              </a:spcAft>
              <a:buFont typeface="Arial"/>
              <a:buChar char="•"/>
              <a:defRPr sz="1400" b="1"/>
            </a:lvl2pPr>
            <a:lvl3pPr marL="381000" indent="-127000" defTabSz="434975">
              <a:spcAft>
                <a:spcPts val="300"/>
              </a:spcAft>
              <a:buFont typeface="Arial"/>
              <a:buChar char="•"/>
              <a:tabLst/>
              <a:defRPr sz="1200"/>
            </a:lvl3pPr>
            <a:lvl4pPr marL="508000" indent="-127000" defTabSz="434975">
              <a:spcAft>
                <a:spcPts val="300"/>
              </a:spcAft>
              <a:buFont typeface="Arial"/>
              <a:buChar char="•"/>
              <a:tabLst/>
              <a:defRPr sz="1200"/>
            </a:lvl4pPr>
            <a:lvl5pPr marL="635000" indent="-127000" defTabSz="434975">
              <a:spcAft>
                <a:spcPts val="300"/>
              </a:spcAft>
              <a:buFont typeface="Lucida Grande"/>
              <a:buChar char="»"/>
              <a:tabLst/>
              <a:defRPr sz="12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pic>
        <p:nvPicPr>
          <p:cNvPr id="12" name="Picture 11" descr="CRUK_Pos_RGB_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71199" y="5957747"/>
            <a:ext cx="1724379" cy="811296"/>
          </a:xfrm>
          <a:prstGeom prst="rect">
            <a:avLst/>
          </a:prstGeom>
        </p:spPr>
      </p:pic>
      <p:sp>
        <p:nvSpPr>
          <p:cNvPr id="13" name="Date Placeholder 3"/>
          <p:cNvSpPr>
            <a:spLocks noGrp="1"/>
          </p:cNvSpPr>
          <p:nvPr>
            <p:ph type="dt" sz="half" idx="2"/>
          </p:nvPr>
        </p:nvSpPr>
        <p:spPr>
          <a:xfrm>
            <a:off x="838200" y="6146800"/>
            <a:ext cx="3733800" cy="177800"/>
          </a:xfrm>
          <a:prstGeom prst="rect">
            <a:avLst/>
          </a:prstGeom>
        </p:spPr>
        <p:txBody>
          <a:bodyPr vert="horz" lIns="0" tIns="0" rIns="0" bIns="0" rtlCol="0" anchor="t" anchorCtr="0"/>
          <a:lstStyle>
            <a:lvl1pPr algn="l">
              <a:defRPr sz="1000">
                <a:solidFill>
                  <a:schemeClr val="accent6"/>
                </a:solidFill>
              </a:defRPr>
            </a:lvl1pPr>
          </a:lstStyle>
          <a:p>
            <a:fld id="{71C3FCB2-A625-3440-A173-506F16258813}" type="datetime2">
              <a:rPr lang="en-US" smtClean="0"/>
              <a:pPr/>
              <a:t>Tuesday, July 11, 2017</a:t>
            </a:fld>
            <a:endParaRPr lang="en-GB" dirty="0"/>
          </a:p>
        </p:txBody>
      </p:sp>
      <p:sp>
        <p:nvSpPr>
          <p:cNvPr id="16" name="Footer Placeholder 4"/>
          <p:cNvSpPr>
            <a:spLocks noGrp="1"/>
          </p:cNvSpPr>
          <p:nvPr>
            <p:ph type="ftr" sz="quarter" idx="3"/>
          </p:nvPr>
        </p:nvSpPr>
        <p:spPr>
          <a:xfrm>
            <a:off x="838204" y="6324599"/>
            <a:ext cx="3733801" cy="381000"/>
          </a:xfrm>
          <a:prstGeom prst="rect">
            <a:avLst/>
          </a:prstGeom>
        </p:spPr>
        <p:txBody>
          <a:bodyPr vert="horz" lIns="0" tIns="0" rIns="0" bIns="0" rtlCol="0" anchor="t" anchorCtr="0"/>
          <a:lstStyle>
            <a:lvl1pPr algn="l">
              <a:defRPr sz="1000">
                <a:solidFill>
                  <a:schemeClr val="tx1"/>
                </a:solidFill>
              </a:defRPr>
            </a:lvl1pPr>
          </a:lstStyle>
          <a:p>
            <a:r>
              <a:rPr lang="en-US" smtClean="0"/>
              <a:t>View &lt;Headers and Footers&gt; to alter this text</a:t>
            </a:r>
            <a:endParaRPr lang="en-GB" dirty="0"/>
          </a:p>
        </p:txBody>
      </p:sp>
      <p:sp>
        <p:nvSpPr>
          <p:cNvPr id="18" name="Slide Number Placeholder 5"/>
          <p:cNvSpPr>
            <a:spLocks noGrp="1"/>
          </p:cNvSpPr>
          <p:nvPr>
            <p:ph type="sldNum" sz="quarter" idx="4"/>
          </p:nvPr>
        </p:nvSpPr>
        <p:spPr>
          <a:xfrm>
            <a:off x="457200" y="6146799"/>
            <a:ext cx="254000" cy="381000"/>
          </a:xfrm>
          <a:prstGeom prst="rect">
            <a:avLst/>
          </a:prstGeom>
        </p:spPr>
        <p:txBody>
          <a:bodyPr vert="horz" lIns="0" tIns="0" rIns="0" bIns="0" rtlCol="0" anchor="t" anchorCtr="0"/>
          <a:lstStyle>
            <a:lvl1pPr algn="l">
              <a:defRPr sz="1000">
                <a:solidFill>
                  <a:srgbClr val="5D5C5C"/>
                </a:solidFill>
              </a:defRPr>
            </a:lvl1pPr>
          </a:lstStyle>
          <a:p>
            <a:fld id="{C231324C-4752-C242-8156-5E21DB4253A5}" type="slidenum">
              <a:rPr lang="en-GB" smtClean="0"/>
              <a:pPr/>
              <a:t>‹#›</a:t>
            </a:fld>
            <a:endParaRPr lang="en-GB" dirty="0"/>
          </a:p>
        </p:txBody>
      </p:sp>
    </p:spTree>
    <p:extLst>
      <p:ext uri="{BB962C8B-B14F-4D97-AF65-F5344CB8AC3E}">
        <p14:creationId xmlns:p14="http://schemas.microsoft.com/office/powerpoint/2010/main" val="1003310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icture Squa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8000"/>
            <a:ext cx="8229600" cy="990600"/>
          </a:xfrm>
        </p:spPr>
        <p:txBody>
          <a:bodyPr/>
          <a:lstStyle/>
          <a:p>
            <a:r>
              <a:rPr lang="en-GB" dirty="0"/>
              <a:t>Click to add square picture title</a:t>
            </a:r>
          </a:p>
        </p:txBody>
      </p:sp>
      <p:sp>
        <p:nvSpPr>
          <p:cNvPr id="9" name="Picture Placeholder 9"/>
          <p:cNvSpPr>
            <a:spLocks noGrp="1"/>
          </p:cNvSpPr>
          <p:nvPr>
            <p:ph type="pic" sz="quarter" idx="13" hasCustomPrompt="1"/>
          </p:nvPr>
        </p:nvSpPr>
        <p:spPr>
          <a:xfrm>
            <a:off x="4572000" y="1727200"/>
            <a:ext cx="4114800" cy="4114800"/>
          </a:xfrm>
        </p:spPr>
        <p:txBody>
          <a:bodyPr lIns="108000" tIns="93600"/>
          <a:lstStyle>
            <a:lvl1pPr marL="0" indent="0">
              <a:buNone/>
              <a:defRPr sz="1000">
                <a:solidFill>
                  <a:srgbClr val="7F7F7F"/>
                </a:solidFill>
              </a:defRPr>
            </a:lvl1pPr>
          </a:lstStyle>
          <a:p>
            <a:r>
              <a:rPr lang="en-GB"/>
              <a:t>Click icon to insert square picture</a:t>
            </a:r>
          </a:p>
        </p:txBody>
      </p:sp>
      <p:sp>
        <p:nvSpPr>
          <p:cNvPr id="13" name="Content Placeholder 2"/>
          <p:cNvSpPr>
            <a:spLocks noGrp="1"/>
          </p:cNvSpPr>
          <p:nvPr>
            <p:ph idx="1"/>
          </p:nvPr>
        </p:nvSpPr>
        <p:spPr>
          <a:xfrm>
            <a:off x="457202" y="1727203"/>
            <a:ext cx="4106940" cy="4114799"/>
          </a:xfrm>
        </p:spPr>
        <p:txBody>
          <a:bodyPr/>
          <a:lstStyle>
            <a:lvl1pPr marL="0" indent="0">
              <a:defRPr sz="1800"/>
            </a:lvl1pPr>
            <a:lvl2pPr marL="254000" indent="-127000">
              <a:spcAft>
                <a:spcPts val="300"/>
              </a:spcAft>
              <a:buFont typeface="Arial"/>
              <a:buChar char="•"/>
              <a:defRPr sz="1400" b="1"/>
            </a:lvl2pPr>
            <a:lvl3pPr marL="381000" indent="-127000" defTabSz="434975">
              <a:spcAft>
                <a:spcPts val="300"/>
              </a:spcAft>
              <a:buFont typeface="Arial"/>
              <a:buChar char="•"/>
              <a:tabLst/>
              <a:defRPr sz="1200"/>
            </a:lvl3pPr>
            <a:lvl4pPr marL="508000" indent="-127000" defTabSz="434975">
              <a:spcAft>
                <a:spcPts val="300"/>
              </a:spcAft>
              <a:buFont typeface="Arial"/>
              <a:buChar char="•"/>
              <a:tabLst/>
              <a:defRPr sz="1200"/>
            </a:lvl4pPr>
            <a:lvl5pPr marL="635000" indent="-127000" defTabSz="434975">
              <a:spcAft>
                <a:spcPts val="300"/>
              </a:spcAft>
              <a:buFont typeface="Lucida Grande"/>
              <a:buChar char="»"/>
              <a:tabLst/>
              <a:defRPr sz="12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pic>
        <p:nvPicPr>
          <p:cNvPr id="17" name="Picture 16" descr="CRUK_Pos_RGB_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71199" y="5957747"/>
            <a:ext cx="1724379" cy="811296"/>
          </a:xfrm>
          <a:prstGeom prst="rect">
            <a:avLst/>
          </a:prstGeom>
        </p:spPr>
      </p:pic>
      <p:sp>
        <p:nvSpPr>
          <p:cNvPr id="18" name="Date Placeholder 3"/>
          <p:cNvSpPr>
            <a:spLocks noGrp="1"/>
          </p:cNvSpPr>
          <p:nvPr>
            <p:ph type="dt" sz="half" idx="2"/>
          </p:nvPr>
        </p:nvSpPr>
        <p:spPr>
          <a:xfrm>
            <a:off x="838200" y="6146800"/>
            <a:ext cx="3733800" cy="177800"/>
          </a:xfrm>
          <a:prstGeom prst="rect">
            <a:avLst/>
          </a:prstGeom>
        </p:spPr>
        <p:txBody>
          <a:bodyPr vert="horz" lIns="0" tIns="0" rIns="0" bIns="0" rtlCol="0" anchor="t" anchorCtr="0"/>
          <a:lstStyle>
            <a:lvl1pPr algn="l">
              <a:defRPr sz="1000">
                <a:solidFill>
                  <a:schemeClr val="accent6"/>
                </a:solidFill>
              </a:defRPr>
            </a:lvl1pPr>
          </a:lstStyle>
          <a:p>
            <a:fld id="{E85FA6AC-998B-FC45-A180-1E2C905AB931}" type="datetime2">
              <a:rPr lang="en-US" smtClean="0"/>
              <a:pPr/>
              <a:t>Tuesday, July 11, 2017</a:t>
            </a:fld>
            <a:endParaRPr lang="en-GB" dirty="0"/>
          </a:p>
        </p:txBody>
      </p:sp>
      <p:sp>
        <p:nvSpPr>
          <p:cNvPr id="19" name="Footer Placeholder 4"/>
          <p:cNvSpPr>
            <a:spLocks noGrp="1"/>
          </p:cNvSpPr>
          <p:nvPr>
            <p:ph type="ftr" sz="quarter" idx="3"/>
          </p:nvPr>
        </p:nvSpPr>
        <p:spPr>
          <a:xfrm>
            <a:off x="838204" y="6324599"/>
            <a:ext cx="3733801" cy="381000"/>
          </a:xfrm>
          <a:prstGeom prst="rect">
            <a:avLst/>
          </a:prstGeom>
        </p:spPr>
        <p:txBody>
          <a:bodyPr vert="horz" lIns="0" tIns="0" rIns="0" bIns="0" rtlCol="0" anchor="t" anchorCtr="0"/>
          <a:lstStyle>
            <a:lvl1pPr algn="l">
              <a:defRPr sz="1000">
                <a:solidFill>
                  <a:schemeClr val="tx1"/>
                </a:solidFill>
              </a:defRPr>
            </a:lvl1pPr>
          </a:lstStyle>
          <a:p>
            <a:r>
              <a:rPr lang="en-US" smtClean="0"/>
              <a:t>View &lt;Headers and Footers&gt; to alter this text</a:t>
            </a:r>
            <a:endParaRPr lang="en-GB" dirty="0"/>
          </a:p>
        </p:txBody>
      </p:sp>
      <p:sp>
        <p:nvSpPr>
          <p:cNvPr id="20" name="Slide Number Placeholder 5"/>
          <p:cNvSpPr>
            <a:spLocks noGrp="1"/>
          </p:cNvSpPr>
          <p:nvPr>
            <p:ph type="sldNum" sz="quarter" idx="4"/>
          </p:nvPr>
        </p:nvSpPr>
        <p:spPr>
          <a:xfrm>
            <a:off x="457200" y="6146799"/>
            <a:ext cx="254000" cy="381000"/>
          </a:xfrm>
          <a:prstGeom prst="rect">
            <a:avLst/>
          </a:prstGeom>
        </p:spPr>
        <p:txBody>
          <a:bodyPr vert="horz" lIns="0" tIns="0" rIns="0" bIns="0" rtlCol="0" anchor="t" anchorCtr="0"/>
          <a:lstStyle>
            <a:lvl1pPr algn="l">
              <a:defRPr sz="1000">
                <a:solidFill>
                  <a:srgbClr val="5D5C5C"/>
                </a:solidFill>
              </a:defRPr>
            </a:lvl1pPr>
          </a:lstStyle>
          <a:p>
            <a:fld id="{C231324C-4752-C242-8156-5E21DB4253A5}" type="slidenum">
              <a:rPr lang="en-GB" smtClean="0"/>
              <a:pPr/>
              <a:t>‹#›</a:t>
            </a:fld>
            <a:endParaRPr lang="en-GB" dirty="0"/>
          </a:p>
        </p:txBody>
      </p:sp>
    </p:spTree>
    <p:extLst>
      <p:ext uri="{BB962C8B-B14F-4D97-AF65-F5344CB8AC3E}">
        <p14:creationId xmlns:p14="http://schemas.microsoft.com/office/powerpoint/2010/main" val="2507020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1B633F-0671-8540-8293-CA57D48B9DB9}" type="datetime2">
              <a:rPr lang="en-US" smtClean="0"/>
              <a:pPr/>
              <a:t>Tuesday, July 11, 2017</a:t>
            </a:fld>
            <a:endParaRPr lang="en-GB" dirty="0"/>
          </a:p>
        </p:txBody>
      </p:sp>
      <p:sp>
        <p:nvSpPr>
          <p:cNvPr id="5" name="Footer Placeholder 4"/>
          <p:cNvSpPr>
            <a:spLocks noGrp="1"/>
          </p:cNvSpPr>
          <p:nvPr>
            <p:ph type="ftr" sz="quarter" idx="11"/>
          </p:nvPr>
        </p:nvSpPr>
        <p:spPr/>
        <p:txBody>
          <a:bodyPr/>
          <a:lstStyle/>
          <a:p>
            <a:r>
              <a:rPr lang="en-US" smtClean="0"/>
              <a:t>View &lt;Headers and Footers&gt; to alter this text</a:t>
            </a:r>
            <a:endParaRPr lang="en-GB" dirty="0"/>
          </a:p>
        </p:txBody>
      </p:sp>
      <p:sp>
        <p:nvSpPr>
          <p:cNvPr id="6" name="Slide Number Placeholder 5"/>
          <p:cNvSpPr>
            <a:spLocks noGrp="1"/>
          </p:cNvSpPr>
          <p:nvPr>
            <p:ph type="sldNum" sz="quarter" idx="12"/>
          </p:nvPr>
        </p:nvSpPr>
        <p:spPr/>
        <p:txBody>
          <a:bodyPr/>
          <a:lstStyle/>
          <a:p>
            <a:fld id="{C231324C-4752-C242-8156-5E21DB4253A5}" type="slidenum">
              <a:rPr lang="en-GB" smtClean="0"/>
              <a:pPr/>
              <a:t>‹#›</a:t>
            </a:fld>
            <a:endParaRPr lang="en-GB" dirty="0"/>
          </a:p>
        </p:txBody>
      </p:sp>
      <p:pic>
        <p:nvPicPr>
          <p:cNvPr id="7" name="Picture 6" descr="CRUK_Pos_RGB_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71199" y="5957747"/>
            <a:ext cx="1724379" cy="811296"/>
          </a:xfrm>
          <a:prstGeom prst="rect">
            <a:avLst/>
          </a:prstGeom>
        </p:spPr>
      </p:pic>
    </p:spTree>
    <p:extLst>
      <p:ext uri="{BB962C8B-B14F-4D97-AF65-F5344CB8AC3E}">
        <p14:creationId xmlns:p14="http://schemas.microsoft.com/office/powerpoint/2010/main" val="233035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Picture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8000"/>
            <a:ext cx="8229600" cy="990600"/>
          </a:xfrm>
        </p:spPr>
        <p:txBody>
          <a:bodyPr/>
          <a:lstStyle/>
          <a:p>
            <a:r>
              <a:rPr lang="en-GB" dirty="0"/>
              <a:t>Click to add portrait picture title</a:t>
            </a:r>
          </a:p>
        </p:txBody>
      </p:sp>
      <p:sp>
        <p:nvSpPr>
          <p:cNvPr id="9" name="Picture Placeholder 9"/>
          <p:cNvSpPr>
            <a:spLocks noGrp="1"/>
          </p:cNvSpPr>
          <p:nvPr>
            <p:ph type="pic" sz="quarter" idx="13" hasCustomPrompt="1"/>
          </p:nvPr>
        </p:nvSpPr>
        <p:spPr>
          <a:xfrm>
            <a:off x="5791200" y="1727200"/>
            <a:ext cx="2895600" cy="4114800"/>
          </a:xfrm>
        </p:spPr>
        <p:txBody>
          <a:bodyPr lIns="108000" tIns="93600"/>
          <a:lstStyle>
            <a:lvl1pPr marL="0" indent="0">
              <a:buNone/>
              <a:defRPr sz="1000">
                <a:solidFill>
                  <a:srgbClr val="7F7F7F"/>
                </a:solidFill>
              </a:defRPr>
            </a:lvl1pPr>
          </a:lstStyle>
          <a:p>
            <a:r>
              <a:rPr lang="en-GB" dirty="0"/>
              <a:t>Click icon to insert portrait picture</a:t>
            </a:r>
          </a:p>
        </p:txBody>
      </p:sp>
      <p:sp>
        <p:nvSpPr>
          <p:cNvPr id="10" name="Content Placeholder 2"/>
          <p:cNvSpPr>
            <a:spLocks noGrp="1"/>
          </p:cNvSpPr>
          <p:nvPr>
            <p:ph idx="1"/>
          </p:nvPr>
        </p:nvSpPr>
        <p:spPr>
          <a:xfrm>
            <a:off x="457200" y="1727203"/>
            <a:ext cx="5029200" cy="4114799"/>
          </a:xfrm>
        </p:spPr>
        <p:txBody>
          <a:bodyPr/>
          <a:lstStyle>
            <a:lvl1pPr marL="0" indent="0">
              <a:defRPr sz="1800"/>
            </a:lvl1pPr>
            <a:lvl2pPr marL="254000" indent="-127000">
              <a:spcAft>
                <a:spcPts val="300"/>
              </a:spcAft>
              <a:buFont typeface="Arial"/>
              <a:buChar char="•"/>
              <a:defRPr sz="1400" b="1"/>
            </a:lvl2pPr>
            <a:lvl3pPr marL="381000" indent="-127000" defTabSz="434975">
              <a:spcAft>
                <a:spcPts val="300"/>
              </a:spcAft>
              <a:buFont typeface="Arial"/>
              <a:buChar char="•"/>
              <a:tabLst/>
              <a:defRPr sz="1200"/>
            </a:lvl3pPr>
            <a:lvl4pPr marL="508000" indent="-127000" defTabSz="434975">
              <a:spcAft>
                <a:spcPts val="300"/>
              </a:spcAft>
              <a:buFont typeface="Arial"/>
              <a:buChar char="•"/>
              <a:tabLst/>
              <a:defRPr sz="1200"/>
            </a:lvl4pPr>
            <a:lvl5pPr marL="635000" indent="-127000" defTabSz="434975">
              <a:spcAft>
                <a:spcPts val="300"/>
              </a:spcAft>
              <a:buFont typeface="Lucida Grande"/>
              <a:buChar char="»"/>
              <a:tabLst/>
              <a:defRPr sz="12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pic>
        <p:nvPicPr>
          <p:cNvPr id="14" name="Picture 13" descr="CRUK_Pos_RGB_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71199" y="5957747"/>
            <a:ext cx="1724379" cy="811296"/>
          </a:xfrm>
          <a:prstGeom prst="rect">
            <a:avLst/>
          </a:prstGeom>
        </p:spPr>
      </p:pic>
      <p:sp>
        <p:nvSpPr>
          <p:cNvPr id="15" name="Date Placeholder 3"/>
          <p:cNvSpPr>
            <a:spLocks noGrp="1"/>
          </p:cNvSpPr>
          <p:nvPr>
            <p:ph type="dt" sz="half" idx="2"/>
          </p:nvPr>
        </p:nvSpPr>
        <p:spPr>
          <a:xfrm>
            <a:off x="838200" y="6146800"/>
            <a:ext cx="3733800" cy="177800"/>
          </a:xfrm>
          <a:prstGeom prst="rect">
            <a:avLst/>
          </a:prstGeom>
        </p:spPr>
        <p:txBody>
          <a:bodyPr vert="horz" lIns="0" tIns="0" rIns="0" bIns="0" rtlCol="0" anchor="t" anchorCtr="0"/>
          <a:lstStyle>
            <a:lvl1pPr algn="l">
              <a:defRPr sz="1000">
                <a:solidFill>
                  <a:schemeClr val="accent6"/>
                </a:solidFill>
              </a:defRPr>
            </a:lvl1pPr>
          </a:lstStyle>
          <a:p>
            <a:fld id="{E751FA29-F11A-F84D-B4BD-D789911629B9}" type="datetime2">
              <a:rPr lang="en-US" smtClean="0"/>
              <a:pPr/>
              <a:t>Tuesday, July 11, 2017</a:t>
            </a:fld>
            <a:endParaRPr lang="en-GB" dirty="0"/>
          </a:p>
        </p:txBody>
      </p:sp>
      <p:sp>
        <p:nvSpPr>
          <p:cNvPr id="17" name="Footer Placeholder 4"/>
          <p:cNvSpPr>
            <a:spLocks noGrp="1"/>
          </p:cNvSpPr>
          <p:nvPr>
            <p:ph type="ftr" sz="quarter" idx="3"/>
          </p:nvPr>
        </p:nvSpPr>
        <p:spPr>
          <a:xfrm>
            <a:off x="838204" y="6324599"/>
            <a:ext cx="3733801" cy="381000"/>
          </a:xfrm>
          <a:prstGeom prst="rect">
            <a:avLst/>
          </a:prstGeom>
        </p:spPr>
        <p:txBody>
          <a:bodyPr vert="horz" lIns="0" tIns="0" rIns="0" bIns="0" rtlCol="0" anchor="t" anchorCtr="0"/>
          <a:lstStyle>
            <a:lvl1pPr algn="l">
              <a:defRPr sz="1000">
                <a:solidFill>
                  <a:schemeClr val="tx1"/>
                </a:solidFill>
              </a:defRPr>
            </a:lvl1pPr>
          </a:lstStyle>
          <a:p>
            <a:r>
              <a:rPr lang="en-US" smtClean="0"/>
              <a:t>View &lt;Headers and Footers&gt; to alter this text</a:t>
            </a:r>
            <a:endParaRPr lang="en-GB" dirty="0"/>
          </a:p>
        </p:txBody>
      </p:sp>
      <p:sp>
        <p:nvSpPr>
          <p:cNvPr id="18" name="Slide Number Placeholder 5"/>
          <p:cNvSpPr>
            <a:spLocks noGrp="1"/>
          </p:cNvSpPr>
          <p:nvPr>
            <p:ph type="sldNum" sz="quarter" idx="4"/>
          </p:nvPr>
        </p:nvSpPr>
        <p:spPr>
          <a:xfrm>
            <a:off x="457200" y="6146799"/>
            <a:ext cx="254000" cy="381000"/>
          </a:xfrm>
          <a:prstGeom prst="rect">
            <a:avLst/>
          </a:prstGeom>
        </p:spPr>
        <p:txBody>
          <a:bodyPr vert="horz" lIns="0" tIns="0" rIns="0" bIns="0" rtlCol="0" anchor="t" anchorCtr="0"/>
          <a:lstStyle>
            <a:lvl1pPr algn="l">
              <a:defRPr sz="1000">
                <a:solidFill>
                  <a:srgbClr val="5D5C5C"/>
                </a:solidFill>
              </a:defRPr>
            </a:lvl1pPr>
          </a:lstStyle>
          <a:p>
            <a:fld id="{C231324C-4752-C242-8156-5E21DB4253A5}" type="slidenum">
              <a:rPr lang="en-GB" smtClean="0"/>
              <a:pPr/>
              <a:t>‹#›</a:t>
            </a:fld>
            <a:endParaRPr lang="en-GB" dirty="0"/>
          </a:p>
        </p:txBody>
      </p:sp>
    </p:spTree>
    <p:extLst>
      <p:ext uri="{BB962C8B-B14F-4D97-AF65-F5344CB8AC3E}">
        <p14:creationId xmlns:p14="http://schemas.microsoft.com/office/powerpoint/2010/main" val="2932959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Small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2112"/>
            <a:ext cx="8229600" cy="976488"/>
          </a:xfrm>
        </p:spPr>
        <p:txBody>
          <a:bodyPr/>
          <a:lstStyle/>
          <a:p>
            <a:r>
              <a:rPr lang="en-GB" dirty="0"/>
              <a:t>Click to add small chart title</a:t>
            </a:r>
          </a:p>
        </p:txBody>
      </p:sp>
      <p:sp>
        <p:nvSpPr>
          <p:cNvPr id="11" name="Chart Placeholder 10"/>
          <p:cNvSpPr>
            <a:spLocks noGrp="1"/>
          </p:cNvSpPr>
          <p:nvPr>
            <p:ph type="chart" sz="quarter" idx="13" hasCustomPrompt="1"/>
          </p:nvPr>
        </p:nvSpPr>
        <p:spPr>
          <a:xfrm>
            <a:off x="3962400" y="1727200"/>
            <a:ext cx="4724400" cy="4114800"/>
          </a:xfrm>
        </p:spPr>
        <p:txBody>
          <a:bodyPr lIns="108000" tIns="93600"/>
          <a:lstStyle>
            <a:lvl1pPr marL="0" indent="0">
              <a:buNone/>
              <a:defRPr sz="1000">
                <a:solidFill>
                  <a:schemeClr val="tx2">
                    <a:lumMod val="50000"/>
                    <a:lumOff val="50000"/>
                  </a:schemeClr>
                </a:solidFill>
              </a:defRPr>
            </a:lvl1pPr>
          </a:lstStyle>
          <a:p>
            <a:r>
              <a:rPr lang="en-GB"/>
              <a:t>Click icon to insert small chart</a:t>
            </a:r>
          </a:p>
        </p:txBody>
      </p:sp>
      <p:sp>
        <p:nvSpPr>
          <p:cNvPr id="9" name="Content Placeholder 2"/>
          <p:cNvSpPr>
            <a:spLocks noGrp="1"/>
          </p:cNvSpPr>
          <p:nvPr>
            <p:ph idx="1"/>
          </p:nvPr>
        </p:nvSpPr>
        <p:spPr>
          <a:xfrm>
            <a:off x="457200" y="1727200"/>
            <a:ext cx="3200400" cy="4114800"/>
          </a:xfrm>
        </p:spPr>
        <p:txBody>
          <a:bodyPr/>
          <a:lstStyle>
            <a:lvl1pPr marL="0" indent="0">
              <a:defRPr sz="1800">
                <a:solidFill>
                  <a:srgbClr val="211F70"/>
                </a:solidFill>
              </a:defRPr>
            </a:lvl1pPr>
            <a:lvl2pPr marL="254000" indent="-127000">
              <a:spcAft>
                <a:spcPts val="300"/>
              </a:spcAft>
              <a:buFont typeface="Arial"/>
              <a:buChar char="•"/>
              <a:defRPr sz="1400" b="1"/>
            </a:lvl2pPr>
            <a:lvl3pPr marL="381000" indent="-127000" defTabSz="434975">
              <a:spcAft>
                <a:spcPts val="300"/>
              </a:spcAft>
              <a:buFont typeface="Arial"/>
              <a:buChar char="•"/>
              <a:tabLst/>
              <a:defRPr sz="1200"/>
            </a:lvl3pPr>
            <a:lvl4pPr marL="508000" indent="-127000" defTabSz="434975">
              <a:spcAft>
                <a:spcPts val="300"/>
              </a:spcAft>
              <a:buFont typeface="Arial"/>
              <a:buChar char="•"/>
              <a:tabLst/>
              <a:defRPr sz="1200"/>
            </a:lvl4pPr>
            <a:lvl5pPr marL="635000" indent="-127000" defTabSz="434975">
              <a:spcAft>
                <a:spcPts val="300"/>
              </a:spcAft>
              <a:buFont typeface="Lucida Grande"/>
              <a:buChar char="»"/>
              <a:tabLst/>
              <a:defRPr sz="12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pic>
        <p:nvPicPr>
          <p:cNvPr id="15" name="Picture 14" descr="CRUK_Pos_RGB_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71199" y="5957747"/>
            <a:ext cx="1724379" cy="811296"/>
          </a:xfrm>
          <a:prstGeom prst="rect">
            <a:avLst/>
          </a:prstGeom>
        </p:spPr>
      </p:pic>
      <p:sp>
        <p:nvSpPr>
          <p:cNvPr id="17" name="Date Placeholder 3"/>
          <p:cNvSpPr>
            <a:spLocks noGrp="1"/>
          </p:cNvSpPr>
          <p:nvPr>
            <p:ph type="dt" sz="half" idx="2"/>
          </p:nvPr>
        </p:nvSpPr>
        <p:spPr>
          <a:xfrm>
            <a:off x="838200" y="6146800"/>
            <a:ext cx="3733800" cy="177800"/>
          </a:xfrm>
          <a:prstGeom prst="rect">
            <a:avLst/>
          </a:prstGeom>
        </p:spPr>
        <p:txBody>
          <a:bodyPr vert="horz" lIns="0" tIns="0" rIns="0" bIns="0" rtlCol="0" anchor="t" anchorCtr="0"/>
          <a:lstStyle>
            <a:lvl1pPr algn="l">
              <a:defRPr sz="1000">
                <a:solidFill>
                  <a:schemeClr val="accent6"/>
                </a:solidFill>
              </a:defRPr>
            </a:lvl1pPr>
          </a:lstStyle>
          <a:p>
            <a:fld id="{0B26549E-2480-8F4B-A33F-712E22F9A62C}" type="datetime2">
              <a:rPr lang="en-US" smtClean="0"/>
              <a:pPr/>
              <a:t>Tuesday, July 11, 2017</a:t>
            </a:fld>
            <a:endParaRPr lang="en-GB" dirty="0"/>
          </a:p>
        </p:txBody>
      </p:sp>
      <p:sp>
        <p:nvSpPr>
          <p:cNvPr id="18" name="Footer Placeholder 4"/>
          <p:cNvSpPr>
            <a:spLocks noGrp="1"/>
          </p:cNvSpPr>
          <p:nvPr>
            <p:ph type="ftr" sz="quarter" idx="3"/>
          </p:nvPr>
        </p:nvSpPr>
        <p:spPr>
          <a:xfrm>
            <a:off x="838204" y="6324599"/>
            <a:ext cx="3733801" cy="381000"/>
          </a:xfrm>
          <a:prstGeom prst="rect">
            <a:avLst/>
          </a:prstGeom>
        </p:spPr>
        <p:txBody>
          <a:bodyPr vert="horz" lIns="0" tIns="0" rIns="0" bIns="0" rtlCol="0" anchor="t" anchorCtr="0"/>
          <a:lstStyle>
            <a:lvl1pPr algn="l">
              <a:defRPr sz="1000">
                <a:solidFill>
                  <a:schemeClr val="tx1"/>
                </a:solidFill>
              </a:defRPr>
            </a:lvl1pPr>
          </a:lstStyle>
          <a:p>
            <a:r>
              <a:rPr lang="en-US" smtClean="0"/>
              <a:t>View &lt;Headers and Footers&gt; to alter this text</a:t>
            </a:r>
            <a:endParaRPr lang="en-GB" dirty="0"/>
          </a:p>
        </p:txBody>
      </p:sp>
      <p:sp>
        <p:nvSpPr>
          <p:cNvPr id="19" name="Slide Number Placeholder 5"/>
          <p:cNvSpPr>
            <a:spLocks noGrp="1"/>
          </p:cNvSpPr>
          <p:nvPr>
            <p:ph type="sldNum" sz="quarter" idx="4"/>
          </p:nvPr>
        </p:nvSpPr>
        <p:spPr>
          <a:xfrm>
            <a:off x="457200" y="6146799"/>
            <a:ext cx="254000" cy="381000"/>
          </a:xfrm>
          <a:prstGeom prst="rect">
            <a:avLst/>
          </a:prstGeom>
        </p:spPr>
        <p:txBody>
          <a:bodyPr vert="horz" lIns="0" tIns="0" rIns="0" bIns="0" rtlCol="0" anchor="t" anchorCtr="0"/>
          <a:lstStyle>
            <a:lvl1pPr algn="l">
              <a:defRPr sz="1000">
                <a:solidFill>
                  <a:srgbClr val="5D5C5C"/>
                </a:solidFill>
              </a:defRPr>
            </a:lvl1pPr>
          </a:lstStyle>
          <a:p>
            <a:fld id="{C231324C-4752-C242-8156-5E21DB4253A5}" type="slidenum">
              <a:rPr lang="en-GB" smtClean="0"/>
              <a:pPr/>
              <a:t>‹#›</a:t>
            </a:fld>
            <a:endParaRPr lang="en-GB" dirty="0"/>
          </a:p>
        </p:txBody>
      </p:sp>
    </p:spTree>
    <p:extLst>
      <p:ext uri="{BB962C8B-B14F-4D97-AF65-F5344CB8AC3E}">
        <p14:creationId xmlns:p14="http://schemas.microsoft.com/office/powerpoint/2010/main" val="3452393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Small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8000"/>
            <a:ext cx="8229600" cy="990600"/>
          </a:xfrm>
        </p:spPr>
        <p:txBody>
          <a:bodyPr/>
          <a:lstStyle/>
          <a:p>
            <a:r>
              <a:rPr lang="en-GB" dirty="0"/>
              <a:t>Click to add small table title</a:t>
            </a:r>
          </a:p>
        </p:txBody>
      </p:sp>
      <p:sp>
        <p:nvSpPr>
          <p:cNvPr id="10" name="Table Placeholder 3"/>
          <p:cNvSpPr>
            <a:spLocks noGrp="1"/>
          </p:cNvSpPr>
          <p:nvPr>
            <p:ph type="tbl" sz="quarter" idx="10" hasCustomPrompt="1"/>
          </p:nvPr>
        </p:nvSpPr>
        <p:spPr>
          <a:xfrm>
            <a:off x="3962405" y="1727205"/>
            <a:ext cx="4724399" cy="4114799"/>
          </a:xfrm>
        </p:spPr>
        <p:txBody>
          <a:bodyPr lIns="108000" tIns="93600"/>
          <a:lstStyle>
            <a:lvl1pPr marL="0" indent="0">
              <a:buNone/>
              <a:defRPr sz="1200">
                <a:solidFill>
                  <a:srgbClr val="5D5C5C"/>
                </a:solidFill>
              </a:defRPr>
            </a:lvl1pPr>
          </a:lstStyle>
          <a:p>
            <a:r>
              <a:rPr lang="en-GB"/>
              <a:t>Click icon to insert table</a:t>
            </a:r>
          </a:p>
        </p:txBody>
      </p:sp>
      <p:sp>
        <p:nvSpPr>
          <p:cNvPr id="9" name="Content Placeholder 2"/>
          <p:cNvSpPr>
            <a:spLocks noGrp="1"/>
          </p:cNvSpPr>
          <p:nvPr>
            <p:ph idx="1"/>
          </p:nvPr>
        </p:nvSpPr>
        <p:spPr>
          <a:xfrm>
            <a:off x="457200" y="1727203"/>
            <a:ext cx="3200400" cy="4114799"/>
          </a:xfrm>
        </p:spPr>
        <p:txBody>
          <a:bodyPr/>
          <a:lstStyle>
            <a:lvl1pPr marL="0" indent="0">
              <a:defRPr sz="1800">
                <a:solidFill>
                  <a:schemeClr val="tx1"/>
                </a:solidFill>
              </a:defRPr>
            </a:lvl1pPr>
            <a:lvl2pPr marL="254000" indent="-127000">
              <a:spcAft>
                <a:spcPts val="300"/>
              </a:spcAft>
              <a:buFont typeface="Arial"/>
              <a:buChar char="•"/>
              <a:defRPr sz="1400" b="1"/>
            </a:lvl2pPr>
            <a:lvl3pPr marL="381000" indent="-127000" defTabSz="434975">
              <a:spcAft>
                <a:spcPts val="300"/>
              </a:spcAft>
              <a:buFont typeface="Arial"/>
              <a:buChar char="•"/>
              <a:tabLst/>
              <a:defRPr sz="1200"/>
            </a:lvl3pPr>
            <a:lvl4pPr marL="508000" indent="-127000" defTabSz="434975">
              <a:spcAft>
                <a:spcPts val="300"/>
              </a:spcAft>
              <a:buFont typeface="Arial"/>
              <a:buChar char="•"/>
              <a:tabLst/>
              <a:defRPr sz="1200"/>
            </a:lvl4pPr>
            <a:lvl5pPr marL="635000" indent="-127000" defTabSz="434975">
              <a:spcAft>
                <a:spcPts val="300"/>
              </a:spcAft>
              <a:buFont typeface="Lucida Grande"/>
              <a:buChar char="»"/>
              <a:tabLst/>
              <a:defRPr sz="12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pic>
        <p:nvPicPr>
          <p:cNvPr id="11" name="Picture 10" descr="CRUK_Pos_RGB_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71199" y="5957747"/>
            <a:ext cx="1724379" cy="811296"/>
          </a:xfrm>
          <a:prstGeom prst="rect">
            <a:avLst/>
          </a:prstGeom>
        </p:spPr>
      </p:pic>
      <p:sp>
        <p:nvSpPr>
          <p:cNvPr id="15" name="Date Placeholder 3"/>
          <p:cNvSpPr>
            <a:spLocks noGrp="1"/>
          </p:cNvSpPr>
          <p:nvPr>
            <p:ph type="dt" sz="half" idx="2"/>
          </p:nvPr>
        </p:nvSpPr>
        <p:spPr>
          <a:xfrm>
            <a:off x="838200" y="6146800"/>
            <a:ext cx="3733800" cy="177800"/>
          </a:xfrm>
          <a:prstGeom prst="rect">
            <a:avLst/>
          </a:prstGeom>
        </p:spPr>
        <p:txBody>
          <a:bodyPr vert="horz" lIns="0" tIns="0" rIns="0" bIns="0" rtlCol="0" anchor="t" anchorCtr="0"/>
          <a:lstStyle>
            <a:lvl1pPr algn="l">
              <a:defRPr sz="1000">
                <a:solidFill>
                  <a:schemeClr val="accent6"/>
                </a:solidFill>
              </a:defRPr>
            </a:lvl1pPr>
          </a:lstStyle>
          <a:p>
            <a:fld id="{F63D846B-8604-484F-8B8D-EE1959BB7B3E}" type="datetime2">
              <a:rPr lang="en-US" smtClean="0"/>
              <a:pPr/>
              <a:t>Tuesday, July 11, 2017</a:t>
            </a:fld>
            <a:endParaRPr lang="en-GB" dirty="0"/>
          </a:p>
        </p:txBody>
      </p:sp>
      <p:sp>
        <p:nvSpPr>
          <p:cNvPr id="17" name="Footer Placeholder 4"/>
          <p:cNvSpPr>
            <a:spLocks noGrp="1"/>
          </p:cNvSpPr>
          <p:nvPr>
            <p:ph type="ftr" sz="quarter" idx="3"/>
          </p:nvPr>
        </p:nvSpPr>
        <p:spPr>
          <a:xfrm>
            <a:off x="838204" y="6324599"/>
            <a:ext cx="3733801" cy="381000"/>
          </a:xfrm>
          <a:prstGeom prst="rect">
            <a:avLst/>
          </a:prstGeom>
        </p:spPr>
        <p:txBody>
          <a:bodyPr vert="horz" lIns="0" tIns="0" rIns="0" bIns="0" rtlCol="0" anchor="t" anchorCtr="0"/>
          <a:lstStyle>
            <a:lvl1pPr algn="l">
              <a:defRPr sz="1000">
                <a:solidFill>
                  <a:schemeClr val="tx1"/>
                </a:solidFill>
              </a:defRPr>
            </a:lvl1pPr>
          </a:lstStyle>
          <a:p>
            <a:r>
              <a:rPr lang="en-US" smtClean="0"/>
              <a:t>View &lt;Headers and Footers&gt; to alter this text</a:t>
            </a:r>
            <a:endParaRPr lang="en-GB" dirty="0"/>
          </a:p>
        </p:txBody>
      </p:sp>
      <p:sp>
        <p:nvSpPr>
          <p:cNvPr id="18" name="Slide Number Placeholder 5"/>
          <p:cNvSpPr>
            <a:spLocks noGrp="1"/>
          </p:cNvSpPr>
          <p:nvPr>
            <p:ph type="sldNum" sz="quarter" idx="4"/>
          </p:nvPr>
        </p:nvSpPr>
        <p:spPr>
          <a:xfrm>
            <a:off x="457200" y="6146799"/>
            <a:ext cx="254000" cy="381000"/>
          </a:xfrm>
          <a:prstGeom prst="rect">
            <a:avLst/>
          </a:prstGeom>
        </p:spPr>
        <p:txBody>
          <a:bodyPr vert="horz" lIns="0" tIns="0" rIns="0" bIns="0" rtlCol="0" anchor="t" anchorCtr="0"/>
          <a:lstStyle>
            <a:lvl1pPr algn="l">
              <a:defRPr sz="1000">
                <a:solidFill>
                  <a:srgbClr val="5D5C5C"/>
                </a:solidFill>
              </a:defRPr>
            </a:lvl1pPr>
          </a:lstStyle>
          <a:p>
            <a:fld id="{C231324C-4752-C242-8156-5E21DB4253A5}" type="slidenum">
              <a:rPr lang="en-GB" smtClean="0"/>
              <a:pPr/>
              <a:t>‹#›</a:t>
            </a:fld>
            <a:endParaRPr lang="en-GB" dirty="0"/>
          </a:p>
        </p:txBody>
      </p:sp>
    </p:spTree>
    <p:extLst>
      <p:ext uri="{BB962C8B-B14F-4D97-AF65-F5344CB8AC3E}">
        <p14:creationId xmlns:p14="http://schemas.microsoft.com/office/powerpoint/2010/main" val="3496021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wo column text &amp; picture">
    <p:spTree>
      <p:nvGrpSpPr>
        <p:cNvPr id="1" name=""/>
        <p:cNvGrpSpPr/>
        <p:nvPr/>
      </p:nvGrpSpPr>
      <p:grpSpPr>
        <a:xfrm>
          <a:off x="0" y="0"/>
          <a:ext cx="0" cy="0"/>
          <a:chOff x="0" y="0"/>
          <a:chExt cx="0" cy="0"/>
        </a:xfrm>
      </p:grpSpPr>
      <p:sp>
        <p:nvSpPr>
          <p:cNvPr id="4" name="Text Placeholder 5"/>
          <p:cNvSpPr>
            <a:spLocks noGrp="1"/>
          </p:cNvSpPr>
          <p:nvPr>
            <p:ph type="body" sz="quarter" idx="12" hasCustomPrompt="1"/>
          </p:nvPr>
        </p:nvSpPr>
        <p:spPr>
          <a:xfrm>
            <a:off x="541338" y="512233"/>
            <a:ext cx="8102133" cy="899584"/>
          </a:xfrm>
          <a:prstGeom prst="rect">
            <a:avLst/>
          </a:prstGeom>
        </p:spPr>
        <p:txBody>
          <a:bodyPr vert="horz"/>
          <a:lstStyle>
            <a:lvl1pPr marL="0" indent="0" algn="l">
              <a:buNone/>
              <a:defRPr sz="3200">
                <a:solidFill>
                  <a:srgbClr val="2E008B"/>
                </a:solidFill>
                <a:latin typeface="Museo Sans Rounded 700"/>
              </a:defRPr>
            </a:lvl1pPr>
          </a:lstStyle>
          <a:p>
            <a:pPr lvl="0"/>
            <a:r>
              <a:rPr lang="en-GB" dirty="0" smtClean="0"/>
              <a:t>TWO COLUMN SLIDE</a:t>
            </a:r>
            <a:endParaRPr lang="en-US" dirty="0"/>
          </a:p>
        </p:txBody>
      </p:sp>
      <p:sp>
        <p:nvSpPr>
          <p:cNvPr id="6" name="Text Placeholder 5"/>
          <p:cNvSpPr>
            <a:spLocks noGrp="1"/>
          </p:cNvSpPr>
          <p:nvPr>
            <p:ph type="body" sz="quarter" idx="13" hasCustomPrompt="1"/>
          </p:nvPr>
        </p:nvSpPr>
        <p:spPr>
          <a:xfrm>
            <a:off x="541338" y="1615018"/>
            <a:ext cx="3912735" cy="4360031"/>
          </a:xfrm>
          <a:prstGeom prst="rect">
            <a:avLst/>
          </a:prstGeom>
        </p:spPr>
        <p:txBody>
          <a:bodyPr vert="horz"/>
          <a:lstStyle>
            <a:lvl1pPr marL="285743" indent="-285743">
              <a:lnSpc>
                <a:spcPct val="100000"/>
              </a:lnSpc>
              <a:buFont typeface="Arial"/>
              <a:buChar char="•"/>
              <a:defRPr sz="1800" baseline="0">
                <a:solidFill>
                  <a:srgbClr val="2E008B"/>
                </a:solidFill>
                <a:latin typeface="Museo Sans Rounded 300"/>
              </a:defRPr>
            </a:lvl1pPr>
          </a:lstStyle>
          <a:p>
            <a:pPr lvl="0"/>
            <a:r>
              <a:rPr lang="en-GB" dirty="0" smtClean="0"/>
              <a:t>Body copy in </a:t>
            </a:r>
            <a:r>
              <a:rPr lang="en-GB" dirty="0" err="1" smtClean="0"/>
              <a:t>Museo</a:t>
            </a:r>
            <a:r>
              <a:rPr lang="en-GB" dirty="0" smtClean="0"/>
              <a:t> Sans Rounded 300. </a:t>
            </a:r>
          </a:p>
        </p:txBody>
      </p:sp>
      <p:sp>
        <p:nvSpPr>
          <p:cNvPr id="9" name="Content Placeholder 8"/>
          <p:cNvSpPr>
            <a:spLocks noGrp="1"/>
          </p:cNvSpPr>
          <p:nvPr>
            <p:ph sz="quarter" idx="14"/>
          </p:nvPr>
        </p:nvSpPr>
        <p:spPr>
          <a:xfrm>
            <a:off x="4618039" y="1615019"/>
            <a:ext cx="4025900" cy="4360333"/>
          </a:xfrm>
          <a:prstGeom prst="rect">
            <a:avLst/>
          </a:prstGeom>
        </p:spPr>
        <p:txBody>
          <a:bodyPr vert="horz"/>
          <a:lstStyle>
            <a:lvl1pPr marL="0" indent="0">
              <a:buNone/>
              <a:defRPr/>
            </a:lvl1pPr>
          </a:lstStyle>
          <a:p>
            <a:pPr lvl="0"/>
            <a:endParaRPr lang="en-US" dirty="0"/>
          </a:p>
        </p:txBody>
      </p:sp>
    </p:spTree>
    <p:extLst>
      <p:ext uri="{BB962C8B-B14F-4D97-AF65-F5344CB8AC3E}">
        <p14:creationId xmlns:p14="http://schemas.microsoft.com/office/powerpoint/2010/main" val="1099574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lumn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3"/>
          </p:nvPr>
        </p:nvSpPr>
        <p:spPr>
          <a:xfrm>
            <a:off x="631230" y="1762376"/>
            <a:ext cx="3803665" cy="4410257"/>
          </a:xfrm>
        </p:spPr>
        <p:txBody>
          <a:bodyPr/>
          <a:lstStyle>
            <a:lvl4pPr marL="731450" indent="-24333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4"/>
          </p:nvPr>
        </p:nvSpPr>
        <p:spPr>
          <a:xfrm>
            <a:off x="4709107" y="1762376"/>
            <a:ext cx="3803665" cy="4410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2"/>
          <p:cNvSpPr>
            <a:spLocks noGrp="1"/>
          </p:cNvSpPr>
          <p:nvPr>
            <p:ph type="dt" sz="half" idx="15"/>
          </p:nvPr>
        </p:nvSpPr>
        <p:spPr/>
        <p:txBody>
          <a:bodyPr/>
          <a:lstStyle>
            <a:lvl1pPr>
              <a:defRPr/>
            </a:lvl1pPr>
          </a:lstStyle>
          <a:p>
            <a:pPr>
              <a:defRPr/>
            </a:pPr>
            <a:fld id="{CF8977FC-DD68-4BED-ADFA-813788A1DAB3}" type="datetime2">
              <a:rPr lang="en-US"/>
              <a:pPr>
                <a:defRPr/>
              </a:pPr>
              <a:t>Tuesday, July 11, 2017</a:t>
            </a:fld>
            <a:endParaRPr lang="en-GB"/>
          </a:p>
        </p:txBody>
      </p:sp>
      <p:sp>
        <p:nvSpPr>
          <p:cNvPr id="6" name="Footer Placeholder 3"/>
          <p:cNvSpPr>
            <a:spLocks noGrp="1"/>
          </p:cNvSpPr>
          <p:nvPr>
            <p:ph type="ftr" sz="quarter" idx="16"/>
          </p:nvPr>
        </p:nvSpPr>
        <p:spPr/>
        <p:txBody>
          <a:bodyPr/>
          <a:lstStyle>
            <a:lvl1pPr>
              <a:defRPr/>
            </a:lvl1pPr>
          </a:lstStyle>
          <a:p>
            <a:pPr>
              <a:defRPr/>
            </a:pPr>
            <a:r>
              <a:rPr lang="en-GB"/>
              <a:t>Footer text here</a:t>
            </a:r>
          </a:p>
        </p:txBody>
      </p:sp>
      <p:sp>
        <p:nvSpPr>
          <p:cNvPr id="8" name="Slide Number Placeholder 4"/>
          <p:cNvSpPr>
            <a:spLocks noGrp="1"/>
          </p:cNvSpPr>
          <p:nvPr>
            <p:ph type="sldNum" sz="quarter" idx="17"/>
          </p:nvPr>
        </p:nvSpPr>
        <p:spPr/>
        <p:txBody>
          <a:bodyPr/>
          <a:lstStyle>
            <a:lvl1pPr>
              <a:defRPr/>
            </a:lvl1pPr>
          </a:lstStyle>
          <a:p>
            <a:pPr>
              <a:defRPr/>
            </a:pPr>
            <a:fld id="{A3D13A2C-79B6-44B9-9958-C6D36CBBC1B5}" type="slidenum">
              <a:rPr lang="en-GB"/>
              <a:pPr>
                <a:defRPr/>
              </a:pPr>
              <a:t>‹#›</a:t>
            </a:fld>
            <a:endParaRPr lang="en-GB"/>
          </a:p>
        </p:txBody>
      </p:sp>
    </p:spTree>
    <p:extLst>
      <p:ext uri="{BB962C8B-B14F-4D97-AF65-F5344CB8AC3E}">
        <p14:creationId xmlns:p14="http://schemas.microsoft.com/office/powerpoint/2010/main" val="2630640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ne column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31231" y="6356933"/>
            <a:ext cx="3803665" cy="127099"/>
          </a:xfrm>
          <a:prstGeom prst="rect">
            <a:avLst/>
          </a:prstGeom>
        </p:spPr>
        <p:txBody>
          <a:bodyPr lIns="80147" tIns="40074" rIns="80147" bIns="40074"/>
          <a:lstStyle/>
          <a:p>
            <a:fld id="{39DFD9AA-068F-4983-9715-A5AF30BF7B69}" type="datetime2">
              <a:rPr lang="en-US" smtClean="0"/>
              <a:pPr/>
              <a:t>Tuesday, July 11, 2017</a:t>
            </a:fld>
            <a:endParaRPr lang="en-GB"/>
          </a:p>
        </p:txBody>
      </p:sp>
      <p:sp>
        <p:nvSpPr>
          <p:cNvPr id="4" name="Footer Placeholder 3"/>
          <p:cNvSpPr>
            <a:spLocks noGrp="1"/>
          </p:cNvSpPr>
          <p:nvPr>
            <p:ph type="ftr" sz="quarter" idx="11"/>
          </p:nvPr>
        </p:nvSpPr>
        <p:spPr>
          <a:xfrm>
            <a:off x="631232" y="6487890"/>
            <a:ext cx="3803665" cy="237183"/>
          </a:xfrm>
          <a:prstGeom prst="rect">
            <a:avLst/>
          </a:prstGeom>
        </p:spPr>
        <p:txBody>
          <a:bodyPr lIns="80147" tIns="40074" rIns="80147" bIns="40074"/>
          <a:lstStyle/>
          <a:p>
            <a:r>
              <a:rPr lang="en-GB" smtClean="0"/>
              <a:t>Footer text here</a:t>
            </a:r>
            <a:endParaRPr lang="en-GB"/>
          </a:p>
        </p:txBody>
      </p:sp>
      <p:sp>
        <p:nvSpPr>
          <p:cNvPr id="5" name="Slide Number Placeholder 4"/>
          <p:cNvSpPr>
            <a:spLocks noGrp="1"/>
          </p:cNvSpPr>
          <p:nvPr>
            <p:ph type="sldNum" sz="quarter" idx="12"/>
          </p:nvPr>
        </p:nvSpPr>
        <p:spPr>
          <a:xfrm>
            <a:off x="215487" y="6356934"/>
            <a:ext cx="323230" cy="364281"/>
          </a:xfrm>
          <a:prstGeom prst="rect">
            <a:avLst/>
          </a:prstGeom>
        </p:spPr>
        <p:txBody>
          <a:bodyPr lIns="80147" tIns="40074" rIns="80147" bIns="40074"/>
          <a:lstStyle/>
          <a:p>
            <a:fld id="{7E3F06CE-AA44-493C-926B-F0BF4408C2E2}" type="slidenum">
              <a:rPr lang="en-GB" smtClean="0"/>
              <a:pPr/>
              <a:t>‹#›</a:t>
            </a:fld>
            <a:endParaRPr lang="en-GB"/>
          </a:p>
        </p:txBody>
      </p:sp>
      <p:sp>
        <p:nvSpPr>
          <p:cNvPr id="7" name="Content Placeholder 6"/>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9139153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3078286"/>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5B2B1F-E3C7-F342-B534-13CF61636DF8}" type="datetime2">
              <a:rPr lang="en-US" smtClean="0"/>
              <a:pPr/>
              <a:t>Tuesday, July 11, 2017</a:t>
            </a:fld>
            <a:endParaRPr lang="en-GB" dirty="0"/>
          </a:p>
        </p:txBody>
      </p:sp>
      <p:sp>
        <p:nvSpPr>
          <p:cNvPr id="6" name="Footer Placeholder 5"/>
          <p:cNvSpPr>
            <a:spLocks noGrp="1"/>
          </p:cNvSpPr>
          <p:nvPr>
            <p:ph type="ftr" sz="quarter" idx="11"/>
          </p:nvPr>
        </p:nvSpPr>
        <p:spPr/>
        <p:txBody>
          <a:bodyPr/>
          <a:lstStyle/>
          <a:p>
            <a:r>
              <a:rPr lang="en-US" smtClean="0"/>
              <a:t>View &lt;Headers and Footers&gt; to alter this text</a:t>
            </a:r>
            <a:endParaRPr lang="en-GB" dirty="0"/>
          </a:p>
        </p:txBody>
      </p:sp>
      <p:sp>
        <p:nvSpPr>
          <p:cNvPr id="7" name="Slide Number Placeholder 6"/>
          <p:cNvSpPr>
            <a:spLocks noGrp="1"/>
          </p:cNvSpPr>
          <p:nvPr>
            <p:ph type="sldNum" sz="quarter" idx="12"/>
          </p:nvPr>
        </p:nvSpPr>
        <p:spPr/>
        <p:txBody>
          <a:bodyPr/>
          <a:lstStyle/>
          <a:p>
            <a:fld id="{C231324C-4752-C242-8156-5E21DB4253A5}" type="slidenum">
              <a:rPr lang="en-GB" smtClean="0"/>
              <a:pPr/>
              <a:t>‹#›</a:t>
            </a:fld>
            <a:endParaRPr lang="en-GB" dirty="0"/>
          </a:p>
        </p:txBody>
      </p:sp>
      <p:pic>
        <p:nvPicPr>
          <p:cNvPr id="8" name="Picture 7" descr="CRUK_Pos_RGB_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71199" y="5957747"/>
            <a:ext cx="1724379" cy="811296"/>
          </a:xfrm>
          <a:prstGeom prst="rect">
            <a:avLst/>
          </a:prstGeom>
        </p:spPr>
      </p:pic>
    </p:spTree>
    <p:extLst>
      <p:ext uri="{BB962C8B-B14F-4D97-AF65-F5344CB8AC3E}">
        <p14:creationId xmlns:p14="http://schemas.microsoft.com/office/powerpoint/2010/main" val="1736797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61BEF0D-F0BB-DE4B-95CE-6DB70DBA9567}" type="datetimeFigureOut">
              <a:rPr lang="en-US" smtClean="0"/>
              <a:pPr/>
              <a:t>7/11/2017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4560934"/>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16F09E8-6E8B-3547-8714-E1BFBF17B60E}" type="datetime2">
              <a:rPr lang="en-US" smtClean="0"/>
              <a:pPr/>
              <a:t>Tuesday, July 11, 2017</a:t>
            </a:fld>
            <a:endParaRPr lang="en-GB" dirty="0"/>
          </a:p>
        </p:txBody>
      </p:sp>
      <p:sp>
        <p:nvSpPr>
          <p:cNvPr id="4" name="Footer Placeholder 3"/>
          <p:cNvSpPr>
            <a:spLocks noGrp="1"/>
          </p:cNvSpPr>
          <p:nvPr>
            <p:ph type="ftr" sz="quarter" idx="11"/>
          </p:nvPr>
        </p:nvSpPr>
        <p:spPr/>
        <p:txBody>
          <a:bodyPr/>
          <a:lstStyle/>
          <a:p>
            <a:r>
              <a:rPr lang="en-US" smtClean="0"/>
              <a:t>View &lt;Headers and Footers&gt; to alter this text</a:t>
            </a:r>
            <a:endParaRPr lang="en-GB" dirty="0"/>
          </a:p>
        </p:txBody>
      </p:sp>
      <p:sp>
        <p:nvSpPr>
          <p:cNvPr id="5" name="Slide Number Placeholder 4"/>
          <p:cNvSpPr>
            <a:spLocks noGrp="1"/>
          </p:cNvSpPr>
          <p:nvPr>
            <p:ph type="sldNum" sz="quarter" idx="12"/>
          </p:nvPr>
        </p:nvSpPr>
        <p:spPr/>
        <p:txBody>
          <a:bodyPr/>
          <a:lstStyle/>
          <a:p>
            <a:fld id="{C231324C-4752-C242-8156-5E21DB4253A5}" type="slidenum">
              <a:rPr lang="en-GB" smtClean="0"/>
              <a:pPr/>
              <a:t>‹#›</a:t>
            </a:fld>
            <a:endParaRPr lang="en-GB" dirty="0"/>
          </a:p>
        </p:txBody>
      </p:sp>
      <p:pic>
        <p:nvPicPr>
          <p:cNvPr id="6" name="Picture 5" descr="CRUK_Pos_RGB_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71199" y="5957747"/>
            <a:ext cx="1724379" cy="811296"/>
          </a:xfrm>
          <a:prstGeom prst="rect">
            <a:avLst/>
          </a:prstGeom>
        </p:spPr>
      </p:pic>
    </p:spTree>
    <p:extLst>
      <p:ext uri="{BB962C8B-B14F-4D97-AF65-F5344CB8AC3E}">
        <p14:creationId xmlns:p14="http://schemas.microsoft.com/office/powerpoint/2010/main" val="69625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AD269-2066-8A44-AF46-C9BC8AE14768}" type="datetime2">
              <a:rPr lang="en-US" smtClean="0"/>
              <a:pPr/>
              <a:t>Tuesday, July 11, 2017</a:t>
            </a:fld>
            <a:endParaRPr lang="en-GB" dirty="0"/>
          </a:p>
        </p:txBody>
      </p:sp>
      <p:sp>
        <p:nvSpPr>
          <p:cNvPr id="3" name="Footer Placeholder 2"/>
          <p:cNvSpPr>
            <a:spLocks noGrp="1"/>
          </p:cNvSpPr>
          <p:nvPr>
            <p:ph type="ftr" sz="quarter" idx="11"/>
          </p:nvPr>
        </p:nvSpPr>
        <p:spPr/>
        <p:txBody>
          <a:bodyPr/>
          <a:lstStyle/>
          <a:p>
            <a:r>
              <a:rPr lang="en-US" smtClean="0"/>
              <a:t>View &lt;Headers and Footers&gt; to alter this text</a:t>
            </a:r>
            <a:endParaRPr lang="en-GB" dirty="0"/>
          </a:p>
        </p:txBody>
      </p:sp>
      <p:sp>
        <p:nvSpPr>
          <p:cNvPr id="4" name="Slide Number Placeholder 3"/>
          <p:cNvSpPr>
            <a:spLocks noGrp="1"/>
          </p:cNvSpPr>
          <p:nvPr>
            <p:ph type="sldNum" sz="quarter" idx="12"/>
          </p:nvPr>
        </p:nvSpPr>
        <p:spPr/>
        <p:txBody>
          <a:bodyPr/>
          <a:lstStyle/>
          <a:p>
            <a:fld id="{C231324C-4752-C242-8156-5E21DB4253A5}" type="slidenum">
              <a:rPr lang="en-GB" smtClean="0"/>
              <a:pPr/>
              <a:t>‹#›</a:t>
            </a:fld>
            <a:endParaRPr lang="en-GB" dirty="0"/>
          </a:p>
        </p:txBody>
      </p:sp>
      <p:pic>
        <p:nvPicPr>
          <p:cNvPr id="5" name="Picture 4" descr="CRUK_Pos_RGB_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71199" y="5957747"/>
            <a:ext cx="1724379" cy="811296"/>
          </a:xfrm>
          <a:prstGeom prst="rect">
            <a:avLst/>
          </a:prstGeom>
        </p:spPr>
      </p:pic>
    </p:spTree>
    <p:extLst>
      <p:ext uri="{BB962C8B-B14F-4D97-AF65-F5344CB8AC3E}">
        <p14:creationId xmlns:p14="http://schemas.microsoft.com/office/powerpoint/2010/main" val="605621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DA3664-89EE-4D5F-A54A-D217F12DF051}" type="datetimeFigureOut">
              <a:rPr lang="en-US" smtClean="0"/>
              <a:pPr/>
              <a:t>7/11/2017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11D3F0-1FD2-49DF-8F06-DC888EB14F2A}" type="slidenum">
              <a:rPr lang="en-GB" smtClean="0"/>
              <a:pPr/>
              <a:t>‹#›</a:t>
            </a:fld>
            <a:endParaRPr lang="en-GB"/>
          </a:p>
        </p:txBody>
      </p:sp>
    </p:spTree>
    <p:extLst>
      <p:ext uri="{BB962C8B-B14F-4D97-AF65-F5344CB8AC3E}">
        <p14:creationId xmlns:p14="http://schemas.microsoft.com/office/powerpoint/2010/main" val="2707190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4118927"/>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7/11/2017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322334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4" r:id="rId13"/>
    <p:sldLayoutId id="2147483736" r:id="rId14"/>
    <p:sldLayoutId id="2147483737" r:id="rId15"/>
    <p:sldLayoutId id="2147483652" r:id="rId16"/>
    <p:sldLayoutId id="2147483665" r:id="rId17"/>
    <p:sldLayoutId id="2147483667" r:id="rId18"/>
    <p:sldLayoutId id="2147483668" r:id="rId19"/>
    <p:sldLayoutId id="2147483669" r:id="rId20"/>
    <p:sldLayoutId id="2147483666" r:id="rId21"/>
    <p:sldLayoutId id="2147483677" r:id="rId22"/>
    <p:sldLayoutId id="2147483743" r:id="rId23"/>
    <p:sldLayoutId id="2147483746" r:id="rId24"/>
    <p:sldLayoutId id="2147483747" r:id="rId25"/>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1.png"/><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hyperlink" Target="https://fingertips.phe.org.uk/profile/cancerservic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fingertips.phe.org.uk/profile/cancerservic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dx.doi.org/10.1136/bmjopen-2015-007825"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ncbi.nlm.nih.gov/pubmed/1934382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google.co.uk/url?sa=i&amp;rct=j&amp;q=&amp;esrc=s&amp;frm=1&amp;source=images&amp;cd=&amp;cad=rja&amp;uact=8&amp;ved=0CAcQjRw&amp;url=https://eurohtm.wordpress.com/articles/subject-for-discussion/&amp;ei=KrtUVbu5G8W07garjYFY&amp;bvm=bv.93112503,d.cWc&amp;psig=AFQjCNEKGLdj67yesgSHB16jq6em6CtnqA&amp;ust=1431702689166296"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cancerscreening.nhs.uk/cervical/publications/cervicalscreening.pdf" TargetMode="External"/><Relationship Id="rId2" Type="http://schemas.openxmlformats.org/officeDocument/2006/relationships/notesSlide" Target="../notesSlides/notesSlide36.xml"/><Relationship Id="rId1" Type="http://schemas.openxmlformats.org/officeDocument/2006/relationships/slideLayout" Target="../slideLayouts/slideLayout2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gif"/></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4.xml"/><Relationship Id="rId5" Type="http://schemas.openxmlformats.org/officeDocument/2006/relationships/hyperlink" Target="http://www.cancerresearchuk.org/health-professional/early-diagnosis-activities/bowel-screening-projects-and-resources/evidence-on-increasing-bowel-screening-uptake" TargetMode="Externa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1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1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23.xml"/><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hyperlink" Target="mailto:Bridget.england@cancer.org.uk"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2790" y="2576986"/>
            <a:ext cx="5511210" cy="1171279"/>
          </a:xfrm>
        </p:spPr>
        <p:txBody>
          <a:bodyPr/>
          <a:lstStyle/>
          <a:p>
            <a:pPr algn="ctr"/>
            <a:r>
              <a:rPr lang="en-GB" dirty="0" smtClean="0"/>
              <a:t>Cancer: </a:t>
            </a:r>
            <a:br>
              <a:rPr lang="en-GB" dirty="0" smtClean="0"/>
            </a:br>
            <a:r>
              <a:rPr lang="en-GB" dirty="0" smtClean="0"/>
              <a:t>Early Diagnosis &amp; Screening</a:t>
            </a:r>
            <a:endParaRPr lang="en-GB" dirty="0"/>
          </a:p>
        </p:txBody>
      </p:sp>
      <p:sp>
        <p:nvSpPr>
          <p:cNvPr id="4" name="Text Placeholder 3"/>
          <p:cNvSpPr>
            <a:spLocks noGrp="1"/>
          </p:cNvSpPr>
          <p:nvPr>
            <p:ph type="body" sz="quarter" idx="10"/>
          </p:nvPr>
        </p:nvSpPr>
        <p:spPr/>
        <p:txBody>
          <a:bodyPr/>
          <a:lstStyle/>
          <a:p>
            <a:pPr algn="ctr"/>
            <a:r>
              <a:rPr lang="en-GB" dirty="0" smtClean="0"/>
              <a:t>June 27</a:t>
            </a:r>
            <a:r>
              <a:rPr lang="en-GB" baseline="30000" dirty="0" smtClean="0"/>
              <a:t>th</a:t>
            </a:r>
            <a:r>
              <a:rPr lang="en-GB" dirty="0" smtClean="0"/>
              <a:t> 2017</a:t>
            </a:r>
            <a:endParaRPr lang="en-GB" dirty="0"/>
          </a:p>
        </p:txBody>
      </p:sp>
    </p:spTree>
    <p:extLst>
      <p:ext uri="{BB962C8B-B14F-4D97-AF65-F5344CB8AC3E}">
        <p14:creationId xmlns:p14="http://schemas.microsoft.com/office/powerpoint/2010/main" val="1002493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AD269-2066-8A44-AF46-C9BC8AE14768}" type="datetime2">
              <a:rPr lang="en-US" smtClean="0"/>
              <a:pPr/>
              <a:t>Tuesday, July 11, 2017</a:t>
            </a:fld>
            <a:endParaRPr lang="en-GB" dirty="0"/>
          </a:p>
        </p:txBody>
      </p:sp>
      <p:sp>
        <p:nvSpPr>
          <p:cNvPr id="3" name="Footer Placeholder 2"/>
          <p:cNvSpPr>
            <a:spLocks noGrp="1"/>
          </p:cNvSpPr>
          <p:nvPr>
            <p:ph type="ftr" sz="quarter" idx="11"/>
          </p:nvPr>
        </p:nvSpPr>
        <p:spPr/>
        <p:txBody>
          <a:bodyPr/>
          <a:lstStyle/>
          <a:p>
            <a:r>
              <a:rPr lang="en-US" sz="1400" dirty="0" smtClean="0"/>
              <a:t>Borrowed from  </a:t>
            </a:r>
            <a:r>
              <a:rPr lang="en-US" sz="1400" dirty="0" err="1" smtClean="0"/>
              <a:t>Dr</a:t>
            </a:r>
            <a:r>
              <a:rPr lang="en-US" sz="1400" dirty="0" smtClean="0"/>
              <a:t> Richard </a:t>
            </a:r>
            <a:r>
              <a:rPr lang="en-US" sz="1400" dirty="0" err="1" smtClean="0"/>
              <a:t>Roope</a:t>
            </a:r>
            <a:r>
              <a:rPr lang="en-US" sz="1400" dirty="0" smtClean="0"/>
              <a:t> RCGP</a:t>
            </a:r>
            <a:endParaRPr lang="en-GB" sz="1400" dirty="0"/>
          </a:p>
        </p:txBody>
      </p:sp>
      <p:sp>
        <p:nvSpPr>
          <p:cNvPr id="4" name="Slide Number Placeholder 3"/>
          <p:cNvSpPr>
            <a:spLocks noGrp="1"/>
          </p:cNvSpPr>
          <p:nvPr>
            <p:ph type="sldNum" sz="quarter" idx="12"/>
          </p:nvPr>
        </p:nvSpPr>
        <p:spPr/>
        <p:txBody>
          <a:bodyPr/>
          <a:lstStyle/>
          <a:p>
            <a:fld id="{C231324C-4752-C242-8156-5E21DB4253A5}" type="slidenum">
              <a:rPr lang="en-GB" smtClean="0"/>
              <a:pPr/>
              <a:t>10</a:t>
            </a:fld>
            <a:endParaRPr lang="en-GB" dirty="0"/>
          </a:p>
        </p:txBody>
      </p:sp>
      <p:sp>
        <p:nvSpPr>
          <p:cNvPr id="5" name="TextBox 4"/>
          <p:cNvSpPr txBox="1"/>
          <p:nvPr/>
        </p:nvSpPr>
        <p:spPr>
          <a:xfrm>
            <a:off x="596682" y="2190768"/>
            <a:ext cx="1979613" cy="3323987"/>
          </a:xfrm>
          <a:prstGeom prst="rect">
            <a:avLst/>
          </a:prstGeom>
          <a:noFill/>
        </p:spPr>
        <p:txBody>
          <a:bodyPr lIns="0" tIns="0" rIns="0" bIns="0">
            <a:spAutoFit/>
          </a:bodyPr>
          <a:lstStyle/>
          <a:p>
            <a:pPr algn="ctr">
              <a:defRPr/>
            </a:pPr>
            <a:r>
              <a:rPr lang="en-GB" sz="2400" dirty="0">
                <a:solidFill>
                  <a:srgbClr val="2E008B"/>
                </a:solidFill>
              </a:rPr>
              <a:t>1 </a:t>
            </a:r>
          </a:p>
          <a:p>
            <a:pPr marL="342900" indent="-342900">
              <a:buFont typeface="+mj-lt"/>
              <a:buAutoNum type="arabicPeriod"/>
              <a:defRPr/>
            </a:pPr>
            <a:r>
              <a:rPr lang="en-GB" sz="2400" dirty="0">
                <a:solidFill>
                  <a:srgbClr val="2E008B"/>
                </a:solidFill>
              </a:rPr>
              <a:t>Circulatory Disease</a:t>
            </a:r>
          </a:p>
          <a:p>
            <a:pPr marL="342900" indent="-342900">
              <a:buFont typeface="+mj-lt"/>
              <a:buAutoNum type="arabicPeriod"/>
              <a:defRPr/>
            </a:pPr>
            <a:r>
              <a:rPr lang="en-GB" sz="2400" dirty="0">
                <a:solidFill>
                  <a:srgbClr val="2E008B"/>
                </a:solidFill>
              </a:rPr>
              <a:t>Cancer</a:t>
            </a:r>
          </a:p>
          <a:p>
            <a:pPr marL="342900" indent="-342900">
              <a:buFont typeface="+mj-lt"/>
              <a:buAutoNum type="arabicPeriod"/>
              <a:defRPr/>
            </a:pPr>
            <a:r>
              <a:rPr lang="en-GB" sz="2400" dirty="0">
                <a:solidFill>
                  <a:srgbClr val="2E008B"/>
                </a:solidFill>
              </a:rPr>
              <a:t>Other</a:t>
            </a:r>
          </a:p>
          <a:p>
            <a:pPr marL="342900" indent="-342900">
              <a:buFont typeface="+mj-lt"/>
              <a:buAutoNum type="arabicPeriod"/>
              <a:defRPr/>
            </a:pPr>
            <a:r>
              <a:rPr lang="en-GB" sz="2400" dirty="0">
                <a:solidFill>
                  <a:srgbClr val="2E008B"/>
                </a:solidFill>
              </a:rPr>
              <a:t>Liver</a:t>
            </a:r>
          </a:p>
          <a:p>
            <a:pPr marL="342900" indent="-342900">
              <a:buFont typeface="+mj-lt"/>
              <a:buAutoNum type="arabicPeriod"/>
              <a:defRPr/>
            </a:pPr>
            <a:r>
              <a:rPr lang="en-GB" sz="2400" dirty="0">
                <a:solidFill>
                  <a:srgbClr val="2E008B"/>
                </a:solidFill>
              </a:rPr>
              <a:t>Respiratory</a:t>
            </a:r>
          </a:p>
          <a:p>
            <a:pPr marL="342900" indent="-342900">
              <a:buFont typeface="+mj-lt"/>
              <a:buAutoNum type="arabicPeriod"/>
              <a:defRPr/>
            </a:pPr>
            <a:endParaRPr lang="en-GB" sz="1600" dirty="0">
              <a:solidFill>
                <a:srgbClr val="2E008B"/>
              </a:solidFill>
            </a:endParaRPr>
          </a:p>
          <a:p>
            <a:pPr>
              <a:defRPr/>
            </a:pPr>
            <a:endParaRPr lang="en-GB" sz="1600" dirty="0">
              <a:solidFill>
                <a:srgbClr val="2E008B"/>
              </a:solidFill>
            </a:endParaRPr>
          </a:p>
          <a:p>
            <a:pPr>
              <a:defRPr/>
            </a:pPr>
            <a:endParaRPr lang="en-GB" sz="1600" dirty="0">
              <a:solidFill>
                <a:srgbClr val="2E008B"/>
              </a:solidFill>
            </a:endParaRPr>
          </a:p>
        </p:txBody>
      </p:sp>
      <p:sp>
        <p:nvSpPr>
          <p:cNvPr id="6" name="Rectangle 5"/>
          <p:cNvSpPr/>
          <p:nvPr/>
        </p:nvSpPr>
        <p:spPr>
          <a:xfrm>
            <a:off x="628650" y="764704"/>
            <a:ext cx="4133560" cy="523220"/>
          </a:xfrm>
          <a:prstGeom prst="rect">
            <a:avLst/>
          </a:prstGeom>
        </p:spPr>
        <p:txBody>
          <a:bodyPr wrap="square">
            <a:spAutoFit/>
          </a:bodyPr>
          <a:lstStyle/>
          <a:p>
            <a:pPr>
              <a:lnSpc>
                <a:spcPct val="100000"/>
              </a:lnSpc>
              <a:spcBef>
                <a:spcPct val="0"/>
              </a:spcBef>
              <a:buFontTx/>
              <a:buNone/>
            </a:pPr>
            <a:r>
              <a:rPr lang="en-GB" altLang="en-US" sz="2800" b="1" dirty="0">
                <a:solidFill>
                  <a:srgbClr val="2E008B"/>
                </a:solidFill>
                <a:latin typeface="Arial" panose="020B0604020202020204" pitchFamily="34" charset="0"/>
                <a:cs typeface="Arial" panose="020B0604020202020204" pitchFamily="34" charset="0"/>
              </a:rPr>
              <a:t>Causes of death &lt;75</a:t>
            </a:r>
          </a:p>
        </p:txBody>
      </p:sp>
      <p:sp>
        <p:nvSpPr>
          <p:cNvPr id="7" name="TextBox 6"/>
          <p:cNvSpPr txBox="1"/>
          <p:nvPr/>
        </p:nvSpPr>
        <p:spPr>
          <a:xfrm>
            <a:off x="2773499" y="2190768"/>
            <a:ext cx="1981200" cy="3323987"/>
          </a:xfrm>
          <a:prstGeom prst="rect">
            <a:avLst/>
          </a:prstGeom>
          <a:noFill/>
        </p:spPr>
        <p:txBody>
          <a:bodyPr lIns="0" tIns="0" rIns="0" bIns="0">
            <a:spAutoFit/>
          </a:bodyPr>
          <a:lstStyle/>
          <a:p>
            <a:pPr algn="ctr">
              <a:defRPr/>
            </a:pPr>
            <a:r>
              <a:rPr lang="en-GB" sz="2400" dirty="0">
                <a:solidFill>
                  <a:srgbClr val="2E008B"/>
                </a:solidFill>
              </a:rPr>
              <a:t>2</a:t>
            </a:r>
          </a:p>
          <a:p>
            <a:pPr marL="342900" indent="-342900">
              <a:buFont typeface="+mj-lt"/>
              <a:buAutoNum type="arabicPeriod"/>
              <a:defRPr/>
            </a:pPr>
            <a:r>
              <a:rPr lang="en-GB" sz="2400" dirty="0">
                <a:solidFill>
                  <a:srgbClr val="2E008B"/>
                </a:solidFill>
              </a:rPr>
              <a:t>Cancer</a:t>
            </a:r>
          </a:p>
          <a:p>
            <a:pPr marL="342900" indent="-342900">
              <a:buFont typeface="+mj-lt"/>
              <a:buAutoNum type="arabicPeriod"/>
              <a:defRPr/>
            </a:pPr>
            <a:r>
              <a:rPr lang="en-GB" sz="2400" dirty="0">
                <a:solidFill>
                  <a:srgbClr val="2E008B"/>
                </a:solidFill>
              </a:rPr>
              <a:t>Other</a:t>
            </a:r>
          </a:p>
          <a:p>
            <a:pPr marL="342900" indent="-342900">
              <a:buFont typeface="+mj-lt"/>
              <a:buAutoNum type="arabicPeriod"/>
              <a:defRPr/>
            </a:pPr>
            <a:r>
              <a:rPr lang="en-GB" sz="2400" dirty="0">
                <a:solidFill>
                  <a:srgbClr val="2E008B"/>
                </a:solidFill>
              </a:rPr>
              <a:t>Circulatory Disease</a:t>
            </a:r>
          </a:p>
          <a:p>
            <a:pPr marL="342900" indent="-342900">
              <a:buFont typeface="+mj-lt"/>
              <a:buAutoNum type="arabicPeriod"/>
              <a:defRPr/>
            </a:pPr>
            <a:r>
              <a:rPr lang="en-GB" sz="2400" dirty="0">
                <a:solidFill>
                  <a:srgbClr val="2E008B"/>
                </a:solidFill>
              </a:rPr>
              <a:t>Respiratory</a:t>
            </a:r>
          </a:p>
          <a:p>
            <a:pPr marL="342900" indent="-342900">
              <a:buFont typeface="+mj-lt"/>
              <a:buAutoNum type="arabicPeriod"/>
              <a:defRPr/>
            </a:pPr>
            <a:r>
              <a:rPr lang="en-GB" sz="2400" dirty="0">
                <a:solidFill>
                  <a:srgbClr val="2E008B"/>
                </a:solidFill>
              </a:rPr>
              <a:t>Liver</a:t>
            </a:r>
          </a:p>
          <a:p>
            <a:pPr marL="342900" indent="-342900">
              <a:buFont typeface="+mj-lt"/>
              <a:buAutoNum type="arabicPeriod"/>
              <a:defRPr/>
            </a:pPr>
            <a:endParaRPr lang="en-GB" sz="1600" dirty="0">
              <a:solidFill>
                <a:srgbClr val="2E008B"/>
              </a:solidFill>
            </a:endParaRPr>
          </a:p>
          <a:p>
            <a:pPr>
              <a:defRPr/>
            </a:pPr>
            <a:endParaRPr lang="en-GB" sz="1600" dirty="0">
              <a:solidFill>
                <a:srgbClr val="2E008B"/>
              </a:solidFill>
            </a:endParaRPr>
          </a:p>
          <a:p>
            <a:pPr>
              <a:defRPr/>
            </a:pPr>
            <a:endParaRPr lang="en-GB" sz="1600" dirty="0">
              <a:solidFill>
                <a:srgbClr val="2E008B"/>
              </a:solidFill>
            </a:endParaRPr>
          </a:p>
        </p:txBody>
      </p:sp>
      <p:sp>
        <p:nvSpPr>
          <p:cNvPr id="8" name="TextBox 7"/>
          <p:cNvSpPr txBox="1"/>
          <p:nvPr/>
        </p:nvSpPr>
        <p:spPr>
          <a:xfrm>
            <a:off x="4951903" y="2190768"/>
            <a:ext cx="1979613" cy="3077766"/>
          </a:xfrm>
          <a:prstGeom prst="rect">
            <a:avLst/>
          </a:prstGeom>
          <a:noFill/>
        </p:spPr>
        <p:txBody>
          <a:bodyPr lIns="0" tIns="0" rIns="0" bIns="0">
            <a:spAutoFit/>
          </a:bodyPr>
          <a:lstStyle/>
          <a:p>
            <a:pPr algn="ctr">
              <a:defRPr/>
            </a:pPr>
            <a:r>
              <a:rPr lang="en-GB" sz="2400" dirty="0">
                <a:solidFill>
                  <a:srgbClr val="2E008B"/>
                </a:solidFill>
              </a:rPr>
              <a:t>3</a:t>
            </a:r>
          </a:p>
          <a:p>
            <a:pPr marL="342900" indent="-342900">
              <a:buFont typeface="+mj-lt"/>
              <a:buAutoNum type="arabicPeriod"/>
              <a:defRPr/>
            </a:pPr>
            <a:r>
              <a:rPr lang="en-GB" sz="2400" dirty="0">
                <a:solidFill>
                  <a:srgbClr val="2E008B"/>
                </a:solidFill>
              </a:rPr>
              <a:t>Circulatory Disease</a:t>
            </a:r>
          </a:p>
          <a:p>
            <a:pPr marL="342900" indent="-342900">
              <a:buFont typeface="+mj-lt"/>
              <a:buAutoNum type="arabicPeriod"/>
              <a:defRPr/>
            </a:pPr>
            <a:r>
              <a:rPr lang="en-GB" sz="2400" dirty="0">
                <a:solidFill>
                  <a:srgbClr val="2E008B"/>
                </a:solidFill>
              </a:rPr>
              <a:t>Cancer</a:t>
            </a:r>
          </a:p>
          <a:p>
            <a:pPr marL="342900" indent="-342900">
              <a:buFont typeface="+mj-lt"/>
              <a:buAutoNum type="arabicPeriod"/>
              <a:defRPr/>
            </a:pPr>
            <a:r>
              <a:rPr lang="en-GB" sz="2400" dirty="0">
                <a:solidFill>
                  <a:srgbClr val="2E008B"/>
                </a:solidFill>
              </a:rPr>
              <a:t>Respiratory</a:t>
            </a:r>
          </a:p>
          <a:p>
            <a:pPr marL="342900" indent="-342900">
              <a:buFont typeface="+mj-lt"/>
              <a:buAutoNum type="arabicPeriod"/>
              <a:defRPr/>
            </a:pPr>
            <a:r>
              <a:rPr lang="en-GB" sz="2400" dirty="0">
                <a:solidFill>
                  <a:srgbClr val="2E008B"/>
                </a:solidFill>
              </a:rPr>
              <a:t>Liver</a:t>
            </a:r>
          </a:p>
          <a:p>
            <a:pPr marL="342900" indent="-342900">
              <a:buFont typeface="+mj-lt"/>
              <a:buAutoNum type="arabicPeriod"/>
              <a:defRPr/>
            </a:pPr>
            <a:r>
              <a:rPr lang="en-GB" sz="2400" dirty="0">
                <a:solidFill>
                  <a:srgbClr val="2E008B"/>
                </a:solidFill>
              </a:rPr>
              <a:t>Other</a:t>
            </a:r>
          </a:p>
          <a:p>
            <a:pPr>
              <a:defRPr/>
            </a:pPr>
            <a:endParaRPr lang="en-GB" sz="1600" dirty="0">
              <a:solidFill>
                <a:srgbClr val="2E008B"/>
              </a:solidFill>
            </a:endParaRPr>
          </a:p>
          <a:p>
            <a:pPr>
              <a:defRPr/>
            </a:pPr>
            <a:endParaRPr lang="en-GB" sz="1600" dirty="0">
              <a:solidFill>
                <a:srgbClr val="2E008B"/>
              </a:solidFill>
            </a:endParaRPr>
          </a:p>
        </p:txBody>
      </p:sp>
      <p:sp>
        <p:nvSpPr>
          <p:cNvPr id="9" name="TextBox 8"/>
          <p:cNvSpPr txBox="1"/>
          <p:nvPr/>
        </p:nvSpPr>
        <p:spPr>
          <a:xfrm>
            <a:off x="7076650" y="2190768"/>
            <a:ext cx="1979613" cy="3323987"/>
          </a:xfrm>
          <a:prstGeom prst="rect">
            <a:avLst/>
          </a:prstGeom>
          <a:noFill/>
        </p:spPr>
        <p:txBody>
          <a:bodyPr lIns="0" tIns="0" rIns="0" bIns="0">
            <a:spAutoFit/>
          </a:bodyPr>
          <a:lstStyle/>
          <a:p>
            <a:pPr algn="ctr">
              <a:defRPr/>
            </a:pPr>
            <a:r>
              <a:rPr lang="en-GB" sz="2400" b="1" dirty="0">
                <a:solidFill>
                  <a:srgbClr val="FF3399"/>
                </a:solidFill>
              </a:rPr>
              <a:t>4</a:t>
            </a:r>
          </a:p>
          <a:p>
            <a:pPr marL="342900" indent="-342900">
              <a:buFont typeface="+mj-lt"/>
              <a:buAutoNum type="arabicPeriod"/>
              <a:defRPr/>
            </a:pPr>
            <a:r>
              <a:rPr lang="en-GB" sz="2400" b="1" dirty="0">
                <a:solidFill>
                  <a:srgbClr val="FF3399"/>
                </a:solidFill>
              </a:rPr>
              <a:t>Cancer</a:t>
            </a:r>
          </a:p>
          <a:p>
            <a:pPr marL="342900" indent="-342900">
              <a:buFont typeface="+mj-lt"/>
              <a:buAutoNum type="arabicPeriod"/>
              <a:defRPr/>
            </a:pPr>
            <a:r>
              <a:rPr lang="en-GB" sz="2400" b="1" dirty="0">
                <a:solidFill>
                  <a:srgbClr val="FF3399"/>
                </a:solidFill>
              </a:rPr>
              <a:t>Circulatory Disease</a:t>
            </a:r>
          </a:p>
          <a:p>
            <a:pPr marL="342900" indent="-342900">
              <a:buFont typeface="+mj-lt"/>
              <a:buAutoNum type="arabicPeriod"/>
              <a:defRPr/>
            </a:pPr>
            <a:r>
              <a:rPr lang="en-GB" sz="2400" b="1" dirty="0">
                <a:solidFill>
                  <a:srgbClr val="FF3399"/>
                </a:solidFill>
              </a:rPr>
              <a:t>Other</a:t>
            </a:r>
          </a:p>
          <a:p>
            <a:pPr marL="342900" indent="-342900">
              <a:buFont typeface="+mj-lt"/>
              <a:buAutoNum type="arabicPeriod"/>
              <a:defRPr/>
            </a:pPr>
            <a:r>
              <a:rPr lang="en-GB" sz="2400" b="1" dirty="0">
                <a:solidFill>
                  <a:srgbClr val="FF3399"/>
                </a:solidFill>
              </a:rPr>
              <a:t>Respiratory</a:t>
            </a:r>
          </a:p>
          <a:p>
            <a:pPr marL="342900" indent="-342900">
              <a:buFont typeface="+mj-lt"/>
              <a:buAutoNum type="arabicPeriod"/>
              <a:defRPr/>
            </a:pPr>
            <a:r>
              <a:rPr lang="en-GB" sz="2400" b="1" dirty="0">
                <a:solidFill>
                  <a:srgbClr val="FF3399"/>
                </a:solidFill>
              </a:rPr>
              <a:t>Liver</a:t>
            </a:r>
          </a:p>
          <a:p>
            <a:pPr marL="342900" indent="-342900">
              <a:buFont typeface="+mj-lt"/>
              <a:buAutoNum type="arabicPeriod"/>
              <a:defRPr/>
            </a:pPr>
            <a:endParaRPr lang="en-GB" sz="1600" dirty="0">
              <a:solidFill>
                <a:srgbClr val="2E008B"/>
              </a:solidFill>
            </a:endParaRPr>
          </a:p>
          <a:p>
            <a:pPr>
              <a:defRPr/>
            </a:pPr>
            <a:endParaRPr lang="en-GB" sz="1600" dirty="0">
              <a:solidFill>
                <a:srgbClr val="2E008B"/>
              </a:solidFill>
            </a:endParaRPr>
          </a:p>
          <a:p>
            <a:pPr>
              <a:defRPr/>
            </a:pPr>
            <a:endParaRPr lang="en-GB" sz="1600" dirty="0">
              <a:solidFill>
                <a:srgbClr val="2E008B"/>
              </a:solidFill>
            </a:endParaRPr>
          </a:p>
        </p:txBody>
      </p:sp>
      <p:sp>
        <p:nvSpPr>
          <p:cNvPr id="10" name="Rectangle 9"/>
          <p:cNvSpPr/>
          <p:nvPr/>
        </p:nvSpPr>
        <p:spPr>
          <a:xfrm>
            <a:off x="3063412" y="5258126"/>
            <a:ext cx="5451938" cy="707886"/>
          </a:xfrm>
          <a:prstGeom prst="rect">
            <a:avLst/>
          </a:prstGeom>
        </p:spPr>
        <p:txBody>
          <a:bodyPr wrap="square">
            <a:spAutoFit/>
          </a:bodyPr>
          <a:lstStyle/>
          <a:p>
            <a:pPr>
              <a:lnSpc>
                <a:spcPct val="100000"/>
              </a:lnSpc>
              <a:spcBef>
                <a:spcPct val="0"/>
              </a:spcBef>
              <a:buFontTx/>
              <a:buNone/>
            </a:pPr>
            <a:r>
              <a:rPr lang="en-GB" altLang="en-US" sz="2000" b="1" dirty="0">
                <a:solidFill>
                  <a:srgbClr val="2E008B"/>
                </a:solidFill>
                <a:latin typeface="Arial" panose="020B0604020202020204" pitchFamily="34" charset="0"/>
                <a:cs typeface="Arial" panose="020B0604020202020204" pitchFamily="34" charset="0"/>
              </a:rPr>
              <a:t>Which do you think is the correct column?</a:t>
            </a:r>
          </a:p>
          <a:p>
            <a:pPr>
              <a:lnSpc>
                <a:spcPct val="100000"/>
              </a:lnSpc>
              <a:spcBef>
                <a:spcPct val="0"/>
              </a:spcBef>
              <a:buFontTx/>
              <a:buNone/>
            </a:pPr>
            <a:r>
              <a:rPr lang="en-GB" altLang="en-US" sz="2000" dirty="0">
                <a:solidFill>
                  <a:srgbClr val="2E008B"/>
                </a:solidFill>
                <a:latin typeface="Arial" panose="020B0604020202020204" pitchFamily="34" charset="0"/>
                <a:cs typeface="Arial" panose="020B0604020202020204" pitchFamily="34" charset="0"/>
              </a:rPr>
              <a:t>(high to low)</a:t>
            </a:r>
          </a:p>
        </p:txBody>
      </p:sp>
    </p:spTree>
    <p:extLst>
      <p:ext uri="{BB962C8B-B14F-4D97-AF65-F5344CB8AC3E}">
        <p14:creationId xmlns:p14="http://schemas.microsoft.com/office/powerpoint/2010/main" val="600993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6"/>
          <p:cNvSpPr>
            <a:spLocks noGrp="1"/>
          </p:cNvSpPr>
          <p:nvPr>
            <p:ph sz="quarter" idx="13"/>
          </p:nvPr>
        </p:nvSpPr>
        <p:spPr>
          <a:xfrm>
            <a:off x="434975" y="590550"/>
            <a:ext cx="8316913" cy="5557838"/>
          </a:xfrm>
        </p:spPr>
        <p:txBody>
          <a:bodyPr/>
          <a:lstStyle/>
          <a:p>
            <a:pPr marL="0" indent="0" algn="ctr" eaLnBrk="1" hangingPunct="1">
              <a:spcBef>
                <a:spcPct val="0"/>
              </a:spcBef>
              <a:buFont typeface="Arial" panose="020B0604020202020204" pitchFamily="34" charset="0"/>
              <a:buNone/>
              <a:tabLst>
                <a:tab pos="246063" algn="l"/>
              </a:tabLst>
            </a:pPr>
            <a:endParaRPr lang="en-GB" altLang="en-US" sz="3600" dirty="0" smtClean="0">
              <a:solidFill>
                <a:srgbClr val="2E008B"/>
              </a:solidFill>
            </a:endParaRPr>
          </a:p>
        </p:txBody>
      </p:sp>
      <p:graphicFrame>
        <p:nvGraphicFramePr>
          <p:cNvPr id="50179" name="Chart 5"/>
          <p:cNvGraphicFramePr>
            <a:graphicFrameLocks/>
          </p:cNvGraphicFramePr>
          <p:nvPr>
            <p:extLst>
              <p:ext uri="{D42A27DB-BD31-4B8C-83A1-F6EECF244321}">
                <p14:modId xmlns:p14="http://schemas.microsoft.com/office/powerpoint/2010/main" val="3647726260"/>
              </p:ext>
            </p:extLst>
          </p:nvPr>
        </p:nvGraphicFramePr>
        <p:xfrm>
          <a:off x="434975" y="332656"/>
          <a:ext cx="8316913" cy="5544269"/>
        </p:xfrm>
        <a:graphic>
          <a:graphicData uri="http://schemas.openxmlformats.org/presentationml/2006/ole">
            <mc:AlternateContent xmlns:mc="http://schemas.openxmlformats.org/markup-compatibility/2006">
              <mc:Choice xmlns:v="urn:schemas-microsoft-com:vml" Requires="v">
                <p:oleObj spid="_x0000_s2066" name="Chart" r:id="rId5" imgW="7145131" imgH="4328535" progId="Excel.Chart.8">
                  <p:embed/>
                </p:oleObj>
              </mc:Choice>
              <mc:Fallback>
                <p:oleObj name="Chart" r:id="rId5" imgW="7145131" imgH="4328535"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975" y="332656"/>
                        <a:ext cx="8316913" cy="5544269"/>
                      </a:xfrm>
                      <a:prstGeom prst="rect">
                        <a:avLst/>
                      </a:prstGeom>
                      <a:noFill/>
                      <a:ln>
                        <a:noFill/>
                      </a:ln>
                    </p:spPr>
                  </p:pic>
                </p:oleObj>
              </mc:Fallback>
            </mc:AlternateContent>
          </a:graphicData>
        </a:graphic>
      </p:graphicFrame>
      <p:sp>
        <p:nvSpPr>
          <p:cNvPr id="50180" name="TextBox 1"/>
          <p:cNvSpPr txBox="1">
            <a:spLocks noChangeArrowheads="1"/>
          </p:cNvSpPr>
          <p:nvPr/>
        </p:nvSpPr>
        <p:spPr bwMode="auto">
          <a:xfrm>
            <a:off x="2474913" y="6597650"/>
            <a:ext cx="49847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900"/>
              <a:t>https://www.gov.uk/government/uploads/system/uploads/attachment_data/file/307703/LW4L.pdf</a:t>
            </a:r>
          </a:p>
        </p:txBody>
      </p:sp>
      <p:pic>
        <p:nvPicPr>
          <p:cNvPr id="50181" name="Picture 2"/>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9525" y="5876925"/>
            <a:ext cx="912495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890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3504"/>
            <a:ext cx="7886700" cy="917280"/>
          </a:xfrm>
        </p:spPr>
        <p:txBody>
          <a:bodyPr>
            <a:normAutofit/>
          </a:bodyPr>
          <a:lstStyle/>
          <a:p>
            <a:r>
              <a:rPr lang="en-GB" sz="3600" b="1" dirty="0" smtClean="0">
                <a:solidFill>
                  <a:srgbClr val="0070C0"/>
                </a:solidFill>
              </a:rPr>
              <a:t>Cancer Practice profiles</a:t>
            </a:r>
            <a:endParaRPr lang="en-GB" sz="3600" b="1" dirty="0">
              <a:solidFill>
                <a:srgbClr val="0070C0"/>
              </a:solidFill>
            </a:endParaRPr>
          </a:p>
        </p:txBody>
      </p:sp>
      <p:sp>
        <p:nvSpPr>
          <p:cNvPr id="3" name="Content Placeholder 2"/>
          <p:cNvSpPr>
            <a:spLocks noGrp="1"/>
          </p:cNvSpPr>
          <p:nvPr>
            <p:ph idx="1"/>
          </p:nvPr>
        </p:nvSpPr>
        <p:spPr>
          <a:xfrm>
            <a:off x="628650" y="1140784"/>
            <a:ext cx="7886700" cy="4952512"/>
          </a:xfrm>
        </p:spPr>
        <p:txBody>
          <a:bodyPr>
            <a:normAutofit fontScale="92500" lnSpcReduction="20000"/>
          </a:bodyPr>
          <a:lstStyle/>
          <a:p>
            <a:r>
              <a:rPr lang="en-GB" sz="2600" dirty="0" smtClean="0"/>
              <a:t>Produced by Public Health England</a:t>
            </a:r>
          </a:p>
          <a:p>
            <a:endParaRPr lang="en-GB" sz="2600" dirty="0" smtClean="0"/>
          </a:p>
          <a:p>
            <a:r>
              <a:rPr lang="en-GB" sz="2600" dirty="0" smtClean="0"/>
              <a:t>Data at a practice and CCG level is available online</a:t>
            </a:r>
          </a:p>
          <a:p>
            <a:endParaRPr lang="en-GB" sz="2600" dirty="0" smtClean="0"/>
          </a:p>
          <a:p>
            <a:r>
              <a:rPr lang="en-GB" sz="2600" dirty="0" smtClean="0"/>
              <a:t>Not used for performance management purposes </a:t>
            </a:r>
          </a:p>
          <a:p>
            <a:endParaRPr lang="en-GB" sz="2600" dirty="0" smtClean="0"/>
          </a:p>
          <a:p>
            <a:r>
              <a:rPr lang="en-GB" sz="2600" dirty="0" smtClean="0"/>
              <a:t>Useful data to review at a practice level</a:t>
            </a:r>
          </a:p>
          <a:p>
            <a:endParaRPr lang="en-GB" sz="2600" dirty="0" smtClean="0"/>
          </a:p>
          <a:p>
            <a:r>
              <a:rPr lang="en-GB" sz="2600" dirty="0" smtClean="0"/>
              <a:t>Various metrics including:</a:t>
            </a:r>
          </a:p>
          <a:p>
            <a:pPr lvl="1"/>
            <a:r>
              <a:rPr lang="en-GB" sz="2600" dirty="0" smtClean="0"/>
              <a:t>Demographics, cancer incidence, cancer prevalence, </a:t>
            </a:r>
          </a:p>
          <a:p>
            <a:pPr lvl="1"/>
            <a:r>
              <a:rPr lang="en-GB" sz="2600" dirty="0" smtClean="0"/>
              <a:t>Screening uptake for the three national programmes</a:t>
            </a:r>
          </a:p>
          <a:p>
            <a:pPr lvl="1"/>
            <a:r>
              <a:rPr lang="en-GB" sz="2600" dirty="0" smtClean="0"/>
              <a:t>2ww data, conversion rates </a:t>
            </a:r>
            <a:r>
              <a:rPr lang="en-GB" sz="2600" dirty="0" err="1" smtClean="0"/>
              <a:t>etc</a:t>
            </a:r>
            <a:endParaRPr lang="en-GB" sz="2600" dirty="0" smtClean="0"/>
          </a:p>
          <a:p>
            <a:pPr marL="342900" lvl="1" indent="0">
              <a:buNone/>
            </a:pPr>
            <a:endParaRPr lang="en-GB" sz="2600" dirty="0" smtClean="0"/>
          </a:p>
          <a:p>
            <a:pPr marL="342900" lvl="1" indent="0">
              <a:buNone/>
            </a:pPr>
            <a:r>
              <a:rPr lang="en-GB" sz="2600" dirty="0">
                <a:hlinkClick r:id="rId3"/>
              </a:rPr>
              <a:t>https://fingertips.phe.org.uk/profile/cancerservices</a:t>
            </a:r>
            <a:endParaRPr lang="en-GB" sz="2600" dirty="0"/>
          </a:p>
          <a:p>
            <a:pPr marL="342900" lvl="1" indent="0">
              <a:buNone/>
            </a:pPr>
            <a:endParaRPr lang="en-GB" sz="2600" dirty="0" smtClean="0"/>
          </a:p>
          <a:p>
            <a:pPr marL="342900" lvl="1" indent="0">
              <a:buNone/>
            </a:pPr>
            <a:endParaRPr lang="en-GB" sz="2600" dirty="0" smtClean="0"/>
          </a:p>
          <a:p>
            <a:endParaRPr lang="en-GB" dirty="0"/>
          </a:p>
        </p:txBody>
      </p:sp>
      <p:sp>
        <p:nvSpPr>
          <p:cNvPr id="4" name="Date Placeholder 3"/>
          <p:cNvSpPr>
            <a:spLocks noGrp="1"/>
          </p:cNvSpPr>
          <p:nvPr>
            <p:ph type="dt" sz="half" idx="10"/>
          </p:nvPr>
        </p:nvSpPr>
        <p:spPr/>
        <p:txBody>
          <a:bodyPr/>
          <a:lstStyle/>
          <a:p>
            <a:fld id="{091B633F-0671-8540-8293-CA57D48B9DB9}" type="datetime2">
              <a:rPr lang="en-US" smtClean="0"/>
              <a:pPr/>
              <a:t>Tuesday, July 11, 2017</a:t>
            </a:fld>
            <a:endParaRPr lang="en-GB" dirty="0"/>
          </a:p>
        </p:txBody>
      </p:sp>
      <p:sp>
        <p:nvSpPr>
          <p:cNvPr id="5" name="Footer Placeholder 4"/>
          <p:cNvSpPr>
            <a:spLocks noGrp="1"/>
          </p:cNvSpPr>
          <p:nvPr>
            <p:ph type="ftr" sz="quarter" idx="11"/>
          </p:nvPr>
        </p:nvSpPr>
        <p:spPr/>
        <p:txBody>
          <a:bodyPr/>
          <a:lstStyle/>
          <a:p>
            <a:r>
              <a:rPr lang="en-US" smtClean="0"/>
              <a:t>View &lt;Headers and Footers&gt; to alter this text</a:t>
            </a:r>
            <a:endParaRPr lang="en-GB" dirty="0"/>
          </a:p>
        </p:txBody>
      </p:sp>
      <p:sp>
        <p:nvSpPr>
          <p:cNvPr id="6" name="Slide Number Placeholder 5"/>
          <p:cNvSpPr>
            <a:spLocks noGrp="1"/>
          </p:cNvSpPr>
          <p:nvPr>
            <p:ph type="sldNum" sz="quarter" idx="12"/>
          </p:nvPr>
        </p:nvSpPr>
        <p:spPr/>
        <p:txBody>
          <a:bodyPr/>
          <a:lstStyle/>
          <a:p>
            <a:fld id="{C231324C-4752-C242-8156-5E21DB4253A5}" type="slidenum">
              <a:rPr lang="en-GB" smtClean="0"/>
              <a:pPr/>
              <a:t>12</a:t>
            </a:fld>
            <a:endParaRPr lang="en-GB" dirty="0"/>
          </a:p>
        </p:txBody>
      </p:sp>
    </p:spTree>
    <p:extLst>
      <p:ext uri="{BB962C8B-B14F-4D97-AF65-F5344CB8AC3E}">
        <p14:creationId xmlns:p14="http://schemas.microsoft.com/office/powerpoint/2010/main" val="127237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AD269-2066-8A44-AF46-C9BC8AE14768}" type="datetime2">
              <a:rPr lang="en-US" smtClean="0"/>
              <a:pPr/>
              <a:t>Tuesday, July 11, 2017</a:t>
            </a:fld>
            <a:endParaRPr lang="en-GB" dirty="0"/>
          </a:p>
        </p:txBody>
      </p:sp>
      <p:sp>
        <p:nvSpPr>
          <p:cNvPr id="3" name="Footer Placeholder 2"/>
          <p:cNvSpPr>
            <a:spLocks noGrp="1"/>
          </p:cNvSpPr>
          <p:nvPr>
            <p:ph type="ftr" sz="quarter" idx="11"/>
          </p:nvPr>
        </p:nvSpPr>
        <p:spPr/>
        <p:txBody>
          <a:bodyPr/>
          <a:lstStyle/>
          <a:p>
            <a:r>
              <a:rPr lang="en-US" smtClean="0"/>
              <a:t>View &lt;Headers and Footers&gt; to alter this text</a:t>
            </a:r>
            <a:endParaRPr lang="en-GB" dirty="0"/>
          </a:p>
        </p:txBody>
      </p:sp>
      <p:sp>
        <p:nvSpPr>
          <p:cNvPr id="4" name="Slide Number Placeholder 3"/>
          <p:cNvSpPr>
            <a:spLocks noGrp="1"/>
          </p:cNvSpPr>
          <p:nvPr>
            <p:ph type="sldNum" sz="quarter" idx="12"/>
          </p:nvPr>
        </p:nvSpPr>
        <p:spPr/>
        <p:txBody>
          <a:bodyPr/>
          <a:lstStyle/>
          <a:p>
            <a:fld id="{C231324C-4752-C242-8156-5E21DB4253A5}" type="slidenum">
              <a:rPr lang="en-GB" smtClean="0"/>
              <a:pPr/>
              <a:t>13</a:t>
            </a:fld>
            <a:endParaRPr lang="en-GB" dirty="0"/>
          </a:p>
        </p:txBody>
      </p:sp>
      <p:pic>
        <p:nvPicPr>
          <p:cNvPr id="5" name="Picture 4"/>
          <p:cNvPicPr>
            <a:picLocks noChangeAspect="1"/>
          </p:cNvPicPr>
          <p:nvPr/>
        </p:nvPicPr>
        <p:blipFill>
          <a:blip r:embed="rId3"/>
          <a:stretch>
            <a:fillRect/>
          </a:stretch>
        </p:blipFill>
        <p:spPr>
          <a:xfrm>
            <a:off x="0" y="0"/>
            <a:ext cx="9144000" cy="6721476"/>
          </a:xfrm>
          <a:prstGeom prst="rect">
            <a:avLst/>
          </a:prstGeom>
        </p:spPr>
      </p:pic>
    </p:spTree>
    <p:extLst>
      <p:ext uri="{BB962C8B-B14F-4D97-AF65-F5344CB8AC3E}">
        <p14:creationId xmlns:p14="http://schemas.microsoft.com/office/powerpoint/2010/main" val="1940596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AD269-2066-8A44-AF46-C9BC8AE14768}" type="datetime2">
              <a:rPr lang="en-US" smtClean="0"/>
              <a:pPr/>
              <a:t>Tuesday, July 11, 2017</a:t>
            </a:fld>
            <a:endParaRPr lang="en-GB" dirty="0"/>
          </a:p>
        </p:txBody>
      </p:sp>
      <p:sp>
        <p:nvSpPr>
          <p:cNvPr id="3" name="Footer Placeholder 2"/>
          <p:cNvSpPr>
            <a:spLocks noGrp="1"/>
          </p:cNvSpPr>
          <p:nvPr>
            <p:ph type="ftr" sz="quarter" idx="11"/>
          </p:nvPr>
        </p:nvSpPr>
        <p:spPr/>
        <p:txBody>
          <a:bodyPr/>
          <a:lstStyle/>
          <a:p>
            <a:r>
              <a:rPr lang="en-US" smtClean="0"/>
              <a:t>View &lt;Headers and Footers&gt; to alter this text</a:t>
            </a:r>
            <a:endParaRPr lang="en-GB" dirty="0"/>
          </a:p>
        </p:txBody>
      </p:sp>
      <p:sp>
        <p:nvSpPr>
          <p:cNvPr id="4" name="Slide Number Placeholder 3"/>
          <p:cNvSpPr>
            <a:spLocks noGrp="1"/>
          </p:cNvSpPr>
          <p:nvPr>
            <p:ph type="sldNum" sz="quarter" idx="12"/>
          </p:nvPr>
        </p:nvSpPr>
        <p:spPr/>
        <p:txBody>
          <a:bodyPr/>
          <a:lstStyle/>
          <a:p>
            <a:fld id="{C231324C-4752-C242-8156-5E21DB4253A5}" type="slidenum">
              <a:rPr lang="en-GB" smtClean="0"/>
              <a:pPr/>
              <a:t>14</a:t>
            </a:fld>
            <a:endParaRPr lang="en-GB" dirty="0"/>
          </a:p>
        </p:txBody>
      </p:sp>
      <p:pic>
        <p:nvPicPr>
          <p:cNvPr id="5" name="Picture 4"/>
          <p:cNvPicPr>
            <a:picLocks noChangeAspect="1"/>
          </p:cNvPicPr>
          <p:nvPr/>
        </p:nvPicPr>
        <p:blipFill>
          <a:blip r:embed="rId2"/>
          <a:stretch>
            <a:fillRect/>
          </a:stretch>
        </p:blipFill>
        <p:spPr>
          <a:xfrm>
            <a:off x="251520" y="0"/>
            <a:ext cx="9649072" cy="6721476"/>
          </a:xfrm>
          <a:prstGeom prst="rect">
            <a:avLst/>
          </a:prstGeom>
        </p:spPr>
      </p:pic>
    </p:spTree>
    <p:extLst>
      <p:ext uri="{BB962C8B-B14F-4D97-AF65-F5344CB8AC3E}">
        <p14:creationId xmlns:p14="http://schemas.microsoft.com/office/powerpoint/2010/main" val="997908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6"/>
          <p:cNvSpPr>
            <a:spLocks noChangeAspect="1"/>
          </p:cNvSpPr>
          <p:nvPr/>
        </p:nvSpPr>
        <p:spPr bwMode="auto">
          <a:xfrm>
            <a:off x="500033" y="2428870"/>
            <a:ext cx="2500331" cy="2106749"/>
          </a:xfrm>
          <a:custGeom>
            <a:avLst/>
            <a:gdLst>
              <a:gd name="T0" fmla="*/ 708 w 1428"/>
              <a:gd name="T1" fmla="*/ 3 h 1627"/>
              <a:gd name="T2" fmla="*/ 708 w 1428"/>
              <a:gd name="T3" fmla="*/ 3 h 1627"/>
              <a:gd name="T4" fmla="*/ 2 w 1428"/>
              <a:gd name="T5" fmla="*/ 719 h 1627"/>
              <a:gd name="T6" fmla="*/ 596 w 1428"/>
              <a:gd name="T7" fmla="*/ 1416 h 1627"/>
              <a:gd name="T8" fmla="*/ 720 w 1428"/>
              <a:gd name="T9" fmla="*/ 1627 h 1627"/>
              <a:gd name="T10" fmla="*/ 841 w 1428"/>
              <a:gd name="T11" fmla="*/ 1414 h 1627"/>
              <a:gd name="T12" fmla="*/ 1425 w 1428"/>
              <a:gd name="T13" fmla="*/ 709 h 1627"/>
              <a:gd name="T14" fmla="*/ 708 w 1428"/>
              <a:gd name="T15" fmla="*/ 3 h 16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8" h="1627">
                <a:moveTo>
                  <a:pt x="708" y="3"/>
                </a:moveTo>
                <a:lnTo>
                  <a:pt x="708" y="3"/>
                </a:lnTo>
                <a:cubicBezTo>
                  <a:pt x="315" y="6"/>
                  <a:pt x="0" y="326"/>
                  <a:pt x="2" y="719"/>
                </a:cubicBezTo>
                <a:cubicBezTo>
                  <a:pt x="4" y="1071"/>
                  <a:pt x="261" y="1360"/>
                  <a:pt x="596" y="1416"/>
                </a:cubicBezTo>
                <a:lnTo>
                  <a:pt x="720" y="1627"/>
                </a:lnTo>
                <a:lnTo>
                  <a:pt x="841" y="1414"/>
                </a:lnTo>
                <a:cubicBezTo>
                  <a:pt x="1175" y="1354"/>
                  <a:pt x="1428" y="1060"/>
                  <a:pt x="1425" y="709"/>
                </a:cubicBezTo>
                <a:cubicBezTo>
                  <a:pt x="1422" y="316"/>
                  <a:pt x="1101" y="0"/>
                  <a:pt x="708"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 name="Subtitle 2"/>
          <p:cNvSpPr txBox="1">
            <a:spLocks/>
          </p:cNvSpPr>
          <p:nvPr/>
        </p:nvSpPr>
        <p:spPr>
          <a:xfrm>
            <a:off x="2102558" y="3802253"/>
            <a:ext cx="4776484" cy="725661"/>
          </a:xfrm>
          <a:prstGeom prst="rect">
            <a:avLst/>
          </a:prstGeom>
        </p:spPr>
        <p:txBody>
          <a:bodyPr vert="horz" lIns="0" tIns="0" rIns="0" bIns="0" rtlCol="0" anchor="t" anchorCtr="0">
            <a:no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457200" rtl="0" eaLnBrk="1" fontAlgn="auto" latinLnBrk="0" hangingPunct="1">
              <a:lnSpc>
                <a:spcPct val="100000"/>
              </a:lnSpc>
              <a:spcBef>
                <a:spcPts val="0"/>
              </a:spcBef>
              <a:spcAft>
                <a:spcPts val="600"/>
              </a:spcAft>
              <a:buClr>
                <a:schemeClr val="accent1"/>
              </a:buClr>
              <a:buSzTx/>
              <a:buFont typeface="Arial"/>
              <a:buNone/>
              <a:tabLst/>
              <a:defRPr/>
            </a:pPr>
            <a:endParaRPr kumimoji="0" lang="en-GB" sz="2000" b="0" i="0" u="none" strike="noStrike" kern="1200" cap="none" spc="0" normalizeH="0" baseline="0" noProof="0" dirty="0">
              <a:ln>
                <a:noFill/>
              </a:ln>
              <a:solidFill>
                <a:srgbClr val="FFFFFF"/>
              </a:solidFill>
              <a:effectLst/>
              <a:uLnTx/>
              <a:uFillTx/>
              <a:latin typeface="+mn-lt"/>
              <a:ea typeface="+mn-ea"/>
              <a:cs typeface="+mn-cs"/>
            </a:endParaRPr>
          </a:p>
        </p:txBody>
      </p:sp>
      <p:pic>
        <p:nvPicPr>
          <p:cNvPr id="7" name="Picture 6" descr="CRUK_Pos_RGB_4.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71197" y="5957746"/>
            <a:ext cx="1724379" cy="811296"/>
          </a:xfrm>
          <a:prstGeom prst="rect">
            <a:avLst/>
          </a:prstGeom>
        </p:spPr>
      </p:pic>
      <p:sp>
        <p:nvSpPr>
          <p:cNvPr id="6" name="Freeform 26"/>
          <p:cNvSpPr>
            <a:spLocks noChangeAspect="1"/>
          </p:cNvSpPr>
          <p:nvPr/>
        </p:nvSpPr>
        <p:spPr bwMode="auto">
          <a:xfrm>
            <a:off x="4071933" y="1857366"/>
            <a:ext cx="2500331" cy="2106749"/>
          </a:xfrm>
          <a:custGeom>
            <a:avLst/>
            <a:gdLst>
              <a:gd name="T0" fmla="*/ 708 w 1428"/>
              <a:gd name="T1" fmla="*/ 3 h 1627"/>
              <a:gd name="T2" fmla="*/ 708 w 1428"/>
              <a:gd name="T3" fmla="*/ 3 h 1627"/>
              <a:gd name="T4" fmla="*/ 2 w 1428"/>
              <a:gd name="T5" fmla="*/ 719 h 1627"/>
              <a:gd name="T6" fmla="*/ 596 w 1428"/>
              <a:gd name="T7" fmla="*/ 1416 h 1627"/>
              <a:gd name="T8" fmla="*/ 720 w 1428"/>
              <a:gd name="T9" fmla="*/ 1627 h 1627"/>
              <a:gd name="T10" fmla="*/ 841 w 1428"/>
              <a:gd name="T11" fmla="*/ 1414 h 1627"/>
              <a:gd name="T12" fmla="*/ 1425 w 1428"/>
              <a:gd name="T13" fmla="*/ 709 h 1627"/>
              <a:gd name="T14" fmla="*/ 708 w 1428"/>
              <a:gd name="T15" fmla="*/ 3 h 16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8" h="1627">
                <a:moveTo>
                  <a:pt x="708" y="3"/>
                </a:moveTo>
                <a:lnTo>
                  <a:pt x="708" y="3"/>
                </a:lnTo>
                <a:cubicBezTo>
                  <a:pt x="315" y="6"/>
                  <a:pt x="0" y="326"/>
                  <a:pt x="2" y="719"/>
                </a:cubicBezTo>
                <a:cubicBezTo>
                  <a:pt x="4" y="1071"/>
                  <a:pt x="261" y="1360"/>
                  <a:pt x="596" y="1416"/>
                </a:cubicBezTo>
                <a:lnTo>
                  <a:pt x="720" y="1627"/>
                </a:lnTo>
                <a:lnTo>
                  <a:pt x="841" y="1414"/>
                </a:lnTo>
                <a:cubicBezTo>
                  <a:pt x="1175" y="1354"/>
                  <a:pt x="1428" y="1060"/>
                  <a:pt x="1425" y="709"/>
                </a:cubicBezTo>
                <a:cubicBezTo>
                  <a:pt x="1422" y="316"/>
                  <a:pt x="1101" y="0"/>
                  <a:pt x="708" y="3"/>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26"/>
          <p:cNvSpPr>
            <a:spLocks noChangeAspect="1"/>
          </p:cNvSpPr>
          <p:nvPr/>
        </p:nvSpPr>
        <p:spPr bwMode="auto">
          <a:xfrm>
            <a:off x="2714613" y="4429134"/>
            <a:ext cx="2500331" cy="2106749"/>
          </a:xfrm>
          <a:custGeom>
            <a:avLst/>
            <a:gdLst>
              <a:gd name="T0" fmla="*/ 708 w 1428"/>
              <a:gd name="T1" fmla="*/ 3 h 1627"/>
              <a:gd name="T2" fmla="*/ 708 w 1428"/>
              <a:gd name="T3" fmla="*/ 3 h 1627"/>
              <a:gd name="T4" fmla="*/ 2 w 1428"/>
              <a:gd name="T5" fmla="*/ 719 h 1627"/>
              <a:gd name="T6" fmla="*/ 596 w 1428"/>
              <a:gd name="T7" fmla="*/ 1416 h 1627"/>
              <a:gd name="T8" fmla="*/ 720 w 1428"/>
              <a:gd name="T9" fmla="*/ 1627 h 1627"/>
              <a:gd name="T10" fmla="*/ 841 w 1428"/>
              <a:gd name="T11" fmla="*/ 1414 h 1627"/>
              <a:gd name="T12" fmla="*/ 1425 w 1428"/>
              <a:gd name="T13" fmla="*/ 709 h 1627"/>
              <a:gd name="T14" fmla="*/ 708 w 1428"/>
              <a:gd name="T15" fmla="*/ 3 h 16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8" h="1627">
                <a:moveTo>
                  <a:pt x="708" y="3"/>
                </a:moveTo>
                <a:lnTo>
                  <a:pt x="708" y="3"/>
                </a:lnTo>
                <a:cubicBezTo>
                  <a:pt x="315" y="6"/>
                  <a:pt x="0" y="326"/>
                  <a:pt x="2" y="719"/>
                </a:cubicBezTo>
                <a:cubicBezTo>
                  <a:pt x="4" y="1071"/>
                  <a:pt x="261" y="1360"/>
                  <a:pt x="596" y="1416"/>
                </a:cubicBezTo>
                <a:lnTo>
                  <a:pt x="720" y="1627"/>
                </a:lnTo>
                <a:lnTo>
                  <a:pt x="841" y="1414"/>
                </a:lnTo>
                <a:cubicBezTo>
                  <a:pt x="1175" y="1354"/>
                  <a:pt x="1428" y="1060"/>
                  <a:pt x="1425" y="709"/>
                </a:cubicBezTo>
                <a:cubicBezTo>
                  <a:pt x="1422" y="316"/>
                  <a:pt x="1101" y="0"/>
                  <a:pt x="708" y="3"/>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26"/>
          <p:cNvSpPr>
            <a:spLocks noChangeAspect="1"/>
          </p:cNvSpPr>
          <p:nvPr/>
        </p:nvSpPr>
        <p:spPr bwMode="auto">
          <a:xfrm>
            <a:off x="6357949" y="3571878"/>
            <a:ext cx="2500331" cy="2106749"/>
          </a:xfrm>
          <a:custGeom>
            <a:avLst/>
            <a:gdLst>
              <a:gd name="T0" fmla="*/ 708 w 1428"/>
              <a:gd name="T1" fmla="*/ 3 h 1627"/>
              <a:gd name="T2" fmla="*/ 708 w 1428"/>
              <a:gd name="T3" fmla="*/ 3 h 1627"/>
              <a:gd name="T4" fmla="*/ 2 w 1428"/>
              <a:gd name="T5" fmla="*/ 719 h 1627"/>
              <a:gd name="T6" fmla="*/ 596 w 1428"/>
              <a:gd name="T7" fmla="*/ 1416 h 1627"/>
              <a:gd name="T8" fmla="*/ 720 w 1428"/>
              <a:gd name="T9" fmla="*/ 1627 h 1627"/>
              <a:gd name="T10" fmla="*/ 841 w 1428"/>
              <a:gd name="T11" fmla="*/ 1414 h 1627"/>
              <a:gd name="T12" fmla="*/ 1425 w 1428"/>
              <a:gd name="T13" fmla="*/ 709 h 1627"/>
              <a:gd name="T14" fmla="*/ 708 w 1428"/>
              <a:gd name="T15" fmla="*/ 3 h 16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8" h="1627">
                <a:moveTo>
                  <a:pt x="708" y="3"/>
                </a:moveTo>
                <a:lnTo>
                  <a:pt x="708" y="3"/>
                </a:lnTo>
                <a:cubicBezTo>
                  <a:pt x="315" y="6"/>
                  <a:pt x="0" y="326"/>
                  <a:pt x="2" y="719"/>
                </a:cubicBezTo>
                <a:cubicBezTo>
                  <a:pt x="4" y="1071"/>
                  <a:pt x="261" y="1360"/>
                  <a:pt x="596" y="1416"/>
                </a:cubicBezTo>
                <a:lnTo>
                  <a:pt x="720" y="1627"/>
                </a:lnTo>
                <a:lnTo>
                  <a:pt x="841" y="1414"/>
                </a:lnTo>
                <a:cubicBezTo>
                  <a:pt x="1175" y="1354"/>
                  <a:pt x="1428" y="1060"/>
                  <a:pt x="1425" y="709"/>
                </a:cubicBezTo>
                <a:cubicBezTo>
                  <a:pt x="1422" y="316"/>
                  <a:pt x="1101" y="0"/>
                  <a:pt x="708" y="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Title 15"/>
          <p:cNvSpPr>
            <a:spLocks noGrp="1"/>
          </p:cNvSpPr>
          <p:nvPr>
            <p:ph type="title"/>
          </p:nvPr>
        </p:nvSpPr>
        <p:spPr>
          <a:xfrm>
            <a:off x="285720" y="285728"/>
            <a:ext cx="8501122" cy="1428760"/>
          </a:xfrm>
        </p:spPr>
        <p:txBody>
          <a:bodyPr>
            <a:normAutofit fontScale="90000"/>
          </a:bodyPr>
          <a:lstStyle/>
          <a:p>
            <a:pPr algn="ctr">
              <a:lnSpc>
                <a:spcPct val="100000"/>
              </a:lnSpc>
            </a:pPr>
            <a:r>
              <a:rPr lang="en-GB" sz="4800" dirty="0" smtClean="0"/>
              <a:t>What are the 4 most common types of cancer?</a:t>
            </a:r>
            <a:endParaRPr lang="en-GB" sz="4800" dirty="0"/>
          </a:p>
        </p:txBody>
      </p:sp>
    </p:spTree>
    <p:extLst>
      <p:ext uri="{BB962C8B-B14F-4D97-AF65-F5344CB8AC3E}">
        <p14:creationId xmlns:p14="http://schemas.microsoft.com/office/powerpoint/2010/main" val="2438068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_x0000_s0"/>
          <p:cNvSpPr txBox="1">
            <a:spLocks noChangeArrowheads="1"/>
          </p:cNvSpPr>
          <p:nvPr/>
        </p:nvSpPr>
        <p:spPr bwMode="auto">
          <a:xfrm>
            <a:off x="481854" y="393607"/>
            <a:ext cx="3090911" cy="26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hangingPunct="1"/>
            <a:r>
              <a:rPr lang="en-US" altLang="en-US" sz="1147" b="1">
                <a:solidFill>
                  <a:srgbClr val="EC008C"/>
                </a:solidFill>
                <a:latin typeface="Helvetica" panose="020B0604020202020204" pitchFamily="34" charset="0"/>
              </a:rPr>
              <a:t>The Twenty Most Common Cancers: 2014</a:t>
            </a:r>
          </a:p>
        </p:txBody>
      </p:sp>
      <p:sp>
        <p:nvSpPr>
          <p:cNvPr id="2051" name="Text Box 10"/>
          <p:cNvSpPr txBox="1">
            <a:spLocks noChangeArrowheads="1"/>
          </p:cNvSpPr>
          <p:nvPr/>
        </p:nvSpPr>
        <p:spPr bwMode="auto">
          <a:xfrm>
            <a:off x="481853" y="563095"/>
            <a:ext cx="1891865"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hangingPunct="1"/>
            <a:r>
              <a:rPr lang="en-US" altLang="en-US" sz="1059" b="1">
                <a:solidFill>
                  <a:srgbClr val="2E008B"/>
                </a:solidFill>
                <a:latin typeface="Helvetica" panose="020B0604020202020204" pitchFamily="34" charset="0"/>
              </a:rPr>
              <a:t>Number of New Cases, UK</a:t>
            </a:r>
          </a:p>
        </p:txBody>
      </p:sp>
      <p:pic>
        <p:nvPicPr>
          <p:cNvPr id="2052" name="Picture 9"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90" y="816629"/>
            <a:ext cx="8207942" cy="500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6"/>
          <p:cNvSpPr txBox="1">
            <a:spLocks noChangeArrowheads="1"/>
          </p:cNvSpPr>
          <p:nvPr/>
        </p:nvSpPr>
        <p:spPr bwMode="auto">
          <a:xfrm>
            <a:off x="2373718" y="6155160"/>
            <a:ext cx="1479892" cy="21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hangingPunct="1"/>
            <a:r>
              <a:rPr lang="en-US" altLang="en-US" sz="794" dirty="0">
                <a:solidFill>
                  <a:srgbClr val="6F6F6F"/>
                </a:solidFill>
                <a:latin typeface="Helvetica" panose="020B0604020202020204" pitchFamily="34" charset="0"/>
              </a:rPr>
              <a:t>Source: cruk.org/</a:t>
            </a:r>
            <a:r>
              <a:rPr lang="en-US" altLang="en-US" sz="794" dirty="0" err="1">
                <a:solidFill>
                  <a:srgbClr val="6F6F6F"/>
                </a:solidFill>
                <a:latin typeface="Helvetica" panose="020B0604020202020204" pitchFamily="34" charset="0"/>
              </a:rPr>
              <a:t>cancerstats</a:t>
            </a:r>
            <a:endParaRPr lang="en-US" altLang="en-US" sz="794" dirty="0">
              <a:solidFill>
                <a:srgbClr val="6F6F6F"/>
              </a:solidFill>
              <a:latin typeface="Helvetica" panose="020B0604020202020204" pitchFamily="34" charset="0"/>
            </a:endParaRPr>
          </a:p>
        </p:txBody>
      </p:sp>
      <p:pic>
        <p:nvPicPr>
          <p:cNvPr id="2059" name="Picture 2" descr="imag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2490" y="5661248"/>
            <a:ext cx="1893794"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6375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D leads to 3X higher survival"/>
          <p:cNvPicPr>
            <a:picLocks noChangeAspect="1" noChangeArrowheads="1"/>
          </p:cNvPicPr>
          <p:nvPr/>
        </p:nvPicPr>
        <p:blipFill>
          <a:blip r:embed="rId3" cstate="print"/>
          <a:srcRect l="3153" t="10616" r="6463" b="13926"/>
          <a:stretch>
            <a:fillRect/>
          </a:stretch>
        </p:blipFill>
        <p:spPr bwMode="auto">
          <a:xfrm>
            <a:off x="899592" y="1412776"/>
            <a:ext cx="6192688" cy="4923928"/>
          </a:xfrm>
          <a:prstGeom prst="rect">
            <a:avLst/>
          </a:prstGeom>
          <a:noFill/>
        </p:spPr>
      </p:pic>
      <p:sp>
        <p:nvSpPr>
          <p:cNvPr id="6" name="Rectangle 5"/>
          <p:cNvSpPr/>
          <p:nvPr/>
        </p:nvSpPr>
        <p:spPr>
          <a:xfrm>
            <a:off x="179512" y="188640"/>
            <a:ext cx="9144000" cy="1077218"/>
          </a:xfrm>
          <a:prstGeom prst="rect">
            <a:avLst/>
          </a:prstGeom>
        </p:spPr>
        <p:txBody>
          <a:bodyPr wrap="square">
            <a:spAutoFit/>
          </a:bodyPr>
          <a:lstStyle/>
          <a:p>
            <a:r>
              <a:rPr lang="en-GB" sz="3200" b="1" dirty="0" smtClean="0">
                <a:solidFill>
                  <a:srgbClr val="D8006B"/>
                </a:solidFill>
                <a:latin typeface="+mn-lt"/>
              </a:rPr>
              <a:t>Over eight most common cancers, survival is more than three times higher when diagnosis is early</a:t>
            </a:r>
            <a:endParaRPr lang="en-GB" sz="3200" b="1" dirty="0">
              <a:solidFill>
                <a:srgbClr val="211F70"/>
              </a:solidFill>
              <a:latin typeface="+mn-lt"/>
            </a:endParaRPr>
          </a:p>
        </p:txBody>
      </p:sp>
      <p:sp>
        <p:nvSpPr>
          <p:cNvPr id="5" name="TextBox 4"/>
          <p:cNvSpPr txBox="1"/>
          <p:nvPr/>
        </p:nvSpPr>
        <p:spPr>
          <a:xfrm>
            <a:off x="0" y="6611779"/>
            <a:ext cx="7164288" cy="246221"/>
          </a:xfrm>
          <a:prstGeom prst="rect">
            <a:avLst/>
          </a:prstGeom>
          <a:noFill/>
        </p:spPr>
        <p:txBody>
          <a:bodyPr wrap="square" rtlCol="0">
            <a:spAutoFit/>
          </a:bodyPr>
          <a:lstStyle/>
          <a:p>
            <a:r>
              <a:rPr lang="en-GB" sz="1000" dirty="0" smtClean="0"/>
              <a:t>Data from the East of England for patients diagnosed between 1996-2000</a:t>
            </a:r>
            <a:endParaRPr lang="en-GB" sz="1000" dirty="0"/>
          </a:p>
        </p:txBody>
      </p:sp>
    </p:spTree>
    <p:extLst>
      <p:ext uri="{BB962C8B-B14F-4D97-AF65-F5344CB8AC3E}">
        <p14:creationId xmlns:p14="http://schemas.microsoft.com/office/powerpoint/2010/main" val="1498831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NICE Guidance NG12 2015</a:t>
            </a:r>
            <a:br>
              <a:rPr lang="en-GB" dirty="0" smtClean="0"/>
            </a:br>
            <a:r>
              <a:rPr lang="en-GB" dirty="0" smtClean="0"/>
              <a:t>Suspected Cancer: Recognition and Referral</a:t>
            </a:r>
            <a:endParaRPr lang="en-GB" dirty="0"/>
          </a:p>
        </p:txBody>
      </p:sp>
      <p:sp>
        <p:nvSpPr>
          <p:cNvPr id="3" name="Content Placeholder 2"/>
          <p:cNvSpPr>
            <a:spLocks noGrp="1"/>
          </p:cNvSpPr>
          <p:nvPr>
            <p:ph idx="1"/>
          </p:nvPr>
        </p:nvSpPr>
        <p:spPr/>
        <p:txBody>
          <a:bodyPr/>
          <a:lstStyle/>
          <a:p>
            <a:pPr lvl="0"/>
            <a:r>
              <a:rPr lang="en-GB" sz="2800" dirty="0"/>
              <a:t>Document is 378 pages long.  Quick reference is nearly 100 pages.</a:t>
            </a:r>
          </a:p>
          <a:p>
            <a:pPr lvl="0"/>
            <a:r>
              <a:rPr lang="en-GB" sz="2800" dirty="0"/>
              <a:t>Based on evidence from primary care studies ONLY.</a:t>
            </a:r>
          </a:p>
          <a:p>
            <a:pPr lvl="0"/>
            <a:r>
              <a:rPr lang="en-GB" sz="2800" dirty="0"/>
              <a:t>Estimated to save 5000 lives every year upon implementation.</a:t>
            </a:r>
          </a:p>
          <a:p>
            <a:pPr lvl="0"/>
            <a:r>
              <a:rPr lang="en-GB" sz="2800" dirty="0"/>
              <a:t>Should have a significant impact on practice.</a:t>
            </a:r>
          </a:p>
          <a:p>
            <a:pPr lvl="0"/>
            <a:r>
              <a:rPr lang="en-GB" sz="2800" dirty="0"/>
              <a:t>Explicitly supports GPs using clinical judgement. ‘These recommendations are not requirements’</a:t>
            </a:r>
          </a:p>
          <a:p>
            <a:pPr marL="0" indent="0">
              <a:buNone/>
            </a:pPr>
            <a:endParaRPr lang="en-GB" dirty="0"/>
          </a:p>
        </p:txBody>
      </p:sp>
      <p:sp>
        <p:nvSpPr>
          <p:cNvPr id="4" name="Date Placeholder 3"/>
          <p:cNvSpPr>
            <a:spLocks noGrp="1"/>
          </p:cNvSpPr>
          <p:nvPr>
            <p:ph type="dt" sz="half" idx="10"/>
          </p:nvPr>
        </p:nvSpPr>
        <p:spPr/>
        <p:txBody>
          <a:bodyPr/>
          <a:lstStyle/>
          <a:p>
            <a:fld id="{091B633F-0671-8540-8293-CA57D48B9DB9}" type="datetime2">
              <a:rPr lang="en-US" smtClean="0"/>
              <a:pPr/>
              <a:t>Tuesday, July 11, 2017</a:t>
            </a:fld>
            <a:endParaRPr lang="en-GB" dirty="0"/>
          </a:p>
        </p:txBody>
      </p:sp>
      <p:sp>
        <p:nvSpPr>
          <p:cNvPr id="5" name="Footer Placeholder 4"/>
          <p:cNvSpPr>
            <a:spLocks noGrp="1"/>
          </p:cNvSpPr>
          <p:nvPr>
            <p:ph type="ftr" sz="quarter" idx="11"/>
          </p:nvPr>
        </p:nvSpPr>
        <p:spPr/>
        <p:txBody>
          <a:bodyPr/>
          <a:lstStyle/>
          <a:p>
            <a:r>
              <a:rPr lang="en-US" smtClean="0"/>
              <a:t>View &lt;Headers and Footers&gt; to alter this text</a:t>
            </a:r>
            <a:endParaRPr lang="en-GB" dirty="0"/>
          </a:p>
        </p:txBody>
      </p:sp>
      <p:sp>
        <p:nvSpPr>
          <p:cNvPr id="6" name="Slide Number Placeholder 5"/>
          <p:cNvSpPr>
            <a:spLocks noGrp="1"/>
          </p:cNvSpPr>
          <p:nvPr>
            <p:ph type="sldNum" sz="quarter" idx="12"/>
          </p:nvPr>
        </p:nvSpPr>
        <p:spPr/>
        <p:txBody>
          <a:bodyPr/>
          <a:lstStyle/>
          <a:p>
            <a:fld id="{C231324C-4752-C242-8156-5E21DB4253A5}" type="slidenum">
              <a:rPr lang="en-GB" smtClean="0"/>
              <a:pPr/>
              <a:t>18</a:t>
            </a:fld>
            <a:endParaRPr lang="en-GB" dirty="0"/>
          </a:p>
        </p:txBody>
      </p:sp>
    </p:spTree>
    <p:extLst>
      <p:ext uri="{BB962C8B-B14F-4D97-AF65-F5344CB8AC3E}">
        <p14:creationId xmlns:p14="http://schemas.microsoft.com/office/powerpoint/2010/main" val="1453182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lvl="0"/>
            <a:r>
              <a:rPr lang="en-GB" b="1" dirty="0"/>
              <a:t>More direct access to investigations for GPs.</a:t>
            </a:r>
          </a:p>
          <a:p>
            <a:pPr lvl="0"/>
            <a:r>
              <a:rPr lang="en-GB" dirty="0"/>
              <a:t>Upper GI endoscopy</a:t>
            </a:r>
          </a:p>
          <a:p>
            <a:pPr lvl="0"/>
            <a:r>
              <a:rPr lang="en-GB" dirty="0"/>
              <a:t>CT </a:t>
            </a:r>
            <a:r>
              <a:rPr lang="en-GB" dirty="0" err="1"/>
              <a:t>abdo</a:t>
            </a:r>
            <a:endParaRPr lang="en-GB" dirty="0"/>
          </a:p>
          <a:p>
            <a:pPr lvl="0"/>
            <a:r>
              <a:rPr lang="en-GB" dirty="0"/>
              <a:t>Brain MRI</a:t>
            </a:r>
          </a:p>
          <a:p>
            <a:pPr marL="0" indent="0">
              <a:buNone/>
            </a:pPr>
            <a:endParaRPr lang="en-GB" dirty="0" smtClean="0"/>
          </a:p>
          <a:p>
            <a:pPr marL="0" lvl="0" indent="0">
              <a:buNone/>
            </a:pPr>
            <a:r>
              <a:rPr lang="en-GB" dirty="0"/>
              <a:t>These guidelines are now based on clinical features with a &gt; 3% PPV of cancer.  Previous threshold was 5%.  Concerns of over-investigation and over-diagnosis.</a:t>
            </a:r>
          </a:p>
          <a:p>
            <a:pPr marL="0" lvl="0" indent="0">
              <a:buNone/>
            </a:pPr>
            <a:r>
              <a:rPr lang="en-GB" dirty="0"/>
              <a:t>Direct correlation between propensity to use urgent referral pathway and reduced mortality.</a:t>
            </a:r>
          </a:p>
          <a:p>
            <a:pPr marL="0" indent="0">
              <a:buNone/>
            </a:pPr>
            <a:endParaRPr lang="en-GB" dirty="0"/>
          </a:p>
        </p:txBody>
      </p:sp>
      <p:sp>
        <p:nvSpPr>
          <p:cNvPr id="4" name="Date Placeholder 3"/>
          <p:cNvSpPr>
            <a:spLocks noGrp="1"/>
          </p:cNvSpPr>
          <p:nvPr>
            <p:ph type="dt" sz="half" idx="10"/>
          </p:nvPr>
        </p:nvSpPr>
        <p:spPr/>
        <p:txBody>
          <a:bodyPr/>
          <a:lstStyle/>
          <a:p>
            <a:fld id="{091B633F-0671-8540-8293-CA57D48B9DB9}" type="datetime2">
              <a:rPr lang="en-US" smtClean="0"/>
              <a:pPr/>
              <a:t>Tuesday, July 11, 2017</a:t>
            </a:fld>
            <a:endParaRPr lang="en-GB" dirty="0"/>
          </a:p>
        </p:txBody>
      </p:sp>
      <p:sp>
        <p:nvSpPr>
          <p:cNvPr id="5" name="Footer Placeholder 4"/>
          <p:cNvSpPr>
            <a:spLocks noGrp="1"/>
          </p:cNvSpPr>
          <p:nvPr>
            <p:ph type="ftr" sz="quarter" idx="11"/>
          </p:nvPr>
        </p:nvSpPr>
        <p:spPr/>
        <p:txBody>
          <a:bodyPr/>
          <a:lstStyle/>
          <a:p>
            <a:r>
              <a:rPr lang="en-US" smtClean="0"/>
              <a:t>View &lt;Headers and Footers&gt; to alter this text</a:t>
            </a:r>
            <a:endParaRPr lang="en-GB" dirty="0"/>
          </a:p>
        </p:txBody>
      </p:sp>
      <p:sp>
        <p:nvSpPr>
          <p:cNvPr id="6" name="Slide Number Placeholder 5"/>
          <p:cNvSpPr>
            <a:spLocks noGrp="1"/>
          </p:cNvSpPr>
          <p:nvPr>
            <p:ph type="sldNum" sz="quarter" idx="12"/>
          </p:nvPr>
        </p:nvSpPr>
        <p:spPr/>
        <p:txBody>
          <a:bodyPr/>
          <a:lstStyle/>
          <a:p>
            <a:fld id="{C231324C-4752-C242-8156-5E21DB4253A5}" type="slidenum">
              <a:rPr lang="en-GB" smtClean="0"/>
              <a:pPr/>
              <a:t>19</a:t>
            </a:fld>
            <a:endParaRPr lang="en-GB" dirty="0"/>
          </a:p>
        </p:txBody>
      </p:sp>
    </p:spTree>
    <p:extLst>
      <p:ext uri="{BB962C8B-B14F-4D97-AF65-F5344CB8AC3E}">
        <p14:creationId xmlns:p14="http://schemas.microsoft.com/office/powerpoint/2010/main" val="2174729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1047650"/>
          </a:xfrm>
        </p:spPr>
        <p:txBody>
          <a:bodyPr>
            <a:normAutofit/>
          </a:bodyPr>
          <a:lstStyle/>
          <a:p>
            <a:r>
              <a:rPr lang="en-GB" sz="4000" b="1" dirty="0" smtClean="0">
                <a:solidFill>
                  <a:srgbClr val="FF3399"/>
                </a:solidFill>
              </a:rPr>
              <a:t>What we will cover today:</a:t>
            </a:r>
            <a:endParaRPr lang="en-GB" sz="4000" b="1" dirty="0">
              <a:solidFill>
                <a:srgbClr val="FF3399"/>
              </a:solidFill>
            </a:endParaRPr>
          </a:p>
        </p:txBody>
      </p:sp>
      <p:sp>
        <p:nvSpPr>
          <p:cNvPr id="3" name="Content Placeholder 2"/>
          <p:cNvSpPr>
            <a:spLocks noGrp="1"/>
          </p:cNvSpPr>
          <p:nvPr>
            <p:ph idx="1"/>
          </p:nvPr>
        </p:nvSpPr>
        <p:spPr>
          <a:xfrm>
            <a:off x="467544" y="1693551"/>
            <a:ext cx="7886700" cy="4351338"/>
          </a:xfrm>
        </p:spPr>
        <p:txBody>
          <a:bodyPr>
            <a:normAutofit lnSpcReduction="10000"/>
          </a:bodyPr>
          <a:lstStyle/>
          <a:p>
            <a:pPr marL="342900" indent="-342900"/>
            <a:r>
              <a:rPr lang="en-GB" sz="2800" dirty="0" smtClean="0"/>
              <a:t>Background and context to early diagnosis</a:t>
            </a:r>
          </a:p>
          <a:p>
            <a:pPr marL="342900" indent="-342900"/>
            <a:r>
              <a:rPr lang="en-GB" sz="2800" dirty="0" smtClean="0"/>
              <a:t>PHE Fingertips practice profiles </a:t>
            </a:r>
          </a:p>
          <a:p>
            <a:pPr marL="0" indent="0">
              <a:buNone/>
            </a:pPr>
            <a:r>
              <a:rPr lang="en-GB" sz="2800" dirty="0">
                <a:hlinkClick r:id="rId3"/>
              </a:rPr>
              <a:t>https://</a:t>
            </a:r>
            <a:r>
              <a:rPr lang="en-GB" sz="2800" dirty="0" smtClean="0">
                <a:hlinkClick r:id="rId3"/>
              </a:rPr>
              <a:t>fingertips.phe.org.uk/profile/cancerservices</a:t>
            </a:r>
            <a:endParaRPr lang="en-GB" sz="2800" dirty="0" smtClean="0"/>
          </a:p>
          <a:p>
            <a:r>
              <a:rPr lang="en-GB" sz="2800" dirty="0" smtClean="0"/>
              <a:t>NICE Guidance NG12  and new developments in cancer </a:t>
            </a:r>
          </a:p>
          <a:p>
            <a:r>
              <a:rPr lang="en-GB" sz="2800" dirty="0" smtClean="0"/>
              <a:t>Safety netting – a review of best practice</a:t>
            </a:r>
          </a:p>
          <a:p>
            <a:pPr marL="342900" indent="-342900">
              <a:buFont typeface="Arial" panose="020B0604020202020204" pitchFamily="34" charset="0"/>
              <a:buChar char="•"/>
            </a:pPr>
            <a:r>
              <a:rPr lang="en-GB" sz="2800" cap="none" dirty="0" smtClean="0"/>
              <a:t>Cancer screening programmes and what practices can do to increase bowel screening uptake.</a:t>
            </a:r>
          </a:p>
          <a:p>
            <a:pPr marL="342900" indent="-342900">
              <a:buFont typeface="Arial" panose="020B0604020202020204" pitchFamily="34" charset="0"/>
              <a:buChar char="•"/>
            </a:pPr>
            <a:r>
              <a:rPr lang="en-GB" sz="2800" cap="none" dirty="0" smtClean="0"/>
              <a:t>GP resources and support tools from CRUK and RCGP including audit tools.</a:t>
            </a:r>
          </a:p>
          <a:p>
            <a:pPr marL="342900" indent="-342900">
              <a:buFont typeface="Arial" panose="020B0604020202020204" pitchFamily="34" charset="0"/>
              <a:buChar char="•"/>
            </a:pPr>
            <a:endParaRPr lang="en-GB" sz="2800" cap="none" dirty="0" smtClean="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a:p>
        </p:txBody>
      </p:sp>
      <p:sp>
        <p:nvSpPr>
          <p:cNvPr id="6" name="Slide Number Placeholder 5"/>
          <p:cNvSpPr>
            <a:spLocks noGrp="1"/>
          </p:cNvSpPr>
          <p:nvPr>
            <p:ph type="sldNum" sz="quarter" idx="12"/>
          </p:nvPr>
        </p:nvSpPr>
        <p:spPr/>
        <p:txBody>
          <a:bodyPr/>
          <a:lstStyle/>
          <a:p>
            <a:fld id="{C231324C-4752-C242-8156-5E21DB4253A5}" type="slidenum">
              <a:rPr lang="en-GB" smtClean="0"/>
              <a:pPr/>
              <a:t>2</a:t>
            </a:fld>
            <a:endParaRPr lang="en-GB" dirty="0"/>
          </a:p>
        </p:txBody>
      </p:sp>
    </p:spTree>
    <p:extLst>
      <p:ext uri="{BB962C8B-B14F-4D97-AF65-F5344CB8AC3E}">
        <p14:creationId xmlns:p14="http://schemas.microsoft.com/office/powerpoint/2010/main" val="3976723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Thrombocytosis and Cancer</a:t>
            </a:r>
            <a:r>
              <a:rPr lang="en-GB" dirty="0"/>
              <a:t/>
            </a:r>
            <a:br>
              <a:rPr lang="en-GB" dirty="0"/>
            </a:br>
            <a:endParaRPr lang="en-GB" dirty="0"/>
          </a:p>
        </p:txBody>
      </p:sp>
      <p:sp>
        <p:nvSpPr>
          <p:cNvPr id="3" name="Content Placeholder 2"/>
          <p:cNvSpPr>
            <a:spLocks noGrp="1"/>
          </p:cNvSpPr>
          <p:nvPr>
            <p:ph idx="1"/>
          </p:nvPr>
        </p:nvSpPr>
        <p:spPr/>
        <p:txBody>
          <a:bodyPr/>
          <a:lstStyle/>
          <a:p>
            <a:r>
              <a:rPr lang="en-GB" dirty="0" err="1"/>
              <a:t>Paraneoplastic</a:t>
            </a:r>
            <a:r>
              <a:rPr lang="en-GB" dirty="0"/>
              <a:t> thrombocytosis is associated with many solid tumours e.g. GI, lung, </a:t>
            </a:r>
            <a:r>
              <a:rPr lang="en-GB" dirty="0" err="1"/>
              <a:t>gynae</a:t>
            </a:r>
            <a:r>
              <a:rPr lang="en-GB" dirty="0"/>
              <a:t>, and associated with reduced survival.</a:t>
            </a:r>
          </a:p>
          <a:p>
            <a:r>
              <a:rPr lang="en-GB" dirty="0"/>
              <a:t>Platelets &gt; 450 is an added clinical factor in suspected ca.</a:t>
            </a:r>
          </a:p>
          <a:p>
            <a:r>
              <a:rPr lang="en-GB" dirty="0"/>
              <a:t>Correlates with increasing evidence that aspirin may improve cancer survival and reduce </a:t>
            </a:r>
            <a:r>
              <a:rPr lang="en-GB" dirty="0" err="1"/>
              <a:t>mets</a:t>
            </a:r>
            <a:r>
              <a:rPr lang="en-GB" dirty="0"/>
              <a:t>. Particular benefit in prevention of lower GI ca.  Cancer protection after 3 years of low dose aspirin, reduced cancer mortality after 5 years of low dose aspirin.</a:t>
            </a:r>
          </a:p>
          <a:p>
            <a:r>
              <a:rPr lang="en-GB" dirty="0"/>
              <a:t>Aspirin is now recommended for age 50-59 for colorectal </a:t>
            </a:r>
            <a:r>
              <a:rPr lang="en-GB" dirty="0" err="1"/>
              <a:t>ca</a:t>
            </a:r>
            <a:r>
              <a:rPr lang="en-GB" dirty="0"/>
              <a:t> prophylaxis in draft US Preventative Task Force.</a:t>
            </a:r>
          </a:p>
          <a:p>
            <a:r>
              <a:rPr lang="en-GB" dirty="0"/>
              <a:t>No such guidelines in the UK yet, but evidence from Add-Aspirin trial in UK.</a:t>
            </a:r>
          </a:p>
          <a:p>
            <a:endParaRPr lang="en-GB" dirty="0"/>
          </a:p>
        </p:txBody>
      </p:sp>
      <p:sp>
        <p:nvSpPr>
          <p:cNvPr id="4" name="Date Placeholder 3"/>
          <p:cNvSpPr>
            <a:spLocks noGrp="1"/>
          </p:cNvSpPr>
          <p:nvPr>
            <p:ph type="dt" sz="half" idx="10"/>
          </p:nvPr>
        </p:nvSpPr>
        <p:spPr/>
        <p:txBody>
          <a:bodyPr/>
          <a:lstStyle/>
          <a:p>
            <a:fld id="{091B633F-0671-8540-8293-CA57D48B9DB9}" type="datetime2">
              <a:rPr lang="en-US" smtClean="0"/>
              <a:pPr/>
              <a:t>Tuesday, July 11, 2017</a:t>
            </a:fld>
            <a:endParaRPr lang="en-GB" dirty="0"/>
          </a:p>
        </p:txBody>
      </p:sp>
      <p:sp>
        <p:nvSpPr>
          <p:cNvPr id="5" name="Footer Placeholder 4"/>
          <p:cNvSpPr>
            <a:spLocks noGrp="1"/>
          </p:cNvSpPr>
          <p:nvPr>
            <p:ph type="ftr" sz="quarter" idx="11"/>
          </p:nvPr>
        </p:nvSpPr>
        <p:spPr/>
        <p:txBody>
          <a:bodyPr/>
          <a:lstStyle/>
          <a:p>
            <a:r>
              <a:rPr lang="en-US" smtClean="0"/>
              <a:t>View &lt;Headers and Footers&gt; to alter this text</a:t>
            </a:r>
            <a:endParaRPr lang="en-GB" dirty="0"/>
          </a:p>
        </p:txBody>
      </p:sp>
      <p:sp>
        <p:nvSpPr>
          <p:cNvPr id="6" name="Slide Number Placeholder 5"/>
          <p:cNvSpPr>
            <a:spLocks noGrp="1"/>
          </p:cNvSpPr>
          <p:nvPr>
            <p:ph type="sldNum" sz="quarter" idx="12"/>
          </p:nvPr>
        </p:nvSpPr>
        <p:spPr/>
        <p:txBody>
          <a:bodyPr/>
          <a:lstStyle/>
          <a:p>
            <a:fld id="{C231324C-4752-C242-8156-5E21DB4253A5}" type="slidenum">
              <a:rPr lang="en-GB" smtClean="0"/>
              <a:pPr/>
              <a:t>20</a:t>
            </a:fld>
            <a:endParaRPr lang="en-GB" dirty="0"/>
          </a:p>
        </p:txBody>
      </p:sp>
    </p:spTree>
    <p:extLst>
      <p:ext uri="{BB962C8B-B14F-4D97-AF65-F5344CB8AC3E}">
        <p14:creationId xmlns:p14="http://schemas.microsoft.com/office/powerpoint/2010/main" val="548503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Faecal Occult Blood (FOB) and Faecal Immunochemical Tests (FIT)</a:t>
            </a:r>
            <a:r>
              <a:rPr lang="en-GB" dirty="0"/>
              <a:t/>
            </a:r>
            <a:br>
              <a:rPr lang="en-GB" dirty="0"/>
            </a:br>
            <a:endParaRPr lang="en-GB" dirty="0"/>
          </a:p>
        </p:txBody>
      </p:sp>
      <p:sp>
        <p:nvSpPr>
          <p:cNvPr id="3" name="Content Placeholder 2"/>
          <p:cNvSpPr>
            <a:spLocks noGrp="1"/>
          </p:cNvSpPr>
          <p:nvPr>
            <p:ph idx="1"/>
          </p:nvPr>
        </p:nvSpPr>
        <p:spPr/>
        <p:txBody>
          <a:bodyPr/>
          <a:lstStyle/>
          <a:p>
            <a:r>
              <a:rPr lang="en-GB" sz="2400" dirty="0"/>
              <a:t>FOB detects </a:t>
            </a:r>
            <a:r>
              <a:rPr lang="en-GB" sz="2400" dirty="0" err="1"/>
              <a:t>haem</a:t>
            </a:r>
            <a:r>
              <a:rPr lang="en-GB" sz="2400" dirty="0"/>
              <a:t>, FIT detects globin. FIT has better sensitivity.</a:t>
            </a:r>
          </a:p>
          <a:p>
            <a:r>
              <a:rPr lang="en-GB" sz="2400" dirty="0"/>
              <a:t>Recommends use as a diagnostic test in certain situations, e.g. change in bowel habits/Fe </a:t>
            </a:r>
            <a:r>
              <a:rPr lang="en-GB" sz="2400" dirty="0" err="1"/>
              <a:t>def</a:t>
            </a:r>
            <a:r>
              <a:rPr lang="en-GB" sz="2400" dirty="0"/>
              <a:t> anaemia without PR bleeding. And 2ww if +</a:t>
            </a:r>
            <a:r>
              <a:rPr lang="en-GB" sz="2400" dirty="0" err="1"/>
              <a:t>ve</a:t>
            </a:r>
            <a:r>
              <a:rPr lang="en-GB" sz="2400" dirty="0"/>
              <a:t>.</a:t>
            </a:r>
          </a:p>
          <a:p>
            <a:pPr marL="0" indent="0">
              <a:buNone/>
            </a:pPr>
            <a:endParaRPr lang="en-GB" dirty="0"/>
          </a:p>
        </p:txBody>
      </p:sp>
      <p:sp>
        <p:nvSpPr>
          <p:cNvPr id="4" name="Date Placeholder 3"/>
          <p:cNvSpPr>
            <a:spLocks noGrp="1"/>
          </p:cNvSpPr>
          <p:nvPr>
            <p:ph type="dt" sz="half" idx="10"/>
          </p:nvPr>
        </p:nvSpPr>
        <p:spPr/>
        <p:txBody>
          <a:bodyPr/>
          <a:lstStyle/>
          <a:p>
            <a:fld id="{091B633F-0671-8540-8293-CA57D48B9DB9}" type="datetime2">
              <a:rPr lang="en-US" smtClean="0"/>
              <a:pPr/>
              <a:t>Tuesday, July 11, 2017</a:t>
            </a:fld>
            <a:endParaRPr lang="en-GB" dirty="0"/>
          </a:p>
        </p:txBody>
      </p:sp>
      <p:sp>
        <p:nvSpPr>
          <p:cNvPr id="5" name="Footer Placeholder 4"/>
          <p:cNvSpPr>
            <a:spLocks noGrp="1"/>
          </p:cNvSpPr>
          <p:nvPr>
            <p:ph type="ftr" sz="quarter" idx="11"/>
          </p:nvPr>
        </p:nvSpPr>
        <p:spPr/>
        <p:txBody>
          <a:bodyPr/>
          <a:lstStyle/>
          <a:p>
            <a:r>
              <a:rPr lang="en-US" smtClean="0"/>
              <a:t>View &lt;Headers and Footers&gt; to alter this text</a:t>
            </a:r>
            <a:endParaRPr lang="en-GB" dirty="0"/>
          </a:p>
        </p:txBody>
      </p:sp>
      <p:sp>
        <p:nvSpPr>
          <p:cNvPr id="6" name="Slide Number Placeholder 5"/>
          <p:cNvSpPr>
            <a:spLocks noGrp="1"/>
          </p:cNvSpPr>
          <p:nvPr>
            <p:ph type="sldNum" sz="quarter" idx="12"/>
          </p:nvPr>
        </p:nvSpPr>
        <p:spPr/>
        <p:txBody>
          <a:bodyPr/>
          <a:lstStyle/>
          <a:p>
            <a:fld id="{C231324C-4752-C242-8156-5E21DB4253A5}" type="slidenum">
              <a:rPr lang="en-GB" smtClean="0"/>
              <a:pPr/>
              <a:t>21</a:t>
            </a:fld>
            <a:endParaRPr lang="en-GB" dirty="0"/>
          </a:p>
        </p:txBody>
      </p:sp>
    </p:spTree>
    <p:extLst>
      <p:ext uri="{BB962C8B-B14F-4D97-AF65-F5344CB8AC3E}">
        <p14:creationId xmlns:p14="http://schemas.microsoft.com/office/powerpoint/2010/main" val="287773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DRE and PSA</a:t>
            </a:r>
            <a:r>
              <a:rPr lang="en-GB" dirty="0"/>
              <a:t/>
            </a:r>
            <a:br>
              <a:rPr lang="en-GB" dirty="0"/>
            </a:br>
            <a:endParaRPr lang="en-GB" dirty="0"/>
          </a:p>
        </p:txBody>
      </p:sp>
      <p:sp>
        <p:nvSpPr>
          <p:cNvPr id="3" name="Content Placeholder 2"/>
          <p:cNvSpPr>
            <a:spLocks noGrp="1"/>
          </p:cNvSpPr>
          <p:nvPr>
            <p:ph idx="1"/>
          </p:nvPr>
        </p:nvSpPr>
        <p:spPr/>
        <p:txBody>
          <a:bodyPr>
            <a:normAutofit/>
          </a:bodyPr>
          <a:lstStyle/>
          <a:p>
            <a:r>
              <a:rPr lang="en-GB" sz="2400" dirty="0"/>
              <a:t>Recommended in </a:t>
            </a:r>
            <a:r>
              <a:rPr lang="en-GB" sz="2400" b="1" dirty="0"/>
              <a:t>any</a:t>
            </a:r>
            <a:r>
              <a:rPr lang="en-GB" sz="2400" dirty="0"/>
              <a:t> man presenting with LUTS or ED</a:t>
            </a:r>
          </a:p>
        </p:txBody>
      </p:sp>
      <p:sp>
        <p:nvSpPr>
          <p:cNvPr id="4" name="Date Placeholder 3"/>
          <p:cNvSpPr>
            <a:spLocks noGrp="1"/>
          </p:cNvSpPr>
          <p:nvPr>
            <p:ph type="dt" sz="half" idx="10"/>
          </p:nvPr>
        </p:nvSpPr>
        <p:spPr/>
        <p:txBody>
          <a:bodyPr/>
          <a:lstStyle/>
          <a:p>
            <a:fld id="{091B633F-0671-8540-8293-CA57D48B9DB9}" type="datetime2">
              <a:rPr lang="en-US" smtClean="0"/>
              <a:pPr/>
              <a:t>Tuesday, July 11, 2017</a:t>
            </a:fld>
            <a:endParaRPr lang="en-GB" dirty="0"/>
          </a:p>
        </p:txBody>
      </p:sp>
      <p:sp>
        <p:nvSpPr>
          <p:cNvPr id="5" name="Footer Placeholder 4"/>
          <p:cNvSpPr>
            <a:spLocks noGrp="1"/>
          </p:cNvSpPr>
          <p:nvPr>
            <p:ph type="ftr" sz="quarter" idx="11"/>
          </p:nvPr>
        </p:nvSpPr>
        <p:spPr/>
        <p:txBody>
          <a:bodyPr/>
          <a:lstStyle/>
          <a:p>
            <a:r>
              <a:rPr lang="en-US" smtClean="0"/>
              <a:t>View &lt;Headers and Footers&gt; to alter this text</a:t>
            </a:r>
            <a:endParaRPr lang="en-GB" dirty="0"/>
          </a:p>
        </p:txBody>
      </p:sp>
      <p:sp>
        <p:nvSpPr>
          <p:cNvPr id="6" name="Slide Number Placeholder 5"/>
          <p:cNvSpPr>
            <a:spLocks noGrp="1"/>
          </p:cNvSpPr>
          <p:nvPr>
            <p:ph type="sldNum" sz="quarter" idx="12"/>
          </p:nvPr>
        </p:nvSpPr>
        <p:spPr/>
        <p:txBody>
          <a:bodyPr/>
          <a:lstStyle/>
          <a:p>
            <a:fld id="{C231324C-4752-C242-8156-5E21DB4253A5}" type="slidenum">
              <a:rPr lang="en-GB" smtClean="0"/>
              <a:pPr/>
              <a:t>22</a:t>
            </a:fld>
            <a:endParaRPr lang="en-GB" dirty="0"/>
          </a:p>
        </p:txBody>
      </p:sp>
    </p:spTree>
    <p:extLst>
      <p:ext uri="{BB962C8B-B14F-4D97-AF65-F5344CB8AC3E}">
        <p14:creationId xmlns:p14="http://schemas.microsoft.com/office/powerpoint/2010/main" val="67502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Specific Cancers</a:t>
            </a:r>
            <a:br>
              <a:rPr lang="en-GB" dirty="0"/>
            </a:br>
            <a:endParaRPr lang="en-GB" dirty="0"/>
          </a:p>
        </p:txBody>
      </p:sp>
      <p:sp>
        <p:nvSpPr>
          <p:cNvPr id="3" name="Content Placeholder 2"/>
          <p:cNvSpPr>
            <a:spLocks noGrp="1"/>
          </p:cNvSpPr>
          <p:nvPr>
            <p:ph idx="1"/>
          </p:nvPr>
        </p:nvSpPr>
        <p:spPr/>
        <p:txBody>
          <a:bodyPr/>
          <a:lstStyle/>
          <a:p>
            <a:r>
              <a:rPr lang="en-GB" b="1" dirty="0"/>
              <a:t>Pancreas</a:t>
            </a:r>
            <a:r>
              <a:rPr lang="en-GB" dirty="0"/>
              <a:t> – Age &gt; 60. </a:t>
            </a:r>
            <a:r>
              <a:rPr lang="en-GB" dirty="0" err="1"/>
              <a:t>Wt</a:t>
            </a:r>
            <a:r>
              <a:rPr lang="en-GB" dirty="0"/>
              <a:t> loss with any GIs/back pain/new onset DM.</a:t>
            </a:r>
          </a:p>
          <a:p>
            <a:r>
              <a:rPr lang="en-GB" b="1" dirty="0"/>
              <a:t>Mesothelioma</a:t>
            </a:r>
            <a:r>
              <a:rPr lang="en-GB" dirty="0"/>
              <a:t> – Routinely ask about asbestos exposure</a:t>
            </a:r>
          </a:p>
          <a:p>
            <a:r>
              <a:rPr lang="en-GB" b="1" dirty="0"/>
              <a:t>Lung</a:t>
            </a:r>
            <a:r>
              <a:rPr lang="en-GB" dirty="0"/>
              <a:t> – Acknowledge false –</a:t>
            </a:r>
            <a:r>
              <a:rPr lang="en-GB" dirty="0" err="1"/>
              <a:t>ve</a:t>
            </a:r>
            <a:r>
              <a:rPr lang="en-GB" dirty="0"/>
              <a:t> CXR. Discuss with radiology for CT if still clinically suspect.</a:t>
            </a:r>
          </a:p>
          <a:p>
            <a:r>
              <a:rPr lang="en-GB" b="1" dirty="0"/>
              <a:t>Ovarian</a:t>
            </a:r>
            <a:r>
              <a:rPr lang="en-GB" dirty="0"/>
              <a:t> –Check Ca-125 with persistent or </a:t>
            </a:r>
            <a:r>
              <a:rPr lang="en-GB" dirty="0" err="1"/>
              <a:t>freq</a:t>
            </a:r>
            <a:r>
              <a:rPr lang="en-GB" dirty="0"/>
              <a:t> urinary </a:t>
            </a:r>
            <a:r>
              <a:rPr lang="en-GB" dirty="0" err="1"/>
              <a:t>sx</a:t>
            </a:r>
            <a:r>
              <a:rPr lang="en-GB" dirty="0"/>
              <a:t>, new IBS.</a:t>
            </a:r>
          </a:p>
          <a:p>
            <a:r>
              <a:rPr lang="en-GB" b="1" dirty="0"/>
              <a:t>Brain</a:t>
            </a:r>
            <a:r>
              <a:rPr lang="en-GB" dirty="0"/>
              <a:t> – Headache does not feature.  In primary care the risk of brain tumour with headache presentation is 0.09%.  </a:t>
            </a:r>
          </a:p>
          <a:p>
            <a:r>
              <a:rPr lang="en-GB" b="1" dirty="0"/>
              <a:t>Leukaemia </a:t>
            </a:r>
            <a:r>
              <a:rPr lang="en-GB" dirty="0"/>
              <a:t>– urgent FBC in unexplained fever/rec infections, bruising, bleeding, </a:t>
            </a:r>
            <a:r>
              <a:rPr lang="en-GB" dirty="0" err="1"/>
              <a:t>petechiae</a:t>
            </a:r>
            <a:r>
              <a:rPr lang="en-GB" dirty="0"/>
              <a:t>, unexplained bone pain.</a:t>
            </a:r>
          </a:p>
          <a:p>
            <a:endParaRPr lang="en-GB" dirty="0"/>
          </a:p>
        </p:txBody>
      </p:sp>
      <p:sp>
        <p:nvSpPr>
          <p:cNvPr id="4" name="Date Placeholder 3"/>
          <p:cNvSpPr>
            <a:spLocks noGrp="1"/>
          </p:cNvSpPr>
          <p:nvPr>
            <p:ph type="dt" sz="half" idx="10"/>
          </p:nvPr>
        </p:nvSpPr>
        <p:spPr/>
        <p:txBody>
          <a:bodyPr/>
          <a:lstStyle/>
          <a:p>
            <a:fld id="{091B633F-0671-8540-8293-CA57D48B9DB9}" type="datetime2">
              <a:rPr lang="en-US" smtClean="0"/>
              <a:pPr/>
              <a:t>Tuesday, July 11, 2017</a:t>
            </a:fld>
            <a:endParaRPr lang="en-GB" dirty="0"/>
          </a:p>
        </p:txBody>
      </p:sp>
      <p:sp>
        <p:nvSpPr>
          <p:cNvPr id="5" name="Footer Placeholder 4"/>
          <p:cNvSpPr>
            <a:spLocks noGrp="1"/>
          </p:cNvSpPr>
          <p:nvPr>
            <p:ph type="ftr" sz="quarter" idx="11"/>
          </p:nvPr>
        </p:nvSpPr>
        <p:spPr/>
        <p:txBody>
          <a:bodyPr/>
          <a:lstStyle/>
          <a:p>
            <a:r>
              <a:rPr lang="en-US" smtClean="0"/>
              <a:t>View &lt;Headers and Footers&gt; to alter this text</a:t>
            </a:r>
            <a:endParaRPr lang="en-GB" dirty="0"/>
          </a:p>
        </p:txBody>
      </p:sp>
      <p:sp>
        <p:nvSpPr>
          <p:cNvPr id="6" name="Slide Number Placeholder 5"/>
          <p:cNvSpPr>
            <a:spLocks noGrp="1"/>
          </p:cNvSpPr>
          <p:nvPr>
            <p:ph type="sldNum" sz="quarter" idx="12"/>
          </p:nvPr>
        </p:nvSpPr>
        <p:spPr/>
        <p:txBody>
          <a:bodyPr/>
          <a:lstStyle/>
          <a:p>
            <a:fld id="{C231324C-4752-C242-8156-5E21DB4253A5}" type="slidenum">
              <a:rPr lang="en-GB" smtClean="0"/>
              <a:pPr/>
              <a:t>23</a:t>
            </a:fld>
            <a:endParaRPr lang="en-GB" dirty="0"/>
          </a:p>
        </p:txBody>
      </p:sp>
    </p:spTree>
    <p:extLst>
      <p:ext uri="{BB962C8B-B14F-4D97-AF65-F5344CB8AC3E}">
        <p14:creationId xmlns:p14="http://schemas.microsoft.com/office/powerpoint/2010/main" val="2077560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547664" y="548680"/>
            <a:ext cx="5976663" cy="4965429"/>
          </a:xfrm>
          <a:custGeom>
            <a:avLst/>
            <a:gdLst>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69488"/>
              <a:gd name="connsiteX1" fmla="*/ 1131927 w 2677659"/>
              <a:gd name="connsiteY1" fmla="*/ 2469437 h 2469488"/>
              <a:gd name="connsiteX2" fmla="*/ 1299914 w 2677659"/>
              <a:gd name="connsiteY2" fmla="*/ 2012517 h 2469488"/>
              <a:gd name="connsiteX3" fmla="*/ 2092817 w 2677659"/>
              <a:gd name="connsiteY3" fmla="*/ 1881488 h 2469488"/>
              <a:gd name="connsiteX4" fmla="*/ 2499347 w 2677659"/>
              <a:gd name="connsiteY4" fmla="*/ 1528719 h 2469488"/>
              <a:gd name="connsiteX5" fmla="*/ 2660616 w 2677659"/>
              <a:gd name="connsiteY5" fmla="*/ 1085238 h 2469488"/>
              <a:gd name="connsiteX6" fmla="*/ 2650536 w 2677659"/>
              <a:gd name="connsiteY6" fmla="*/ 685433 h 2469488"/>
              <a:gd name="connsiteX7" fmla="*/ 2462390 w 2677659"/>
              <a:gd name="connsiteY7" fmla="*/ 332664 h 2469488"/>
              <a:gd name="connsiteX8" fmla="*/ 2186890 w 2677659"/>
              <a:gd name="connsiteY8" fmla="*/ 141161 h 2469488"/>
              <a:gd name="connsiteX9" fmla="*/ 1867713 w 2677659"/>
              <a:gd name="connsiteY9" fmla="*/ 37010 h 2469488"/>
              <a:gd name="connsiteX10" fmla="*/ 1467902 w 2677659"/>
              <a:gd name="connsiteY10" fmla="*/ 53 h 2469488"/>
              <a:gd name="connsiteX11" fmla="*/ 994176 w 2677659"/>
              <a:gd name="connsiteY11" fmla="*/ 33650 h 2469488"/>
              <a:gd name="connsiteX12" fmla="*/ 463334 w 2677659"/>
              <a:gd name="connsiteY12" fmla="*/ 184837 h 2469488"/>
              <a:gd name="connsiteX13" fmla="*/ 177755 w 2677659"/>
              <a:gd name="connsiteY13" fmla="*/ 406577 h 2469488"/>
              <a:gd name="connsiteX14" fmla="*/ 16487 w 2677659"/>
              <a:gd name="connsiteY14" fmla="*/ 866857 h 2469488"/>
              <a:gd name="connsiteX15" fmla="*/ 46724 w 2677659"/>
              <a:gd name="connsiteY15" fmla="*/ 1387612 h 2469488"/>
              <a:gd name="connsiteX16" fmla="*/ 382700 w 2677659"/>
              <a:gd name="connsiteY16" fmla="*/ 1821014 h 2469488"/>
              <a:gd name="connsiteX17" fmla="*/ 970658 w 2677659"/>
              <a:gd name="connsiteY17" fmla="*/ 1982280 h 2469488"/>
              <a:gd name="connsiteX0" fmla="*/ 970658 w 2677659"/>
              <a:gd name="connsiteY0" fmla="*/ 1982280 h 2469488"/>
              <a:gd name="connsiteX1" fmla="*/ 1131927 w 2677659"/>
              <a:gd name="connsiteY1" fmla="*/ 2469437 h 2469488"/>
              <a:gd name="connsiteX2" fmla="*/ 1299914 w 2677659"/>
              <a:gd name="connsiteY2" fmla="*/ 2012517 h 2469488"/>
              <a:gd name="connsiteX3" fmla="*/ 2092817 w 2677659"/>
              <a:gd name="connsiteY3" fmla="*/ 1881488 h 2469488"/>
              <a:gd name="connsiteX4" fmla="*/ 2499347 w 2677659"/>
              <a:gd name="connsiteY4" fmla="*/ 1528719 h 2469488"/>
              <a:gd name="connsiteX5" fmla="*/ 2660616 w 2677659"/>
              <a:gd name="connsiteY5" fmla="*/ 1085238 h 2469488"/>
              <a:gd name="connsiteX6" fmla="*/ 2650536 w 2677659"/>
              <a:gd name="connsiteY6" fmla="*/ 685433 h 2469488"/>
              <a:gd name="connsiteX7" fmla="*/ 2462390 w 2677659"/>
              <a:gd name="connsiteY7" fmla="*/ 332664 h 2469488"/>
              <a:gd name="connsiteX8" fmla="*/ 2186890 w 2677659"/>
              <a:gd name="connsiteY8" fmla="*/ 141161 h 2469488"/>
              <a:gd name="connsiteX9" fmla="*/ 1867713 w 2677659"/>
              <a:gd name="connsiteY9" fmla="*/ 37010 h 2469488"/>
              <a:gd name="connsiteX10" fmla="*/ 1467902 w 2677659"/>
              <a:gd name="connsiteY10" fmla="*/ 53 h 2469488"/>
              <a:gd name="connsiteX11" fmla="*/ 994176 w 2677659"/>
              <a:gd name="connsiteY11" fmla="*/ 33650 h 2469488"/>
              <a:gd name="connsiteX12" fmla="*/ 463334 w 2677659"/>
              <a:gd name="connsiteY12" fmla="*/ 184837 h 2469488"/>
              <a:gd name="connsiteX13" fmla="*/ 177755 w 2677659"/>
              <a:gd name="connsiteY13" fmla="*/ 406577 h 2469488"/>
              <a:gd name="connsiteX14" fmla="*/ 16487 w 2677659"/>
              <a:gd name="connsiteY14" fmla="*/ 866857 h 2469488"/>
              <a:gd name="connsiteX15" fmla="*/ 46724 w 2677659"/>
              <a:gd name="connsiteY15" fmla="*/ 1387612 h 2469488"/>
              <a:gd name="connsiteX16" fmla="*/ 382700 w 2677659"/>
              <a:gd name="connsiteY16" fmla="*/ 1821014 h 2469488"/>
              <a:gd name="connsiteX17" fmla="*/ 970658 w 2677659"/>
              <a:gd name="connsiteY17" fmla="*/ 1982280 h 2469488"/>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77659" h="2469437">
                <a:moveTo>
                  <a:pt x="970658" y="1982280"/>
                </a:moveTo>
                <a:cubicBezTo>
                  <a:pt x="1013774" y="2108828"/>
                  <a:pt x="1083771" y="2323291"/>
                  <a:pt x="1131927" y="2469437"/>
                </a:cubicBezTo>
                <a:cubicBezTo>
                  <a:pt x="1186803" y="2306492"/>
                  <a:pt x="1247278" y="2150826"/>
                  <a:pt x="1299914" y="2012517"/>
                </a:cubicBezTo>
                <a:cubicBezTo>
                  <a:pt x="1594453" y="2035475"/>
                  <a:pt x="1892912" y="1962121"/>
                  <a:pt x="2092817" y="1881488"/>
                </a:cubicBezTo>
                <a:cubicBezTo>
                  <a:pt x="2292722" y="1800855"/>
                  <a:pt x="2404714" y="1661427"/>
                  <a:pt x="2499347" y="1528719"/>
                </a:cubicBezTo>
                <a:cubicBezTo>
                  <a:pt x="2593980" y="1396011"/>
                  <a:pt x="2635418" y="1225785"/>
                  <a:pt x="2660616" y="1085238"/>
                </a:cubicBezTo>
                <a:cubicBezTo>
                  <a:pt x="2685814" y="944691"/>
                  <a:pt x="2683574" y="810862"/>
                  <a:pt x="2650536" y="685433"/>
                </a:cubicBezTo>
                <a:cubicBezTo>
                  <a:pt x="2617498" y="560004"/>
                  <a:pt x="2539664" y="423376"/>
                  <a:pt x="2462390" y="332664"/>
                </a:cubicBezTo>
                <a:cubicBezTo>
                  <a:pt x="2385116" y="241952"/>
                  <a:pt x="2286003" y="190437"/>
                  <a:pt x="2186890" y="141161"/>
                </a:cubicBezTo>
                <a:cubicBezTo>
                  <a:pt x="2087777" y="91885"/>
                  <a:pt x="1987544" y="60528"/>
                  <a:pt x="1867713" y="37010"/>
                </a:cubicBezTo>
                <a:cubicBezTo>
                  <a:pt x="1747882" y="13492"/>
                  <a:pt x="1613491" y="613"/>
                  <a:pt x="1467902" y="53"/>
                </a:cubicBezTo>
                <a:cubicBezTo>
                  <a:pt x="1322313" y="-507"/>
                  <a:pt x="1161604" y="2853"/>
                  <a:pt x="994176" y="33650"/>
                </a:cubicBezTo>
                <a:cubicBezTo>
                  <a:pt x="826748" y="64447"/>
                  <a:pt x="599404" y="122683"/>
                  <a:pt x="463334" y="184837"/>
                </a:cubicBezTo>
                <a:cubicBezTo>
                  <a:pt x="327264" y="246991"/>
                  <a:pt x="252229" y="292907"/>
                  <a:pt x="177755" y="406577"/>
                </a:cubicBezTo>
                <a:cubicBezTo>
                  <a:pt x="103280" y="520247"/>
                  <a:pt x="38325" y="703351"/>
                  <a:pt x="16487" y="866857"/>
                </a:cubicBezTo>
                <a:cubicBezTo>
                  <a:pt x="-5351" y="1030363"/>
                  <a:pt x="-14311" y="1228586"/>
                  <a:pt x="46724" y="1387612"/>
                </a:cubicBezTo>
                <a:cubicBezTo>
                  <a:pt x="107759" y="1546638"/>
                  <a:pt x="228151" y="1721903"/>
                  <a:pt x="382700" y="1821014"/>
                </a:cubicBezTo>
                <a:cubicBezTo>
                  <a:pt x="537249" y="1920125"/>
                  <a:pt x="756194" y="1959882"/>
                  <a:pt x="970658" y="1982280"/>
                </a:cubicBezTo>
                <a:close/>
              </a:path>
            </a:pathLst>
          </a:custGeom>
          <a:solidFill>
            <a:srgbClr val="31DB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itle 1"/>
          <p:cNvSpPr txBox="1">
            <a:spLocks/>
          </p:cNvSpPr>
          <p:nvPr/>
        </p:nvSpPr>
        <p:spPr>
          <a:xfrm>
            <a:off x="1998711" y="1628800"/>
            <a:ext cx="5153256" cy="2291723"/>
          </a:xfrm>
          <a:prstGeom prst="rect">
            <a:avLst/>
          </a:prstGeom>
        </p:spPr>
        <p:txBody>
          <a:bodyPr vert="horz" lIns="0" tIns="0" rIns="0" bIns="0" rtlCol="0" anchor="ctr" anchorCtr="0">
            <a:noAutofit/>
          </a:bodyPr>
          <a:lstStyle>
            <a:lvl1pPr algn="ctr">
              <a:spcAft>
                <a:spcPts val="0"/>
              </a:spcAft>
              <a:defRPr sz="4800" cap="all" baseline="0">
                <a:solidFill>
                  <a:schemeClr val="bg1"/>
                </a:solidFill>
              </a:defRPr>
            </a:lvl1pPr>
          </a:lstStyle>
          <a:p>
            <a:pPr marL="0" marR="0" lvl="0" indent="0" algn="ctr" defTabSz="457200" rtl="0" eaLnBrk="1" fontAlgn="auto" latinLnBrk="0" hangingPunct="1">
              <a:lnSpc>
                <a:spcPts val="5000"/>
              </a:lnSpc>
              <a:spcBef>
                <a:spcPct val="0"/>
              </a:spcBef>
              <a:spcAft>
                <a:spcPts val="0"/>
              </a:spcAft>
              <a:buClrTx/>
              <a:buSzTx/>
              <a:buFontTx/>
              <a:buNone/>
              <a:tabLst/>
              <a:defRPr/>
            </a:pPr>
            <a:r>
              <a:rPr kumimoji="0" lang="en-GB" sz="5400" b="1" i="0" u="none" strike="noStrike" kern="1200" cap="all" spc="0" normalizeH="0" baseline="0" noProof="0" dirty="0" smtClean="0">
                <a:ln>
                  <a:noFill/>
                </a:ln>
                <a:solidFill>
                  <a:schemeClr val="bg1"/>
                </a:solidFill>
                <a:effectLst/>
                <a:uLnTx/>
                <a:uFillTx/>
                <a:latin typeface="+mj-lt"/>
                <a:ea typeface="+mj-ea"/>
                <a:cs typeface="+mj-cs"/>
              </a:rPr>
              <a:t>BREAK</a:t>
            </a:r>
            <a:endParaRPr kumimoji="0" lang="en-GB" sz="5400" b="1" i="0" u="none" strike="noStrike" kern="1200" cap="all" spc="0" normalizeH="0" baseline="0" noProof="0" dirty="0">
              <a:ln>
                <a:noFill/>
              </a:ln>
              <a:solidFill>
                <a:schemeClr val="bg1"/>
              </a:solidFill>
              <a:effectLst/>
              <a:uLnTx/>
              <a:uFillTx/>
              <a:latin typeface="+mj-lt"/>
              <a:ea typeface="+mj-ea"/>
              <a:cs typeface="+mj-cs"/>
            </a:endParaRPr>
          </a:p>
        </p:txBody>
      </p:sp>
      <p:pic>
        <p:nvPicPr>
          <p:cNvPr id="7" name="Picture 6" descr="CRUK_Pos_RGB_4.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71196" y="5957746"/>
            <a:ext cx="1724378" cy="811296"/>
          </a:xfrm>
          <a:prstGeom prst="rect">
            <a:avLst/>
          </a:prstGeom>
        </p:spPr>
      </p:pic>
    </p:spTree>
    <p:extLst>
      <p:ext uri="{BB962C8B-B14F-4D97-AF65-F5344CB8AC3E}">
        <p14:creationId xmlns:p14="http://schemas.microsoft.com/office/powerpoint/2010/main" val="34644451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rot="5400000">
            <a:off x="1643042" y="-857280"/>
            <a:ext cx="5929355" cy="8215370"/>
          </a:xfrm>
          <a:custGeom>
            <a:avLst/>
            <a:gdLst>
              <a:gd name="connsiteX0" fmla="*/ 554 w 1659411"/>
              <a:gd name="connsiteY0" fmla="*/ 1030140 h 3024843"/>
              <a:gd name="connsiteX1" fmla="*/ 430943 w 1659411"/>
              <a:gd name="connsiteY1" fmla="*/ 479807 h 3024843"/>
              <a:gd name="connsiteX2" fmla="*/ 861332 w 1659411"/>
              <a:gd name="connsiteY2" fmla="*/ 29 h 3024843"/>
              <a:gd name="connsiteX3" fmla="*/ 1242332 w 1659411"/>
              <a:gd name="connsiteY3" fmla="*/ 500974 h 3024843"/>
              <a:gd name="connsiteX4" fmla="*/ 1658610 w 1659411"/>
              <a:gd name="connsiteY4" fmla="*/ 1023085 h 3024843"/>
              <a:gd name="connsiteX5" fmla="*/ 1348165 w 1659411"/>
              <a:gd name="connsiteY5" fmla="*/ 1030140 h 3024843"/>
              <a:gd name="connsiteX6" fmla="*/ 1362276 w 1659411"/>
              <a:gd name="connsiteY6" fmla="*/ 2794029 h 3024843"/>
              <a:gd name="connsiteX7" fmla="*/ 289832 w 1659411"/>
              <a:gd name="connsiteY7" fmla="*/ 2815196 h 3024843"/>
              <a:gd name="connsiteX8" fmla="*/ 339221 w 1659411"/>
              <a:gd name="connsiteY8" fmla="*/ 1058362 h 3024843"/>
              <a:gd name="connsiteX9" fmla="*/ 554 w 1659411"/>
              <a:gd name="connsiteY9" fmla="*/ 1030140 h 3024843"/>
              <a:gd name="connsiteX0" fmla="*/ 554 w 1659411"/>
              <a:gd name="connsiteY0" fmla="*/ 1030111 h 3024814"/>
              <a:gd name="connsiteX1" fmla="*/ 430943 w 1659411"/>
              <a:gd name="connsiteY1" fmla="*/ 479778 h 3024814"/>
              <a:gd name="connsiteX2" fmla="*/ 861332 w 1659411"/>
              <a:gd name="connsiteY2" fmla="*/ 0 h 3024814"/>
              <a:gd name="connsiteX3" fmla="*/ 1242332 w 1659411"/>
              <a:gd name="connsiteY3" fmla="*/ 500945 h 3024814"/>
              <a:gd name="connsiteX4" fmla="*/ 1658610 w 1659411"/>
              <a:gd name="connsiteY4" fmla="*/ 1023056 h 3024814"/>
              <a:gd name="connsiteX5" fmla="*/ 1348165 w 1659411"/>
              <a:gd name="connsiteY5" fmla="*/ 1030111 h 3024814"/>
              <a:gd name="connsiteX6" fmla="*/ 1362276 w 1659411"/>
              <a:gd name="connsiteY6" fmla="*/ 2794000 h 3024814"/>
              <a:gd name="connsiteX7" fmla="*/ 289832 w 1659411"/>
              <a:gd name="connsiteY7" fmla="*/ 2815167 h 3024814"/>
              <a:gd name="connsiteX8" fmla="*/ 339221 w 1659411"/>
              <a:gd name="connsiteY8" fmla="*/ 1058333 h 3024814"/>
              <a:gd name="connsiteX9" fmla="*/ 554 w 1659411"/>
              <a:gd name="connsiteY9" fmla="*/ 1030111 h 3024814"/>
              <a:gd name="connsiteX0" fmla="*/ 554 w 1659411"/>
              <a:gd name="connsiteY0" fmla="*/ 1030111 h 3024814"/>
              <a:gd name="connsiteX1" fmla="*/ 430943 w 1659411"/>
              <a:gd name="connsiteY1" fmla="*/ 479778 h 3024814"/>
              <a:gd name="connsiteX2" fmla="*/ 861332 w 1659411"/>
              <a:gd name="connsiteY2" fmla="*/ 0 h 3024814"/>
              <a:gd name="connsiteX3" fmla="*/ 1242332 w 1659411"/>
              <a:gd name="connsiteY3" fmla="*/ 500945 h 3024814"/>
              <a:gd name="connsiteX4" fmla="*/ 1658610 w 1659411"/>
              <a:gd name="connsiteY4" fmla="*/ 1023056 h 3024814"/>
              <a:gd name="connsiteX5" fmla="*/ 1348165 w 1659411"/>
              <a:gd name="connsiteY5" fmla="*/ 1030111 h 3024814"/>
              <a:gd name="connsiteX6" fmla="*/ 1362276 w 1659411"/>
              <a:gd name="connsiteY6" fmla="*/ 2794000 h 3024814"/>
              <a:gd name="connsiteX7" fmla="*/ 289832 w 1659411"/>
              <a:gd name="connsiteY7" fmla="*/ 2815167 h 3024814"/>
              <a:gd name="connsiteX8" fmla="*/ 339221 w 1659411"/>
              <a:gd name="connsiteY8" fmla="*/ 1058333 h 3024814"/>
              <a:gd name="connsiteX9" fmla="*/ 554 w 1659411"/>
              <a:gd name="connsiteY9" fmla="*/ 1030111 h 3024814"/>
              <a:gd name="connsiteX0" fmla="*/ 554 w 1658610"/>
              <a:gd name="connsiteY0" fmla="*/ 1030111 h 3024814"/>
              <a:gd name="connsiteX1" fmla="*/ 430943 w 1658610"/>
              <a:gd name="connsiteY1" fmla="*/ 479778 h 3024814"/>
              <a:gd name="connsiteX2" fmla="*/ 861332 w 1658610"/>
              <a:gd name="connsiteY2" fmla="*/ 0 h 3024814"/>
              <a:gd name="connsiteX3" fmla="*/ 1242332 w 1658610"/>
              <a:gd name="connsiteY3" fmla="*/ 500945 h 3024814"/>
              <a:gd name="connsiteX4" fmla="*/ 1658610 w 1658610"/>
              <a:gd name="connsiteY4" fmla="*/ 1023056 h 3024814"/>
              <a:gd name="connsiteX5" fmla="*/ 1348165 w 1658610"/>
              <a:gd name="connsiteY5" fmla="*/ 1030111 h 3024814"/>
              <a:gd name="connsiteX6" fmla="*/ 1362276 w 1658610"/>
              <a:gd name="connsiteY6" fmla="*/ 2794000 h 3024814"/>
              <a:gd name="connsiteX7" fmla="*/ 289832 w 1658610"/>
              <a:gd name="connsiteY7" fmla="*/ 2815167 h 3024814"/>
              <a:gd name="connsiteX8" fmla="*/ 339221 w 1658610"/>
              <a:gd name="connsiteY8" fmla="*/ 1058333 h 3024814"/>
              <a:gd name="connsiteX9" fmla="*/ 554 w 1658610"/>
              <a:gd name="connsiteY9" fmla="*/ 1030111 h 3024814"/>
              <a:gd name="connsiteX0" fmla="*/ 554 w 1658610"/>
              <a:gd name="connsiteY0" fmla="*/ 1030111 h 3024814"/>
              <a:gd name="connsiteX1" fmla="*/ 430943 w 1658610"/>
              <a:gd name="connsiteY1" fmla="*/ 479778 h 3024814"/>
              <a:gd name="connsiteX2" fmla="*/ 861332 w 1658610"/>
              <a:gd name="connsiteY2" fmla="*/ 0 h 3024814"/>
              <a:gd name="connsiteX3" fmla="*/ 1242332 w 1658610"/>
              <a:gd name="connsiteY3" fmla="*/ 500945 h 3024814"/>
              <a:gd name="connsiteX4" fmla="*/ 1658610 w 1658610"/>
              <a:gd name="connsiteY4" fmla="*/ 1023056 h 3024814"/>
              <a:gd name="connsiteX5" fmla="*/ 1348165 w 1658610"/>
              <a:gd name="connsiteY5" fmla="*/ 1030111 h 3024814"/>
              <a:gd name="connsiteX6" fmla="*/ 1362276 w 1658610"/>
              <a:gd name="connsiteY6" fmla="*/ 2794000 h 3024814"/>
              <a:gd name="connsiteX7" fmla="*/ 289832 w 1658610"/>
              <a:gd name="connsiteY7" fmla="*/ 2815167 h 3024814"/>
              <a:gd name="connsiteX8" fmla="*/ 339221 w 1658610"/>
              <a:gd name="connsiteY8" fmla="*/ 1058333 h 3024814"/>
              <a:gd name="connsiteX9" fmla="*/ 554 w 1658610"/>
              <a:gd name="connsiteY9" fmla="*/ 1030111 h 3024814"/>
              <a:gd name="connsiteX0" fmla="*/ 554 w 1658610"/>
              <a:gd name="connsiteY0" fmla="*/ 1030111 h 3024814"/>
              <a:gd name="connsiteX1" fmla="*/ 430943 w 1658610"/>
              <a:gd name="connsiteY1" fmla="*/ 479778 h 3024814"/>
              <a:gd name="connsiteX2" fmla="*/ 861332 w 1658610"/>
              <a:gd name="connsiteY2" fmla="*/ 0 h 3024814"/>
              <a:gd name="connsiteX3" fmla="*/ 1242332 w 1658610"/>
              <a:gd name="connsiteY3" fmla="*/ 500945 h 3024814"/>
              <a:gd name="connsiteX4" fmla="*/ 1658610 w 1658610"/>
              <a:gd name="connsiteY4" fmla="*/ 1023056 h 3024814"/>
              <a:gd name="connsiteX5" fmla="*/ 1348165 w 1658610"/>
              <a:gd name="connsiteY5" fmla="*/ 1030111 h 3024814"/>
              <a:gd name="connsiteX6" fmla="*/ 1362276 w 1658610"/>
              <a:gd name="connsiteY6" fmla="*/ 2794000 h 3024814"/>
              <a:gd name="connsiteX7" fmla="*/ 289832 w 1658610"/>
              <a:gd name="connsiteY7" fmla="*/ 2815167 h 3024814"/>
              <a:gd name="connsiteX8" fmla="*/ 339221 w 1658610"/>
              <a:gd name="connsiteY8" fmla="*/ 1058333 h 3024814"/>
              <a:gd name="connsiteX9" fmla="*/ 554 w 1658610"/>
              <a:gd name="connsiteY9" fmla="*/ 1030111 h 3024814"/>
              <a:gd name="connsiteX0" fmla="*/ 554 w 1658610"/>
              <a:gd name="connsiteY0" fmla="*/ 1030111 h 3024814"/>
              <a:gd name="connsiteX1" fmla="*/ 430943 w 1658610"/>
              <a:gd name="connsiteY1" fmla="*/ 479778 h 3024814"/>
              <a:gd name="connsiteX2" fmla="*/ 861332 w 1658610"/>
              <a:gd name="connsiteY2" fmla="*/ 0 h 3024814"/>
              <a:gd name="connsiteX3" fmla="*/ 1242332 w 1658610"/>
              <a:gd name="connsiteY3" fmla="*/ 500945 h 3024814"/>
              <a:gd name="connsiteX4" fmla="*/ 1658610 w 1658610"/>
              <a:gd name="connsiteY4" fmla="*/ 1023056 h 3024814"/>
              <a:gd name="connsiteX5" fmla="*/ 1348165 w 1658610"/>
              <a:gd name="connsiteY5" fmla="*/ 1030111 h 3024814"/>
              <a:gd name="connsiteX6" fmla="*/ 1362276 w 1658610"/>
              <a:gd name="connsiteY6" fmla="*/ 2794000 h 3024814"/>
              <a:gd name="connsiteX7" fmla="*/ 289832 w 1658610"/>
              <a:gd name="connsiteY7" fmla="*/ 2815167 h 3024814"/>
              <a:gd name="connsiteX8" fmla="*/ 339221 w 1658610"/>
              <a:gd name="connsiteY8" fmla="*/ 1058333 h 3024814"/>
              <a:gd name="connsiteX9" fmla="*/ 554 w 1658610"/>
              <a:gd name="connsiteY9" fmla="*/ 1030111 h 3024814"/>
              <a:gd name="connsiteX0" fmla="*/ 554 w 1658610"/>
              <a:gd name="connsiteY0" fmla="*/ 1030111 h 2924141"/>
              <a:gd name="connsiteX1" fmla="*/ 430943 w 1658610"/>
              <a:gd name="connsiteY1" fmla="*/ 479778 h 2924141"/>
              <a:gd name="connsiteX2" fmla="*/ 861332 w 1658610"/>
              <a:gd name="connsiteY2" fmla="*/ 0 h 2924141"/>
              <a:gd name="connsiteX3" fmla="*/ 1242332 w 1658610"/>
              <a:gd name="connsiteY3" fmla="*/ 500945 h 2924141"/>
              <a:gd name="connsiteX4" fmla="*/ 1658610 w 1658610"/>
              <a:gd name="connsiteY4" fmla="*/ 1023056 h 2924141"/>
              <a:gd name="connsiteX5" fmla="*/ 1348165 w 1658610"/>
              <a:gd name="connsiteY5" fmla="*/ 1030111 h 2924141"/>
              <a:gd name="connsiteX6" fmla="*/ 1362276 w 1658610"/>
              <a:gd name="connsiteY6" fmla="*/ 2794000 h 2924141"/>
              <a:gd name="connsiteX7" fmla="*/ 289832 w 1658610"/>
              <a:gd name="connsiteY7" fmla="*/ 2815167 h 2924141"/>
              <a:gd name="connsiteX8" fmla="*/ 339221 w 1658610"/>
              <a:gd name="connsiteY8" fmla="*/ 1058333 h 2924141"/>
              <a:gd name="connsiteX9" fmla="*/ 554 w 1658610"/>
              <a:gd name="connsiteY9" fmla="*/ 1030111 h 2924141"/>
              <a:gd name="connsiteX0" fmla="*/ 554 w 1658610"/>
              <a:gd name="connsiteY0" fmla="*/ 1030111 h 2906678"/>
              <a:gd name="connsiteX1" fmla="*/ 430943 w 1658610"/>
              <a:gd name="connsiteY1" fmla="*/ 479778 h 2906678"/>
              <a:gd name="connsiteX2" fmla="*/ 861332 w 1658610"/>
              <a:gd name="connsiteY2" fmla="*/ 0 h 2906678"/>
              <a:gd name="connsiteX3" fmla="*/ 1242332 w 1658610"/>
              <a:gd name="connsiteY3" fmla="*/ 500945 h 2906678"/>
              <a:gd name="connsiteX4" fmla="*/ 1658610 w 1658610"/>
              <a:gd name="connsiteY4" fmla="*/ 1023056 h 2906678"/>
              <a:gd name="connsiteX5" fmla="*/ 1348165 w 1658610"/>
              <a:gd name="connsiteY5" fmla="*/ 1030111 h 2906678"/>
              <a:gd name="connsiteX6" fmla="*/ 1362276 w 1658610"/>
              <a:gd name="connsiteY6" fmla="*/ 2794000 h 2906678"/>
              <a:gd name="connsiteX7" fmla="*/ 289832 w 1658610"/>
              <a:gd name="connsiteY7" fmla="*/ 2815167 h 2906678"/>
              <a:gd name="connsiteX8" fmla="*/ 339221 w 1658610"/>
              <a:gd name="connsiteY8" fmla="*/ 1058333 h 2906678"/>
              <a:gd name="connsiteX9" fmla="*/ 554 w 1658610"/>
              <a:gd name="connsiteY9" fmla="*/ 1030111 h 2906678"/>
              <a:gd name="connsiteX0" fmla="*/ 554 w 1658610"/>
              <a:gd name="connsiteY0" fmla="*/ 1030111 h 2940187"/>
              <a:gd name="connsiteX1" fmla="*/ 430943 w 1658610"/>
              <a:gd name="connsiteY1" fmla="*/ 479778 h 2940187"/>
              <a:gd name="connsiteX2" fmla="*/ 861332 w 1658610"/>
              <a:gd name="connsiteY2" fmla="*/ 0 h 2940187"/>
              <a:gd name="connsiteX3" fmla="*/ 1242332 w 1658610"/>
              <a:gd name="connsiteY3" fmla="*/ 500945 h 2940187"/>
              <a:gd name="connsiteX4" fmla="*/ 1658610 w 1658610"/>
              <a:gd name="connsiteY4" fmla="*/ 1023056 h 2940187"/>
              <a:gd name="connsiteX5" fmla="*/ 1348165 w 1658610"/>
              <a:gd name="connsiteY5" fmla="*/ 1030111 h 2940187"/>
              <a:gd name="connsiteX6" fmla="*/ 1362276 w 1658610"/>
              <a:gd name="connsiteY6" fmla="*/ 2794000 h 2940187"/>
              <a:gd name="connsiteX7" fmla="*/ 289832 w 1658610"/>
              <a:gd name="connsiteY7" fmla="*/ 2815167 h 2940187"/>
              <a:gd name="connsiteX8" fmla="*/ 339221 w 1658610"/>
              <a:gd name="connsiteY8" fmla="*/ 1058333 h 2940187"/>
              <a:gd name="connsiteX9" fmla="*/ 554 w 1658610"/>
              <a:gd name="connsiteY9" fmla="*/ 1030111 h 2940187"/>
              <a:gd name="connsiteX0" fmla="*/ 554 w 1658610"/>
              <a:gd name="connsiteY0" fmla="*/ 1030111 h 2815167"/>
              <a:gd name="connsiteX1" fmla="*/ 430943 w 1658610"/>
              <a:gd name="connsiteY1" fmla="*/ 479778 h 2815167"/>
              <a:gd name="connsiteX2" fmla="*/ 861332 w 1658610"/>
              <a:gd name="connsiteY2" fmla="*/ 0 h 2815167"/>
              <a:gd name="connsiteX3" fmla="*/ 1242332 w 1658610"/>
              <a:gd name="connsiteY3" fmla="*/ 500945 h 2815167"/>
              <a:gd name="connsiteX4" fmla="*/ 1658610 w 1658610"/>
              <a:gd name="connsiteY4" fmla="*/ 1023056 h 2815167"/>
              <a:gd name="connsiteX5" fmla="*/ 1348165 w 1658610"/>
              <a:gd name="connsiteY5" fmla="*/ 1030111 h 2815167"/>
              <a:gd name="connsiteX6" fmla="*/ 1362276 w 1658610"/>
              <a:gd name="connsiteY6" fmla="*/ 2794000 h 2815167"/>
              <a:gd name="connsiteX7" fmla="*/ 289832 w 1658610"/>
              <a:gd name="connsiteY7" fmla="*/ 2815167 h 2815167"/>
              <a:gd name="connsiteX8" fmla="*/ 339221 w 1658610"/>
              <a:gd name="connsiteY8" fmla="*/ 1058333 h 2815167"/>
              <a:gd name="connsiteX9" fmla="*/ 554 w 1658610"/>
              <a:gd name="connsiteY9" fmla="*/ 1030111 h 2815167"/>
              <a:gd name="connsiteX0" fmla="*/ 554 w 1658610"/>
              <a:gd name="connsiteY0" fmla="*/ 1030111 h 2815167"/>
              <a:gd name="connsiteX1" fmla="*/ 430943 w 1658610"/>
              <a:gd name="connsiteY1" fmla="*/ 479778 h 2815167"/>
              <a:gd name="connsiteX2" fmla="*/ 861332 w 1658610"/>
              <a:gd name="connsiteY2" fmla="*/ 0 h 2815167"/>
              <a:gd name="connsiteX3" fmla="*/ 1242332 w 1658610"/>
              <a:gd name="connsiteY3" fmla="*/ 500945 h 2815167"/>
              <a:gd name="connsiteX4" fmla="*/ 1658610 w 1658610"/>
              <a:gd name="connsiteY4" fmla="*/ 1023056 h 2815167"/>
              <a:gd name="connsiteX5" fmla="*/ 1348165 w 1658610"/>
              <a:gd name="connsiteY5" fmla="*/ 1030111 h 2815167"/>
              <a:gd name="connsiteX6" fmla="*/ 1362276 w 1658610"/>
              <a:gd name="connsiteY6" fmla="*/ 2794000 h 2815167"/>
              <a:gd name="connsiteX7" fmla="*/ 289832 w 1658610"/>
              <a:gd name="connsiteY7" fmla="*/ 2815167 h 2815167"/>
              <a:gd name="connsiteX8" fmla="*/ 339221 w 1658610"/>
              <a:gd name="connsiteY8" fmla="*/ 1058333 h 2815167"/>
              <a:gd name="connsiteX9" fmla="*/ 554 w 1658610"/>
              <a:gd name="connsiteY9" fmla="*/ 1030111 h 2815167"/>
              <a:gd name="connsiteX0" fmla="*/ 554 w 1658610"/>
              <a:gd name="connsiteY0" fmla="*/ 1030111 h 2815167"/>
              <a:gd name="connsiteX1" fmla="*/ 430943 w 1658610"/>
              <a:gd name="connsiteY1" fmla="*/ 479778 h 2815167"/>
              <a:gd name="connsiteX2" fmla="*/ 861332 w 1658610"/>
              <a:gd name="connsiteY2" fmla="*/ 0 h 2815167"/>
              <a:gd name="connsiteX3" fmla="*/ 1242332 w 1658610"/>
              <a:gd name="connsiteY3" fmla="*/ 500945 h 2815167"/>
              <a:gd name="connsiteX4" fmla="*/ 1658610 w 1658610"/>
              <a:gd name="connsiteY4" fmla="*/ 1023056 h 2815167"/>
              <a:gd name="connsiteX5" fmla="*/ 1348165 w 1658610"/>
              <a:gd name="connsiteY5" fmla="*/ 1030111 h 2815167"/>
              <a:gd name="connsiteX6" fmla="*/ 1362276 w 1658610"/>
              <a:gd name="connsiteY6" fmla="*/ 2794000 h 2815167"/>
              <a:gd name="connsiteX7" fmla="*/ 289832 w 1658610"/>
              <a:gd name="connsiteY7" fmla="*/ 2815167 h 2815167"/>
              <a:gd name="connsiteX8" fmla="*/ 339221 w 1658610"/>
              <a:gd name="connsiteY8" fmla="*/ 1058333 h 2815167"/>
              <a:gd name="connsiteX9" fmla="*/ 554 w 1658610"/>
              <a:gd name="connsiteY9" fmla="*/ 1030111 h 2815167"/>
              <a:gd name="connsiteX0" fmla="*/ 554 w 1658610"/>
              <a:gd name="connsiteY0" fmla="*/ 1030111 h 2815167"/>
              <a:gd name="connsiteX1" fmla="*/ 430943 w 1658610"/>
              <a:gd name="connsiteY1" fmla="*/ 479778 h 2815167"/>
              <a:gd name="connsiteX2" fmla="*/ 861332 w 1658610"/>
              <a:gd name="connsiteY2" fmla="*/ 0 h 2815167"/>
              <a:gd name="connsiteX3" fmla="*/ 1242332 w 1658610"/>
              <a:gd name="connsiteY3" fmla="*/ 500945 h 2815167"/>
              <a:gd name="connsiteX4" fmla="*/ 1658610 w 1658610"/>
              <a:gd name="connsiteY4" fmla="*/ 1023056 h 2815167"/>
              <a:gd name="connsiteX5" fmla="*/ 1348165 w 1658610"/>
              <a:gd name="connsiteY5" fmla="*/ 1030111 h 2815167"/>
              <a:gd name="connsiteX6" fmla="*/ 1362276 w 1658610"/>
              <a:gd name="connsiteY6" fmla="*/ 2794000 h 2815167"/>
              <a:gd name="connsiteX7" fmla="*/ 289832 w 1658610"/>
              <a:gd name="connsiteY7" fmla="*/ 2815167 h 2815167"/>
              <a:gd name="connsiteX8" fmla="*/ 339221 w 1658610"/>
              <a:gd name="connsiteY8" fmla="*/ 1058333 h 2815167"/>
              <a:gd name="connsiteX9" fmla="*/ 554 w 1658610"/>
              <a:gd name="connsiteY9" fmla="*/ 1030111 h 2815167"/>
              <a:gd name="connsiteX0" fmla="*/ 622 w 1658678"/>
              <a:gd name="connsiteY0" fmla="*/ 1030111 h 2815167"/>
              <a:gd name="connsiteX1" fmla="*/ 431011 w 1658678"/>
              <a:gd name="connsiteY1" fmla="*/ 479778 h 2815167"/>
              <a:gd name="connsiteX2" fmla="*/ 861400 w 1658678"/>
              <a:gd name="connsiteY2" fmla="*/ 0 h 2815167"/>
              <a:gd name="connsiteX3" fmla="*/ 1242400 w 1658678"/>
              <a:gd name="connsiteY3" fmla="*/ 500945 h 2815167"/>
              <a:gd name="connsiteX4" fmla="*/ 1658678 w 1658678"/>
              <a:gd name="connsiteY4" fmla="*/ 1023056 h 2815167"/>
              <a:gd name="connsiteX5" fmla="*/ 1348233 w 1658678"/>
              <a:gd name="connsiteY5" fmla="*/ 1030111 h 2815167"/>
              <a:gd name="connsiteX6" fmla="*/ 1362344 w 1658678"/>
              <a:gd name="connsiteY6" fmla="*/ 2794000 h 2815167"/>
              <a:gd name="connsiteX7" fmla="*/ 289900 w 1658678"/>
              <a:gd name="connsiteY7" fmla="*/ 2815167 h 2815167"/>
              <a:gd name="connsiteX8" fmla="*/ 339289 w 1658678"/>
              <a:gd name="connsiteY8" fmla="*/ 1058333 h 2815167"/>
              <a:gd name="connsiteX9" fmla="*/ 622 w 1658678"/>
              <a:gd name="connsiteY9" fmla="*/ 1030111 h 2815167"/>
              <a:gd name="connsiteX0" fmla="*/ 0 w 1658056"/>
              <a:gd name="connsiteY0" fmla="*/ 1030111 h 2815167"/>
              <a:gd name="connsiteX1" fmla="*/ 430389 w 1658056"/>
              <a:gd name="connsiteY1" fmla="*/ 479778 h 2815167"/>
              <a:gd name="connsiteX2" fmla="*/ 860778 w 1658056"/>
              <a:gd name="connsiteY2" fmla="*/ 0 h 2815167"/>
              <a:gd name="connsiteX3" fmla="*/ 1241778 w 1658056"/>
              <a:gd name="connsiteY3" fmla="*/ 500945 h 2815167"/>
              <a:gd name="connsiteX4" fmla="*/ 1658056 w 1658056"/>
              <a:gd name="connsiteY4" fmla="*/ 1023056 h 2815167"/>
              <a:gd name="connsiteX5" fmla="*/ 1347611 w 1658056"/>
              <a:gd name="connsiteY5" fmla="*/ 1030111 h 2815167"/>
              <a:gd name="connsiteX6" fmla="*/ 1361722 w 1658056"/>
              <a:gd name="connsiteY6" fmla="*/ 2794000 h 2815167"/>
              <a:gd name="connsiteX7" fmla="*/ 289278 w 1658056"/>
              <a:gd name="connsiteY7" fmla="*/ 2815167 h 2815167"/>
              <a:gd name="connsiteX8" fmla="*/ 338667 w 1658056"/>
              <a:gd name="connsiteY8" fmla="*/ 1058333 h 2815167"/>
              <a:gd name="connsiteX9" fmla="*/ 0 w 1658056"/>
              <a:gd name="connsiteY9" fmla="*/ 1030111 h 2815167"/>
              <a:gd name="connsiteX0" fmla="*/ 0 w 1658056"/>
              <a:gd name="connsiteY0" fmla="*/ 1030111 h 2815167"/>
              <a:gd name="connsiteX1" fmla="*/ 430389 w 1658056"/>
              <a:gd name="connsiteY1" fmla="*/ 479778 h 2815167"/>
              <a:gd name="connsiteX2" fmla="*/ 860778 w 1658056"/>
              <a:gd name="connsiteY2" fmla="*/ 0 h 2815167"/>
              <a:gd name="connsiteX3" fmla="*/ 1241778 w 1658056"/>
              <a:gd name="connsiteY3" fmla="*/ 500945 h 2815167"/>
              <a:gd name="connsiteX4" fmla="*/ 1658056 w 1658056"/>
              <a:gd name="connsiteY4" fmla="*/ 1023056 h 2815167"/>
              <a:gd name="connsiteX5" fmla="*/ 1347611 w 1658056"/>
              <a:gd name="connsiteY5" fmla="*/ 1030111 h 2815167"/>
              <a:gd name="connsiteX6" fmla="*/ 1361722 w 1658056"/>
              <a:gd name="connsiteY6" fmla="*/ 2794000 h 2815167"/>
              <a:gd name="connsiteX7" fmla="*/ 289278 w 1658056"/>
              <a:gd name="connsiteY7" fmla="*/ 2815167 h 2815167"/>
              <a:gd name="connsiteX8" fmla="*/ 338667 w 1658056"/>
              <a:gd name="connsiteY8" fmla="*/ 1058333 h 2815167"/>
              <a:gd name="connsiteX9" fmla="*/ 0 w 1658056"/>
              <a:gd name="connsiteY9" fmla="*/ 1030111 h 281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8056" h="2815167">
                <a:moveTo>
                  <a:pt x="0" y="1030111"/>
                </a:moveTo>
                <a:cubicBezTo>
                  <a:pt x="135232" y="841963"/>
                  <a:pt x="286926" y="651463"/>
                  <a:pt x="430389" y="479778"/>
                </a:cubicBezTo>
                <a:cubicBezTo>
                  <a:pt x="573852" y="308093"/>
                  <a:pt x="711436" y="151694"/>
                  <a:pt x="860778" y="0"/>
                </a:cubicBezTo>
                <a:cubicBezTo>
                  <a:pt x="1010121" y="165806"/>
                  <a:pt x="1108898" y="330436"/>
                  <a:pt x="1241778" y="500945"/>
                </a:cubicBezTo>
                <a:cubicBezTo>
                  <a:pt x="1374658" y="671454"/>
                  <a:pt x="1640417" y="934862"/>
                  <a:pt x="1658056" y="1023056"/>
                </a:cubicBezTo>
                <a:cubicBezTo>
                  <a:pt x="1527528" y="1026584"/>
                  <a:pt x="1474611" y="1031288"/>
                  <a:pt x="1347611" y="1030111"/>
                </a:cubicBezTo>
                <a:cubicBezTo>
                  <a:pt x="1333500" y="1332324"/>
                  <a:pt x="1368777" y="2489435"/>
                  <a:pt x="1361722" y="2794000"/>
                </a:cubicBezTo>
                <a:lnTo>
                  <a:pt x="289278" y="2815167"/>
                </a:lnTo>
                <a:cubicBezTo>
                  <a:pt x="288102" y="2434167"/>
                  <a:pt x="323380" y="1320564"/>
                  <a:pt x="338667" y="1058333"/>
                </a:cubicBezTo>
                <a:cubicBezTo>
                  <a:pt x="255177" y="1043046"/>
                  <a:pt x="161101" y="1041870"/>
                  <a:pt x="0" y="1030111"/>
                </a:cubicBezTo>
                <a:close/>
              </a:path>
            </a:pathLst>
          </a:custGeom>
          <a:solidFill>
            <a:srgbClr val="FF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785786" y="1714488"/>
            <a:ext cx="6429420" cy="3071835"/>
          </a:xfrm>
          <a:prstGeom prst="rect">
            <a:avLst/>
          </a:prstGeom>
        </p:spPr>
        <p:txBody>
          <a:bodyPr vert="horz" lIns="0" tIns="0" rIns="0" bIns="0" rtlCol="0" anchor="ctr" anchorCtr="0">
            <a:noAutofit/>
          </a:bodyPr>
          <a:lstStyle>
            <a:lvl1pPr algn="ctr">
              <a:defRPr sz="3200" b="1" cap="all">
                <a:solidFill>
                  <a:srgbClr val="FFFFFF"/>
                </a:solidFil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6000" i="0" u="none" strike="noStrike" kern="1200" cap="all" spc="0" normalizeH="0" noProof="0" dirty="0" smtClean="0">
                <a:ln>
                  <a:noFill/>
                </a:ln>
                <a:solidFill>
                  <a:srgbClr val="FFFFFF"/>
                </a:solidFill>
                <a:effectLst/>
                <a:uLnTx/>
                <a:uFillTx/>
                <a:latin typeface="+mj-lt"/>
                <a:ea typeface="+mj-ea"/>
                <a:cs typeface="+mj-cs"/>
              </a:rPr>
              <a:t>Safety Netting</a:t>
            </a:r>
            <a:endParaRPr kumimoji="0" lang="en-GB" sz="6000" i="0" u="none" strike="noStrike" kern="1200" cap="all" spc="0" normalizeH="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val="2652457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solidFill>
                  <a:schemeClr val="accent1"/>
                </a:solidFill>
              </a:rPr>
              <a:t>Safety Netting</a:t>
            </a:r>
          </a:p>
        </p:txBody>
      </p:sp>
      <p:sp>
        <p:nvSpPr>
          <p:cNvPr id="3" name="Content Placeholder 2"/>
          <p:cNvSpPr>
            <a:spLocks noGrp="1"/>
          </p:cNvSpPr>
          <p:nvPr>
            <p:ph idx="1"/>
          </p:nvPr>
        </p:nvSpPr>
        <p:spPr>
          <a:xfrm>
            <a:off x="457200" y="355894"/>
            <a:ext cx="8229600" cy="6097442"/>
          </a:xfrm>
        </p:spPr>
        <p:txBody>
          <a:bodyPr>
            <a:normAutofit fontScale="92500" lnSpcReduction="10000"/>
          </a:bodyPr>
          <a:lstStyle/>
          <a:p>
            <a:pPr marL="0" indent="0">
              <a:buNone/>
            </a:pPr>
            <a:endParaRPr lang="en-GB" sz="3000" dirty="0">
              <a:solidFill>
                <a:schemeClr val="accent1"/>
              </a:solidFill>
              <a:latin typeface="+mj-lt"/>
              <a:ea typeface="+mj-ea"/>
              <a:cs typeface="+mj-cs"/>
            </a:endParaRPr>
          </a:p>
          <a:p>
            <a:pPr marL="0" indent="0">
              <a:buNone/>
            </a:pPr>
            <a:endParaRPr lang="en-US" b="0" dirty="0" smtClean="0">
              <a:solidFill>
                <a:schemeClr val="tx1"/>
              </a:solidFill>
            </a:endParaRPr>
          </a:p>
          <a:p>
            <a:pPr marL="0" indent="0">
              <a:buNone/>
            </a:pPr>
            <a:endParaRPr lang="en-US" b="0" dirty="0" smtClean="0">
              <a:solidFill>
                <a:schemeClr val="tx1"/>
              </a:solidFill>
            </a:endParaRPr>
          </a:p>
          <a:p>
            <a:pPr marL="457200" indent="-457200">
              <a:buFont typeface="Arial" pitchFamily="34" charset="0"/>
              <a:buChar char="•"/>
            </a:pPr>
            <a:r>
              <a:rPr lang="en-US" sz="2400" b="0" dirty="0" smtClean="0">
                <a:solidFill>
                  <a:schemeClr val="tx1"/>
                </a:solidFill>
              </a:rPr>
              <a:t>Regarded </a:t>
            </a:r>
            <a:r>
              <a:rPr lang="en-US" sz="2400" b="0" dirty="0">
                <a:solidFill>
                  <a:schemeClr val="tx1"/>
                </a:solidFill>
              </a:rPr>
              <a:t>as “best practice” in relation to cancer diagnosis in non-specialist settings </a:t>
            </a:r>
            <a:endParaRPr lang="en-US" sz="2400" b="0" dirty="0" smtClean="0">
              <a:solidFill>
                <a:schemeClr val="tx1"/>
              </a:solidFill>
            </a:endParaRPr>
          </a:p>
          <a:p>
            <a:pPr marL="0" indent="0">
              <a:buNone/>
            </a:pPr>
            <a:endParaRPr lang="en-US" sz="2400" b="0" dirty="0">
              <a:solidFill>
                <a:schemeClr val="tx1"/>
              </a:solidFill>
            </a:endParaRPr>
          </a:p>
          <a:p>
            <a:pPr marL="457200" indent="-457200">
              <a:buFont typeface="Arial" pitchFamily="34" charset="0"/>
              <a:buChar char="•"/>
            </a:pPr>
            <a:r>
              <a:rPr lang="en-US" sz="2400" b="0" dirty="0">
                <a:solidFill>
                  <a:schemeClr val="tx1"/>
                </a:solidFill>
              </a:rPr>
              <a:t>Aim to ensure patients do not drop through the healthcare net but are monitored until symptoms </a:t>
            </a:r>
            <a:r>
              <a:rPr lang="en-GB" sz="2400" b="0" dirty="0">
                <a:solidFill>
                  <a:schemeClr val="tx1"/>
                </a:solidFill>
              </a:rPr>
              <a:t>are explained</a:t>
            </a:r>
            <a:r>
              <a:rPr lang="en-GB" sz="2400" b="0" dirty="0" smtClean="0">
                <a:solidFill>
                  <a:schemeClr val="tx1"/>
                </a:solidFill>
              </a:rPr>
              <a:t>.</a:t>
            </a:r>
          </a:p>
          <a:p>
            <a:pPr marL="0" indent="0">
              <a:buNone/>
            </a:pPr>
            <a:endParaRPr lang="en-GB" sz="2400" b="0" dirty="0">
              <a:solidFill>
                <a:schemeClr val="tx1"/>
              </a:solidFill>
            </a:endParaRPr>
          </a:p>
          <a:p>
            <a:pPr marL="457200" indent="-457200">
              <a:buFont typeface="Arial" pitchFamily="34" charset="0"/>
              <a:buChar char="•"/>
            </a:pPr>
            <a:r>
              <a:rPr lang="en-US" sz="2400" b="0" dirty="0">
                <a:solidFill>
                  <a:schemeClr val="tx1"/>
                </a:solidFill>
              </a:rPr>
              <a:t>Clinicians might ask themselves when they make a working </a:t>
            </a:r>
            <a:r>
              <a:rPr lang="en-GB" sz="2400" b="0" dirty="0" smtClean="0">
                <a:solidFill>
                  <a:schemeClr val="tx1"/>
                </a:solidFill>
              </a:rPr>
              <a:t>diagnosis: (Roger Neighbour)</a:t>
            </a:r>
          </a:p>
          <a:p>
            <a:pPr marL="1085850" lvl="1" indent="-457200">
              <a:buFont typeface="Arial" pitchFamily="34" charset="0"/>
              <a:buChar char="•"/>
            </a:pPr>
            <a:r>
              <a:rPr lang="en-US" sz="2400" b="0" dirty="0" smtClean="0">
                <a:solidFill>
                  <a:schemeClr val="tx1"/>
                </a:solidFill>
              </a:rPr>
              <a:t>If </a:t>
            </a:r>
            <a:r>
              <a:rPr lang="en-US" sz="2400" b="0" dirty="0">
                <a:solidFill>
                  <a:schemeClr val="tx1"/>
                </a:solidFill>
              </a:rPr>
              <a:t>I’m right what do I expect to </a:t>
            </a:r>
            <a:r>
              <a:rPr lang="en-US" sz="2400" b="0" dirty="0" smtClean="0">
                <a:solidFill>
                  <a:schemeClr val="tx1"/>
                </a:solidFill>
              </a:rPr>
              <a:t>happen?</a:t>
            </a:r>
          </a:p>
          <a:p>
            <a:pPr marL="1085850" lvl="1" indent="-457200">
              <a:buFont typeface="Arial" pitchFamily="34" charset="0"/>
              <a:buChar char="•"/>
            </a:pPr>
            <a:r>
              <a:rPr lang="en-US" sz="2400" b="0" dirty="0" smtClean="0">
                <a:solidFill>
                  <a:schemeClr val="tx1"/>
                </a:solidFill>
              </a:rPr>
              <a:t>How </a:t>
            </a:r>
            <a:r>
              <a:rPr lang="en-US" sz="2400" b="0" dirty="0">
                <a:solidFill>
                  <a:schemeClr val="tx1"/>
                </a:solidFill>
              </a:rPr>
              <a:t>will I know if I’m </a:t>
            </a:r>
            <a:r>
              <a:rPr lang="en-US" sz="2400" b="0" dirty="0" smtClean="0">
                <a:solidFill>
                  <a:schemeClr val="tx1"/>
                </a:solidFill>
              </a:rPr>
              <a:t>wrong?</a:t>
            </a:r>
          </a:p>
          <a:p>
            <a:pPr marL="1085850" lvl="1" indent="-457200">
              <a:buFont typeface="Arial" pitchFamily="34" charset="0"/>
              <a:buChar char="•"/>
            </a:pPr>
            <a:r>
              <a:rPr lang="en-US" sz="2400" b="0" dirty="0" smtClean="0">
                <a:solidFill>
                  <a:schemeClr val="tx1"/>
                </a:solidFill>
              </a:rPr>
              <a:t>What </a:t>
            </a:r>
            <a:r>
              <a:rPr lang="en-US" sz="2400" b="0" dirty="0">
                <a:solidFill>
                  <a:schemeClr val="tx1"/>
                </a:solidFill>
              </a:rPr>
              <a:t>would I do then</a:t>
            </a:r>
            <a:r>
              <a:rPr lang="en-US" sz="2400" b="0" dirty="0" smtClean="0">
                <a:solidFill>
                  <a:schemeClr val="tx1"/>
                </a:solidFill>
              </a:rPr>
              <a:t>?</a:t>
            </a:r>
          </a:p>
          <a:p>
            <a:pPr marL="628650" lvl="1" indent="0">
              <a:buNone/>
            </a:pPr>
            <a:endParaRPr lang="en-US" sz="2400" b="0" dirty="0" smtClean="0">
              <a:solidFill>
                <a:schemeClr val="tx1"/>
              </a:solidFill>
            </a:endParaRPr>
          </a:p>
          <a:p>
            <a:pPr marL="342900" indent="-342900">
              <a:buFont typeface="Arial" panose="020B0604020202020204" pitchFamily="34" charset="0"/>
              <a:buChar char="•"/>
            </a:pPr>
            <a:r>
              <a:rPr lang="en-GB" sz="2400" b="0" dirty="0">
                <a:solidFill>
                  <a:schemeClr val="tx1"/>
                </a:solidFill>
              </a:rPr>
              <a:t>Effective safety-netting </a:t>
            </a:r>
            <a:r>
              <a:rPr lang="en-GB" sz="2400" b="0" dirty="0" smtClean="0">
                <a:solidFill>
                  <a:schemeClr val="tx1"/>
                </a:solidFill>
              </a:rPr>
              <a:t>requires </a:t>
            </a:r>
            <a:r>
              <a:rPr lang="en-US" sz="2400" b="0" dirty="0" smtClean="0">
                <a:solidFill>
                  <a:schemeClr val="tx1"/>
                </a:solidFill>
              </a:rPr>
              <a:t>clinicians </a:t>
            </a:r>
            <a:r>
              <a:rPr lang="en-US" sz="2400" b="0" dirty="0">
                <a:solidFill>
                  <a:schemeClr val="tx1"/>
                </a:solidFill>
              </a:rPr>
              <a:t>to share these thoughts with their </a:t>
            </a:r>
            <a:r>
              <a:rPr lang="en-US" sz="2400" b="0" dirty="0" smtClean="0">
                <a:solidFill>
                  <a:schemeClr val="tx1"/>
                </a:solidFill>
              </a:rPr>
              <a:t>patients</a:t>
            </a:r>
            <a:endParaRPr lang="en-GB" sz="2400" b="0" dirty="0">
              <a:solidFill>
                <a:schemeClr val="tx1"/>
              </a:solidFill>
            </a:endParaRPr>
          </a:p>
          <a:p>
            <a:pPr marL="342900" indent="-342900">
              <a:buFont typeface="Arial" panose="020B0604020202020204" pitchFamily="34" charset="0"/>
              <a:buChar char="•"/>
            </a:pPr>
            <a:endParaRPr lang="en-GB" b="0" dirty="0" smtClean="0"/>
          </a:p>
          <a:p>
            <a:endParaRPr lang="en-GB" b="0" dirty="0" smtClean="0"/>
          </a:p>
        </p:txBody>
      </p:sp>
    </p:spTree>
    <p:extLst>
      <p:ext uri="{BB962C8B-B14F-4D97-AF65-F5344CB8AC3E}">
        <p14:creationId xmlns:p14="http://schemas.microsoft.com/office/powerpoint/2010/main" val="1238776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lstStyle/>
          <a:p>
            <a:r>
              <a:rPr lang="en-GB" sz="3000" dirty="0">
                <a:solidFill>
                  <a:schemeClr val="accent1"/>
                </a:solidFill>
              </a:rPr>
              <a:t>NICE Recommendations</a:t>
            </a:r>
          </a:p>
        </p:txBody>
      </p:sp>
      <p:sp>
        <p:nvSpPr>
          <p:cNvPr id="3" name="Content Placeholder 2"/>
          <p:cNvSpPr>
            <a:spLocks noGrp="1"/>
          </p:cNvSpPr>
          <p:nvPr>
            <p:ph idx="1"/>
          </p:nvPr>
        </p:nvSpPr>
        <p:spPr>
          <a:xfrm>
            <a:off x="457200" y="1600200"/>
            <a:ext cx="8229600" cy="4565104"/>
          </a:xfrm>
        </p:spPr>
        <p:txBody>
          <a:bodyPr>
            <a:noAutofit/>
          </a:bodyPr>
          <a:lstStyle/>
          <a:p>
            <a:r>
              <a:rPr lang="en-US" sz="2400" b="0" dirty="0">
                <a:solidFill>
                  <a:schemeClr val="tx1"/>
                </a:solidFill>
              </a:rPr>
              <a:t>NICE includes three key recommendations in </a:t>
            </a:r>
            <a:r>
              <a:rPr lang="en-US" sz="2400" b="0" dirty="0" smtClean="0">
                <a:solidFill>
                  <a:schemeClr val="tx1"/>
                </a:solidFill>
              </a:rPr>
              <a:t>their </a:t>
            </a:r>
            <a:r>
              <a:rPr lang="en-GB" sz="2400" b="0" dirty="0" smtClean="0">
                <a:solidFill>
                  <a:schemeClr val="tx1"/>
                </a:solidFill>
              </a:rPr>
              <a:t>guidance </a:t>
            </a:r>
            <a:r>
              <a:rPr lang="en-GB" sz="2400" b="0" dirty="0">
                <a:solidFill>
                  <a:schemeClr val="tx1"/>
                </a:solidFill>
              </a:rPr>
              <a:t>on suspected cancer:</a:t>
            </a:r>
          </a:p>
          <a:p>
            <a:pPr marL="342900" indent="-342900">
              <a:buFont typeface="Arial" pitchFamily="34" charset="0"/>
              <a:buChar char="•"/>
            </a:pPr>
            <a:endParaRPr lang="en-GB" sz="2400" b="0" dirty="0">
              <a:solidFill>
                <a:schemeClr val="tx1"/>
              </a:solidFill>
            </a:endParaRPr>
          </a:p>
          <a:p>
            <a:pPr marL="342900" indent="-342900">
              <a:buFont typeface="Arial" pitchFamily="34" charset="0"/>
              <a:buChar char="•"/>
            </a:pPr>
            <a:r>
              <a:rPr lang="en-US" sz="2400" b="0" dirty="0" smtClean="0">
                <a:solidFill>
                  <a:schemeClr val="tx1"/>
                </a:solidFill>
              </a:rPr>
              <a:t>Offer </a:t>
            </a:r>
            <a:r>
              <a:rPr lang="en-US" sz="2400" b="0" dirty="0">
                <a:solidFill>
                  <a:schemeClr val="tx1"/>
                </a:solidFill>
              </a:rPr>
              <a:t>patients with low risk (but not no risk) </a:t>
            </a:r>
            <a:r>
              <a:rPr lang="en-US" sz="2400" b="0" dirty="0" smtClean="0">
                <a:solidFill>
                  <a:schemeClr val="tx1"/>
                </a:solidFill>
              </a:rPr>
              <a:t>symptoms review </a:t>
            </a:r>
            <a:r>
              <a:rPr lang="en-US" sz="2400" b="0" dirty="0">
                <a:solidFill>
                  <a:schemeClr val="tx1"/>
                </a:solidFill>
              </a:rPr>
              <a:t>in an agreed </a:t>
            </a:r>
            <a:r>
              <a:rPr lang="en-US" sz="2400" b="0" dirty="0" smtClean="0">
                <a:solidFill>
                  <a:schemeClr val="tx1"/>
                </a:solidFill>
              </a:rPr>
              <a:t>timeframe</a:t>
            </a:r>
          </a:p>
          <a:p>
            <a:endParaRPr lang="en-US" sz="2400" b="0" dirty="0">
              <a:solidFill>
                <a:schemeClr val="tx1"/>
              </a:solidFill>
            </a:endParaRPr>
          </a:p>
          <a:p>
            <a:pPr marL="342900" indent="-342900">
              <a:buFont typeface="Arial" pitchFamily="34" charset="0"/>
              <a:buChar char="•"/>
            </a:pPr>
            <a:r>
              <a:rPr lang="en-US" sz="2400" b="0" dirty="0" smtClean="0">
                <a:solidFill>
                  <a:schemeClr val="tx1"/>
                </a:solidFill>
              </a:rPr>
              <a:t>Healthcare </a:t>
            </a:r>
            <a:r>
              <a:rPr lang="en-US" sz="2400" b="0" dirty="0">
                <a:solidFill>
                  <a:schemeClr val="tx1"/>
                </a:solidFill>
              </a:rPr>
              <a:t>professionals retain responsibility for </a:t>
            </a:r>
            <a:r>
              <a:rPr lang="en-US" sz="2400" b="0" dirty="0" smtClean="0">
                <a:solidFill>
                  <a:schemeClr val="tx1"/>
                </a:solidFill>
              </a:rPr>
              <a:t>reviewing and </a:t>
            </a:r>
            <a:r>
              <a:rPr lang="en-US" sz="2400" b="0" dirty="0">
                <a:solidFill>
                  <a:schemeClr val="tx1"/>
                </a:solidFill>
              </a:rPr>
              <a:t>acting on the results of investigations they </a:t>
            </a:r>
            <a:r>
              <a:rPr lang="en-US" sz="2400" b="0" dirty="0" smtClean="0">
                <a:solidFill>
                  <a:schemeClr val="tx1"/>
                </a:solidFill>
              </a:rPr>
              <a:t>have </a:t>
            </a:r>
            <a:r>
              <a:rPr lang="en-GB" sz="2400" b="0" dirty="0" smtClean="0">
                <a:solidFill>
                  <a:schemeClr val="tx1"/>
                </a:solidFill>
              </a:rPr>
              <a:t>requested</a:t>
            </a:r>
          </a:p>
          <a:p>
            <a:endParaRPr lang="en-GB" sz="2400" b="0" dirty="0">
              <a:solidFill>
                <a:schemeClr val="tx1"/>
              </a:solidFill>
            </a:endParaRPr>
          </a:p>
          <a:p>
            <a:pPr marL="342900" indent="-342900">
              <a:buFont typeface="Arial" pitchFamily="34" charset="0"/>
              <a:buChar char="•"/>
            </a:pPr>
            <a:r>
              <a:rPr lang="en-US" sz="2400" b="0" dirty="0" smtClean="0">
                <a:solidFill>
                  <a:schemeClr val="tx1"/>
                </a:solidFill>
              </a:rPr>
              <a:t>Be </a:t>
            </a:r>
            <a:r>
              <a:rPr lang="en-US" sz="2400" b="0" dirty="0">
                <a:solidFill>
                  <a:schemeClr val="tx1"/>
                </a:solidFill>
              </a:rPr>
              <a:t>alert to the possibility of false negative test results </a:t>
            </a:r>
            <a:r>
              <a:rPr lang="en-US" sz="2400" b="0" dirty="0" smtClean="0">
                <a:solidFill>
                  <a:schemeClr val="tx1"/>
                </a:solidFill>
              </a:rPr>
              <a:t>and review </a:t>
            </a:r>
            <a:r>
              <a:rPr lang="en-US" sz="2400" b="0" dirty="0">
                <a:solidFill>
                  <a:schemeClr val="tx1"/>
                </a:solidFill>
              </a:rPr>
              <a:t>patients even when tests are negative</a:t>
            </a:r>
            <a:endParaRPr lang="en-GB" sz="2400" b="0" dirty="0">
              <a:solidFill>
                <a:schemeClr val="tx1"/>
              </a:solidFill>
            </a:endParaRPr>
          </a:p>
        </p:txBody>
      </p:sp>
    </p:spTree>
    <p:extLst>
      <p:ext uri="{BB962C8B-B14F-4D97-AF65-F5344CB8AC3E}">
        <p14:creationId xmlns:p14="http://schemas.microsoft.com/office/powerpoint/2010/main" val="6987620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180528" y="620688"/>
            <a:ext cx="9793088" cy="2880320"/>
          </a:xfrm>
          <a:prstGeom prst="rect">
            <a:avLst/>
          </a:prstGeom>
          <a:noFill/>
          <a:ln w="9525">
            <a:noFill/>
            <a:miter lim="800000"/>
            <a:headEnd/>
            <a:tailEnd/>
          </a:ln>
        </p:spPr>
      </p:pic>
      <p:sp>
        <p:nvSpPr>
          <p:cNvPr id="5" name="Title 1"/>
          <p:cNvSpPr>
            <a:spLocks noGrp="1"/>
          </p:cNvSpPr>
          <p:nvPr>
            <p:ph type="title" idx="4294967295"/>
          </p:nvPr>
        </p:nvSpPr>
        <p:spPr>
          <a:xfrm>
            <a:off x="323528" y="3501008"/>
            <a:ext cx="8229600" cy="2304256"/>
          </a:xfrm>
        </p:spPr>
        <p:txBody>
          <a:bodyPr>
            <a:normAutofit fontScale="90000"/>
          </a:bodyPr>
          <a:lstStyle/>
          <a:p>
            <a:pPr algn="ctr"/>
            <a:r>
              <a:rPr lang="en-GB" sz="2800" dirty="0" smtClean="0"/>
              <a:t/>
            </a:r>
            <a:br>
              <a:rPr lang="en-GB" sz="2800" dirty="0" smtClean="0"/>
            </a:br>
            <a:r>
              <a:rPr lang="en-GB" sz="2800" dirty="0"/>
              <a:t/>
            </a:r>
            <a:br>
              <a:rPr lang="en-GB" sz="2800" dirty="0"/>
            </a:br>
            <a:r>
              <a:rPr lang="en-GB" sz="2800" dirty="0" smtClean="0"/>
              <a:t/>
            </a:r>
            <a:br>
              <a:rPr lang="en-GB" sz="2800" dirty="0" smtClean="0"/>
            </a:br>
            <a:r>
              <a:rPr lang="en-GB" sz="2800" dirty="0"/>
              <a:t/>
            </a:r>
            <a:br>
              <a:rPr lang="en-GB" sz="2800" dirty="0"/>
            </a:br>
            <a:r>
              <a:rPr lang="en-GB" sz="2800" dirty="0" smtClean="0"/>
              <a:t/>
            </a:r>
            <a:br>
              <a:rPr lang="en-GB" sz="2800" dirty="0" smtClean="0"/>
            </a:br>
            <a:r>
              <a:rPr lang="en-GB" sz="2800" dirty="0" smtClean="0"/>
              <a:t>What are the challenges with symptomatic patients where cancer may be a possibility?</a:t>
            </a:r>
            <a:br>
              <a:rPr lang="en-GB" sz="2800" dirty="0" smtClean="0"/>
            </a:br>
            <a:r>
              <a:rPr lang="en-GB" sz="2800" dirty="0" smtClean="0"/>
              <a:t/>
            </a:r>
            <a:br>
              <a:rPr lang="en-GB" sz="2800" dirty="0" smtClean="0"/>
            </a:br>
            <a:r>
              <a:rPr lang="en-GB" sz="2800" dirty="0" smtClean="0"/>
              <a:t>What might cause delays?</a:t>
            </a:r>
            <a:r>
              <a:rPr lang="en-GB" dirty="0" smtClean="0"/>
              <a:t/>
            </a:r>
            <a:br>
              <a:rPr lang="en-GB" dirty="0" smtClean="0"/>
            </a:br>
            <a:r>
              <a:rPr lang="en-GB" dirty="0" smtClean="0"/>
              <a:t/>
            </a:r>
            <a:br>
              <a:rPr lang="en-GB" dirty="0" smtClean="0"/>
            </a:br>
            <a:r>
              <a:rPr lang="en-GB" dirty="0" smtClean="0"/>
              <a:t/>
            </a:r>
            <a:br>
              <a:rPr lang="en-GB" dirty="0" smtClean="0"/>
            </a:br>
            <a:r>
              <a:rPr lang="en-GB" dirty="0" smtClean="0">
                <a:solidFill>
                  <a:srgbClr val="C00000"/>
                </a:solidFill>
              </a:rPr>
              <a:t/>
            </a:r>
            <a:br>
              <a:rPr lang="en-GB" dirty="0" smtClean="0">
                <a:solidFill>
                  <a:srgbClr val="C00000"/>
                </a:solidFill>
              </a:rPr>
            </a:br>
            <a:r>
              <a:rPr lang="en-GB" dirty="0" smtClean="0"/>
              <a:t/>
            </a:r>
            <a:br>
              <a:rPr lang="en-GB" dirty="0" smtClean="0"/>
            </a:br>
            <a:r>
              <a:rPr lang="en-GB" dirty="0" smtClean="0"/>
              <a:t/>
            </a:r>
            <a:br>
              <a:rPr lang="en-GB" dirty="0" smtClean="0"/>
            </a:br>
            <a:endParaRPr lang="en-GB" dirty="0" smtClean="0"/>
          </a:p>
        </p:txBody>
      </p:sp>
    </p:spTree>
    <p:extLst>
      <p:ext uri="{BB962C8B-B14F-4D97-AF65-F5344CB8AC3E}">
        <p14:creationId xmlns:p14="http://schemas.microsoft.com/office/powerpoint/2010/main" val="84427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smtClean="0">
                <a:solidFill>
                  <a:schemeClr val="accent1"/>
                </a:solidFill>
              </a:rPr>
              <a:t>Challenges with symptomatic patients where cancer may be possible</a:t>
            </a:r>
            <a:endParaRPr lang="en-GB" sz="3000" dirty="0">
              <a:solidFill>
                <a:schemeClr val="accent1"/>
              </a:solidFill>
            </a:endParaRPr>
          </a:p>
        </p:txBody>
      </p:sp>
      <p:sp>
        <p:nvSpPr>
          <p:cNvPr id="3" name="Content Placeholder 2"/>
          <p:cNvSpPr>
            <a:spLocks noGrp="1"/>
          </p:cNvSpPr>
          <p:nvPr>
            <p:ph idx="1"/>
          </p:nvPr>
        </p:nvSpPr>
        <p:spPr>
          <a:xfrm>
            <a:off x="457200" y="1571612"/>
            <a:ext cx="8229600" cy="4572032"/>
          </a:xfrm>
        </p:spPr>
        <p:txBody>
          <a:bodyPr>
            <a:normAutofit/>
          </a:bodyPr>
          <a:lstStyle/>
          <a:p>
            <a:pPr marL="457200" indent="-457200">
              <a:buFont typeface="Arial" pitchFamily="34" charset="0"/>
              <a:buChar char="•"/>
            </a:pPr>
            <a:r>
              <a:rPr lang="en-US" sz="2400" b="0" dirty="0" smtClean="0">
                <a:solidFill>
                  <a:schemeClr val="tx1"/>
                </a:solidFill>
              </a:rPr>
              <a:t>Relative infrequency of cancer</a:t>
            </a:r>
          </a:p>
          <a:p>
            <a:pPr marL="457200" indent="-457200">
              <a:buFont typeface="Arial" pitchFamily="34" charset="0"/>
              <a:buChar char="•"/>
            </a:pPr>
            <a:r>
              <a:rPr lang="en-US" sz="2400" b="0" dirty="0" smtClean="0">
                <a:solidFill>
                  <a:schemeClr val="tx1"/>
                </a:solidFill>
              </a:rPr>
              <a:t>Symptoms are common and non-specific</a:t>
            </a:r>
          </a:p>
          <a:p>
            <a:pPr marL="457200" indent="-457200">
              <a:buFont typeface="Arial" pitchFamily="34" charset="0"/>
              <a:buChar char="•"/>
            </a:pPr>
            <a:r>
              <a:rPr lang="en-US" sz="2400" b="0" dirty="0" smtClean="0">
                <a:solidFill>
                  <a:schemeClr val="tx1"/>
                </a:solidFill>
              </a:rPr>
              <a:t>Variable time course of evolution of clinical features</a:t>
            </a:r>
          </a:p>
          <a:p>
            <a:pPr marL="457200" indent="-457200">
              <a:buFont typeface="Arial" pitchFamily="34" charset="0"/>
              <a:buChar char="•"/>
            </a:pPr>
            <a:r>
              <a:rPr lang="en-US" sz="2400" b="0" dirty="0" smtClean="0">
                <a:solidFill>
                  <a:schemeClr val="tx1"/>
                </a:solidFill>
              </a:rPr>
              <a:t>Cancer ‘survivors’</a:t>
            </a:r>
            <a:r>
              <a:rPr lang="en-US" sz="2400" b="0" baseline="30000" dirty="0" smtClean="0">
                <a:solidFill>
                  <a:schemeClr val="tx1"/>
                </a:solidFill>
              </a:rPr>
              <a:t>2</a:t>
            </a:r>
            <a:r>
              <a:rPr lang="en-US" sz="2400" b="0" dirty="0" smtClean="0">
                <a:solidFill>
                  <a:schemeClr val="tx1"/>
                </a:solidFill>
              </a:rPr>
              <a:t> </a:t>
            </a:r>
          </a:p>
          <a:p>
            <a:pPr marL="457200" indent="-457200">
              <a:buFont typeface="Arial" pitchFamily="34" charset="0"/>
              <a:buChar char="•"/>
            </a:pPr>
            <a:r>
              <a:rPr lang="en-GB" sz="2400" b="0" dirty="0" smtClean="0">
                <a:solidFill>
                  <a:schemeClr val="tx1"/>
                </a:solidFill>
              </a:rPr>
              <a:t>Previous ‘all-clear’ or non-cancer diagnosis following symptomatic presentation</a:t>
            </a:r>
            <a:r>
              <a:rPr lang="en-GB" b="0" baseline="30000" dirty="0" smtClean="0">
                <a:solidFill>
                  <a:schemeClr val="tx1"/>
                </a:solidFill>
              </a:rPr>
              <a:t>3</a:t>
            </a:r>
          </a:p>
          <a:p>
            <a:pPr marL="457200" indent="-457200">
              <a:buFont typeface="Arial" pitchFamily="34" charset="0"/>
              <a:buChar char="•"/>
            </a:pPr>
            <a:r>
              <a:rPr lang="en-US" b="0" dirty="0" smtClean="0">
                <a:solidFill>
                  <a:schemeClr val="tx1"/>
                </a:solidFill>
              </a:rPr>
              <a:t>People who are immuno-supressed</a:t>
            </a:r>
            <a:r>
              <a:rPr lang="en-US" b="0" baseline="30000" dirty="0" smtClean="0">
                <a:solidFill>
                  <a:schemeClr val="tx1"/>
                </a:solidFill>
              </a:rPr>
              <a:t>4</a:t>
            </a:r>
            <a:r>
              <a:rPr lang="en-US" b="0" dirty="0" smtClean="0">
                <a:solidFill>
                  <a:schemeClr val="tx1"/>
                </a:solidFill>
              </a:rPr>
              <a:t> </a:t>
            </a:r>
            <a:endParaRPr lang="en-GB" sz="2400" b="0" baseline="30000" dirty="0" smtClean="0">
              <a:solidFill>
                <a:schemeClr val="tx1"/>
              </a:solidFill>
            </a:endParaRPr>
          </a:p>
          <a:p>
            <a:pPr marL="457200" indent="-457200">
              <a:buFont typeface="Arial" pitchFamily="34" charset="0"/>
              <a:buChar char="•"/>
            </a:pPr>
            <a:r>
              <a:rPr lang="en-US" sz="2400" b="0" dirty="0" smtClean="0">
                <a:solidFill>
                  <a:schemeClr val="tx1"/>
                </a:solidFill>
              </a:rPr>
              <a:t>It is inevitable that some patients with cancer will not be </a:t>
            </a:r>
            <a:r>
              <a:rPr lang="en-US" sz="2400" b="0" dirty="0" err="1" smtClean="0">
                <a:solidFill>
                  <a:schemeClr val="tx1"/>
                </a:solidFill>
              </a:rPr>
              <a:t>recognised</a:t>
            </a:r>
            <a:r>
              <a:rPr lang="en-US" sz="2400" b="0" dirty="0" smtClean="0">
                <a:solidFill>
                  <a:schemeClr val="tx1"/>
                </a:solidFill>
              </a:rPr>
              <a:t> or managed at initial consultation</a:t>
            </a:r>
          </a:p>
          <a:p>
            <a:pPr marL="457200" indent="-457200">
              <a:buFont typeface="Arial" pitchFamily="34" charset="0"/>
              <a:buChar char="•"/>
            </a:pPr>
            <a:r>
              <a:rPr lang="en-US" sz="2400" b="0" dirty="0" smtClean="0">
                <a:solidFill>
                  <a:schemeClr val="tx1"/>
                </a:solidFill>
              </a:rPr>
              <a:t>Patient communication </a:t>
            </a:r>
          </a:p>
        </p:txBody>
      </p:sp>
      <p:sp>
        <p:nvSpPr>
          <p:cNvPr id="5" name="TextBox 4"/>
          <p:cNvSpPr txBox="1"/>
          <p:nvPr/>
        </p:nvSpPr>
        <p:spPr>
          <a:xfrm>
            <a:off x="179512" y="6293014"/>
            <a:ext cx="7345281" cy="707886"/>
          </a:xfrm>
          <a:prstGeom prst="rect">
            <a:avLst/>
          </a:prstGeom>
          <a:noFill/>
        </p:spPr>
        <p:txBody>
          <a:bodyPr wrap="none" rtlCol="0">
            <a:spAutoFit/>
          </a:bodyPr>
          <a:lstStyle/>
          <a:p>
            <a:r>
              <a:rPr lang="en-GB" sz="1000" dirty="0" smtClean="0"/>
              <a:t>1.Safety netting to improve early cancer diagnosis in primary care: development of consensus guidelines. </a:t>
            </a:r>
            <a:r>
              <a:rPr lang="en-GB" sz="1000" i="1" dirty="0" smtClean="0"/>
              <a:t>Final Report. 4th May 2011. </a:t>
            </a:r>
          </a:p>
          <a:p>
            <a:r>
              <a:rPr lang="en-GB" sz="1000" dirty="0" smtClean="0"/>
              <a:t>Clare Bankhead et al; 2. </a:t>
            </a:r>
            <a:r>
              <a:rPr lang="en-GB" sz="1000" dirty="0" err="1" smtClean="0"/>
              <a:t>Hippisley</a:t>
            </a:r>
            <a:r>
              <a:rPr lang="en-GB" sz="1000" dirty="0" smtClean="0"/>
              <a:t>-Cox J, et al. </a:t>
            </a:r>
            <a:r>
              <a:rPr lang="nl-NL" sz="1000" dirty="0" smtClean="0"/>
              <a:t>BMJ </a:t>
            </a:r>
            <a:r>
              <a:rPr lang="nl-NL" sz="1000" dirty="0"/>
              <a:t>Open. 2015; 5(3): e007825</a:t>
            </a:r>
            <a:r>
              <a:rPr lang="nl-NL" sz="1000" dirty="0" smtClean="0"/>
              <a:t>.</a:t>
            </a:r>
            <a:r>
              <a:rPr lang="en-GB" sz="1000" dirty="0"/>
              <a:t> </a:t>
            </a:r>
            <a:r>
              <a:rPr lang="en-GB" sz="1000" dirty="0" err="1"/>
              <a:t>doi</a:t>
            </a:r>
            <a:r>
              <a:rPr lang="en-GB" sz="1000" dirty="0"/>
              <a:t>:  </a:t>
            </a:r>
            <a:r>
              <a:rPr lang="en-GB" sz="1000" dirty="0" smtClean="0">
                <a:hlinkClick r:id="rId3"/>
              </a:rPr>
              <a:t>10.1136/bmjopen-2015-007825</a:t>
            </a:r>
            <a:r>
              <a:rPr lang="en-GB" sz="1000" dirty="0" smtClean="0"/>
              <a:t>; 3. </a:t>
            </a:r>
            <a:r>
              <a:rPr lang="en-GB" sz="1000" dirty="0" err="1"/>
              <a:t>Renzi</a:t>
            </a:r>
            <a:r>
              <a:rPr lang="en-GB" sz="1000" dirty="0"/>
              <a:t> C, et al. </a:t>
            </a:r>
            <a:endParaRPr lang="en-GB" sz="1000" dirty="0" smtClean="0"/>
          </a:p>
          <a:p>
            <a:r>
              <a:rPr lang="en-GB" sz="1000" dirty="0" smtClean="0"/>
              <a:t>BMJ </a:t>
            </a:r>
            <a:r>
              <a:rPr lang="en-GB" sz="1000" dirty="0"/>
              <a:t>Open 2015;5:e007002 </a:t>
            </a:r>
            <a:r>
              <a:rPr lang="en-GB" sz="1000" dirty="0" smtClean="0"/>
              <a:t>doi:10.1136/bmjopen-2014-007002; 4. </a:t>
            </a:r>
            <a:r>
              <a:rPr lang="nl-NL" sz="1000" dirty="0" smtClean="0"/>
              <a:t>Vajdic CM, van Leeuwen MT. </a:t>
            </a:r>
            <a:r>
              <a:rPr lang="en-GB" sz="1000" dirty="0" err="1" smtClean="0">
                <a:hlinkClick r:id="rId4" tooltip="Current opinion in HIV and AIDS."/>
              </a:rPr>
              <a:t>Curr</a:t>
            </a:r>
            <a:r>
              <a:rPr lang="en-GB" sz="1000" dirty="0" smtClean="0">
                <a:hlinkClick r:id="rId4" tooltip="Current opinion in HIV and AIDS."/>
              </a:rPr>
              <a:t> </a:t>
            </a:r>
            <a:r>
              <a:rPr lang="en-GB" sz="1000" dirty="0" err="1" smtClean="0">
                <a:hlinkClick r:id="rId4" tooltip="Current opinion in HIV and AIDS."/>
              </a:rPr>
              <a:t>Opin</a:t>
            </a:r>
            <a:r>
              <a:rPr lang="en-GB" sz="1000" dirty="0" smtClean="0">
                <a:hlinkClick r:id="rId4" tooltip="Current opinion in HIV and AIDS."/>
              </a:rPr>
              <a:t> HIV AIDS.</a:t>
            </a:r>
            <a:r>
              <a:rPr lang="en-GB" sz="1000" dirty="0" smtClean="0"/>
              <a:t> 2009 Jan;4(1):35-41.</a:t>
            </a:r>
          </a:p>
          <a:p>
            <a:pPr marL="228600" indent="-228600"/>
            <a:endParaRPr lang="en-GB" sz="1000" dirty="0"/>
          </a:p>
        </p:txBody>
      </p:sp>
    </p:spTree>
    <p:extLst>
      <p:ext uri="{BB962C8B-B14F-4D97-AF65-F5344CB8AC3E}">
        <p14:creationId xmlns:p14="http://schemas.microsoft.com/office/powerpoint/2010/main" val="1634830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half" idx="10"/>
          </p:nvPr>
        </p:nvSpPr>
        <p:spPr bwMode="auto">
          <a:xfrm>
            <a:off x="395536" y="6122555"/>
            <a:ext cx="2133600" cy="365125"/>
          </a:xfrm>
          <a:noFill/>
          <a:ln>
            <a:miter lim="800000"/>
            <a:headEnd/>
            <a:tailEnd/>
          </a:ln>
        </p:spPr>
        <p:txBody>
          <a:bodyPr/>
          <a:lstStyle/>
          <a:p>
            <a:fld id="{079D7A2E-4D2A-472A-A94C-F29E6478199A}" type="datetime2">
              <a:rPr lang="en-GB" b="1">
                <a:solidFill>
                  <a:srgbClr val="590051"/>
                </a:solidFill>
              </a:rPr>
              <a:pPr/>
              <a:t>Tuesday, 11 July 2017</a:t>
            </a:fld>
            <a:endParaRPr lang="en-US" b="1" dirty="0">
              <a:solidFill>
                <a:srgbClr val="590051"/>
              </a:solidFill>
            </a:endParaRPr>
          </a:p>
        </p:txBody>
      </p:sp>
      <p:pic>
        <p:nvPicPr>
          <p:cNvPr id="6148" name="Picture 7" descr="taskforce-logo.png"/>
          <p:cNvPicPr>
            <a:picLocks noChangeAspect="1"/>
          </p:cNvPicPr>
          <p:nvPr/>
        </p:nvPicPr>
        <p:blipFill>
          <a:blip r:embed="rId3" cstate="print"/>
          <a:srcRect/>
          <a:stretch>
            <a:fillRect/>
          </a:stretch>
        </p:blipFill>
        <p:spPr bwMode="auto">
          <a:xfrm>
            <a:off x="7086600" y="5783263"/>
            <a:ext cx="2057400" cy="1074737"/>
          </a:xfrm>
          <a:prstGeom prst="rect">
            <a:avLst/>
          </a:prstGeom>
          <a:noFill/>
          <a:ln w="9525">
            <a:noFill/>
            <a:miter lim="800000"/>
            <a:headEnd/>
            <a:tailEnd/>
          </a:ln>
        </p:spPr>
      </p:pic>
      <p:sp>
        <p:nvSpPr>
          <p:cNvPr id="6149" name="TextBox 10"/>
          <p:cNvSpPr txBox="1">
            <a:spLocks noChangeArrowheads="1"/>
          </p:cNvSpPr>
          <p:nvPr/>
        </p:nvSpPr>
        <p:spPr bwMode="auto">
          <a:xfrm>
            <a:off x="6124575" y="5783263"/>
            <a:ext cx="185738"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6150" name="TextBox 5"/>
          <p:cNvSpPr txBox="1">
            <a:spLocks noChangeArrowheads="1"/>
          </p:cNvSpPr>
          <p:nvPr/>
        </p:nvSpPr>
        <p:spPr bwMode="auto">
          <a:xfrm>
            <a:off x="525463" y="361950"/>
            <a:ext cx="8372475" cy="584200"/>
          </a:xfrm>
          <a:prstGeom prst="rect">
            <a:avLst/>
          </a:prstGeom>
          <a:noFill/>
          <a:ln w="9525">
            <a:noFill/>
            <a:miter lim="800000"/>
            <a:headEnd/>
            <a:tailEnd/>
          </a:ln>
        </p:spPr>
        <p:txBody>
          <a:bodyPr>
            <a:spAutoFit/>
          </a:bodyPr>
          <a:lstStyle/>
          <a:p>
            <a:r>
              <a:rPr lang="en-GB" sz="3200" b="1" dirty="0" smtClean="0">
                <a:solidFill>
                  <a:srgbClr val="590051"/>
                </a:solidFill>
                <a:latin typeface="Calibri" pitchFamily="34" charset="0"/>
              </a:rPr>
              <a:t>Cancer cases are rising as our population ages</a:t>
            </a:r>
            <a:endParaRPr lang="en-US" sz="3200" b="1" dirty="0">
              <a:solidFill>
                <a:srgbClr val="590051"/>
              </a:solidFill>
              <a:latin typeface="Calibri" pitchFamily="34" charset="0"/>
            </a:endParaRPr>
          </a:p>
        </p:txBody>
      </p:sp>
      <p:sp>
        <p:nvSpPr>
          <p:cNvPr id="6151" name="TextBox 8"/>
          <p:cNvSpPr txBox="1">
            <a:spLocks noChangeArrowheads="1"/>
          </p:cNvSpPr>
          <p:nvPr/>
        </p:nvSpPr>
        <p:spPr bwMode="auto">
          <a:xfrm>
            <a:off x="5719763" y="1714500"/>
            <a:ext cx="2324100" cy="2308324"/>
          </a:xfrm>
          <a:prstGeom prst="rect">
            <a:avLst/>
          </a:prstGeom>
          <a:noFill/>
          <a:ln w="9525">
            <a:noFill/>
            <a:miter lim="800000"/>
            <a:headEnd/>
            <a:tailEnd/>
          </a:ln>
        </p:spPr>
        <p:txBody>
          <a:bodyPr>
            <a:spAutoFit/>
          </a:bodyPr>
          <a:lstStyle/>
          <a:p>
            <a:r>
              <a:rPr lang="en-GB" sz="2400" b="1" dirty="0" smtClean="0">
                <a:solidFill>
                  <a:srgbClr val="590051"/>
                </a:solidFill>
                <a:latin typeface="Calibri" pitchFamily="34" charset="0"/>
              </a:rPr>
              <a:t>In 2013, 280,000</a:t>
            </a:r>
            <a:r>
              <a:rPr lang="en-GB" sz="2400" b="1" dirty="0" smtClean="0">
                <a:solidFill>
                  <a:srgbClr val="FF0000"/>
                </a:solidFill>
                <a:latin typeface="Calibri" pitchFamily="34" charset="0"/>
              </a:rPr>
              <a:t> </a:t>
            </a:r>
            <a:r>
              <a:rPr lang="en-GB" sz="2400" b="1" dirty="0">
                <a:solidFill>
                  <a:srgbClr val="FF0000"/>
                </a:solidFill>
                <a:latin typeface="Calibri" pitchFamily="34" charset="0"/>
              </a:rPr>
              <a:t>new </a:t>
            </a:r>
            <a:r>
              <a:rPr lang="en-GB" sz="2400" b="1" dirty="0" smtClean="0">
                <a:solidFill>
                  <a:srgbClr val="590051"/>
                </a:solidFill>
                <a:latin typeface="Calibri" pitchFamily="34" charset="0"/>
              </a:rPr>
              <a:t>diagnoses</a:t>
            </a:r>
            <a:endParaRPr lang="en-GB" sz="2400" b="1" dirty="0">
              <a:solidFill>
                <a:srgbClr val="590051"/>
              </a:solidFill>
              <a:latin typeface="Calibri" pitchFamily="34" charset="0"/>
            </a:endParaRPr>
          </a:p>
          <a:p>
            <a:endParaRPr lang="en-GB" sz="2400" b="1" dirty="0">
              <a:solidFill>
                <a:srgbClr val="FF0000"/>
              </a:solidFill>
              <a:latin typeface="Calibri" pitchFamily="34" charset="0"/>
            </a:endParaRPr>
          </a:p>
          <a:p>
            <a:r>
              <a:rPr lang="en-GB" sz="2400" b="1" dirty="0">
                <a:solidFill>
                  <a:srgbClr val="590051"/>
                </a:solidFill>
                <a:latin typeface="Calibri" pitchFamily="34" charset="0"/>
              </a:rPr>
              <a:t>80,000 </a:t>
            </a:r>
            <a:r>
              <a:rPr lang="en-GB" sz="2400" b="1" dirty="0">
                <a:solidFill>
                  <a:srgbClr val="EA2D52"/>
                </a:solidFill>
                <a:latin typeface="Calibri" pitchFamily="34" charset="0"/>
              </a:rPr>
              <a:t>additional </a:t>
            </a:r>
            <a:r>
              <a:rPr lang="en-GB" sz="2400" b="1" dirty="0">
                <a:solidFill>
                  <a:srgbClr val="590051"/>
                </a:solidFill>
                <a:latin typeface="Calibri" pitchFamily="34" charset="0"/>
              </a:rPr>
              <a:t>cases in 2030</a:t>
            </a:r>
          </a:p>
        </p:txBody>
      </p:sp>
      <p:pic>
        <p:nvPicPr>
          <p:cNvPr id="6152" name="Picture 1"/>
          <p:cNvPicPr>
            <a:picLocks noChangeAspect="1"/>
          </p:cNvPicPr>
          <p:nvPr/>
        </p:nvPicPr>
        <p:blipFill>
          <a:blip r:embed="rId4" cstate="print"/>
          <a:srcRect/>
          <a:stretch>
            <a:fillRect/>
          </a:stretch>
        </p:blipFill>
        <p:spPr bwMode="auto">
          <a:xfrm>
            <a:off x="525463" y="1073150"/>
            <a:ext cx="5057775" cy="4667250"/>
          </a:xfrm>
          <a:prstGeom prst="rect">
            <a:avLst/>
          </a:prstGeom>
          <a:noFill/>
          <a:ln w="9525">
            <a:noFill/>
            <a:miter lim="800000"/>
            <a:headEnd/>
            <a:tailEnd/>
          </a:ln>
        </p:spPr>
      </p:pic>
    </p:spTree>
    <p:extLst>
      <p:ext uri="{BB962C8B-B14F-4D97-AF65-F5344CB8AC3E}">
        <p14:creationId xmlns:p14="http://schemas.microsoft.com/office/powerpoint/2010/main" val="971289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chemeClr val="accent1"/>
                </a:solidFill>
              </a:rPr>
              <a:t>Safety Netting Summary </a:t>
            </a:r>
            <a:endParaRPr lang="en-GB" sz="3600" b="1" dirty="0">
              <a:solidFill>
                <a:schemeClr val="accent1"/>
              </a:solidFill>
            </a:endParaRPr>
          </a:p>
        </p:txBody>
      </p:sp>
      <p:grpSp>
        <p:nvGrpSpPr>
          <p:cNvPr id="8" name="Group 7"/>
          <p:cNvGrpSpPr/>
          <p:nvPr/>
        </p:nvGrpSpPr>
        <p:grpSpPr>
          <a:xfrm>
            <a:off x="857224" y="2428868"/>
            <a:ext cx="5715040" cy="3214710"/>
            <a:chOff x="1200150" y="4254500"/>
            <a:chExt cx="3533775" cy="1657350"/>
          </a:xfrm>
        </p:grpSpPr>
        <p:sp>
          <p:nvSpPr>
            <p:cNvPr id="1026" name="AutoShape 11"/>
            <p:cNvSpPr>
              <a:spLocks noChangeArrowheads="1"/>
            </p:cNvSpPr>
            <p:nvPr/>
          </p:nvSpPr>
          <p:spPr bwMode="auto">
            <a:xfrm>
              <a:off x="1206500" y="4254500"/>
              <a:ext cx="3527425" cy="533400"/>
            </a:xfrm>
            <a:prstGeom prst="roundRect">
              <a:avLst>
                <a:gd name="adj" fmla="val 16667"/>
              </a:avLst>
            </a:prstGeom>
            <a:solidFill>
              <a:schemeClr val="accent1">
                <a:lumMod val="20000"/>
                <a:lumOff val="80000"/>
              </a:schemeClr>
            </a:solidFill>
            <a:ln w="12700">
              <a:solidFill>
                <a:schemeClr val="accent1">
                  <a:lumMod val="20000"/>
                  <a:lumOff val="80000"/>
                </a:schemeClr>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4000" b="1" i="0" u="none" strike="noStrike" cap="none" normalizeH="0" baseline="0" dirty="0" smtClean="0">
                  <a:ln>
                    <a:noFill/>
                  </a:ln>
                  <a:solidFill>
                    <a:schemeClr val="tx1"/>
                  </a:solidFill>
                  <a:effectLst/>
                  <a:latin typeface="Calibri" pitchFamily="34" charset="0"/>
                  <a:cs typeface="Arial" pitchFamily="34" charset="0"/>
                </a:rPr>
                <a:t>Patient communication </a:t>
              </a:r>
              <a:endParaRPr kumimoji="0" lang="en-US"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AutoShape 12"/>
            <p:cNvSpPr>
              <a:spLocks noChangeArrowheads="1"/>
            </p:cNvSpPr>
            <p:nvPr/>
          </p:nvSpPr>
          <p:spPr bwMode="auto">
            <a:xfrm>
              <a:off x="1206500" y="4818063"/>
              <a:ext cx="3527425" cy="533400"/>
            </a:xfrm>
            <a:prstGeom prst="roundRect">
              <a:avLst>
                <a:gd name="adj" fmla="val 16667"/>
              </a:avLst>
            </a:prstGeom>
            <a:solidFill>
              <a:schemeClr val="bg2">
                <a:lumMod val="60000"/>
                <a:lumOff val="40000"/>
              </a:schemeClr>
            </a:solidFill>
            <a:ln w="12700">
              <a:solidFill>
                <a:schemeClr val="bg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4000" b="1" i="0" u="none" strike="noStrike" cap="none" normalizeH="0" baseline="0" dirty="0" smtClean="0">
                  <a:ln>
                    <a:noFill/>
                  </a:ln>
                  <a:solidFill>
                    <a:schemeClr val="tx1"/>
                  </a:solidFill>
                  <a:effectLst/>
                  <a:latin typeface="Calibri" pitchFamily="34" charset="0"/>
                  <a:cs typeface="Arial" pitchFamily="34" charset="0"/>
                </a:rPr>
                <a:t>GP consultation  </a:t>
              </a:r>
              <a:endParaRPr kumimoji="0" lang="en-US"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AutoShape 13"/>
            <p:cNvSpPr>
              <a:spLocks noChangeArrowheads="1"/>
            </p:cNvSpPr>
            <p:nvPr/>
          </p:nvSpPr>
          <p:spPr bwMode="auto">
            <a:xfrm>
              <a:off x="1200150" y="5378450"/>
              <a:ext cx="3529013" cy="533400"/>
            </a:xfrm>
            <a:prstGeom prst="roundRect">
              <a:avLst>
                <a:gd name="adj" fmla="val 16667"/>
              </a:avLst>
            </a:prstGeom>
            <a:solidFill>
              <a:schemeClr val="accent2">
                <a:lumMod val="40000"/>
                <a:lumOff val="60000"/>
              </a:schemeClr>
            </a:solidFill>
            <a:ln w="12700">
              <a:solidFill>
                <a:schemeClr val="accent5"/>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4000" b="1" i="0" u="none" strike="noStrike" cap="none" normalizeH="0" baseline="0" dirty="0" smtClean="0">
                  <a:ln>
                    <a:noFill/>
                  </a:ln>
                  <a:solidFill>
                    <a:schemeClr val="tx1"/>
                  </a:solidFill>
                  <a:effectLst/>
                  <a:latin typeface="Calibri" pitchFamily="34" charset="0"/>
                  <a:cs typeface="Arial" pitchFamily="34" charset="0"/>
                </a:rPr>
                <a:t>Practice systems  </a:t>
              </a:r>
              <a:endParaRPr kumimoji="0" lang="en-US" sz="4000" b="1"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0" name="TextBox 9"/>
          <p:cNvSpPr txBox="1"/>
          <p:nvPr/>
        </p:nvSpPr>
        <p:spPr>
          <a:xfrm>
            <a:off x="500034" y="6386476"/>
            <a:ext cx="8358246" cy="400110"/>
          </a:xfrm>
          <a:prstGeom prst="rect">
            <a:avLst/>
          </a:prstGeom>
          <a:noFill/>
        </p:spPr>
        <p:txBody>
          <a:bodyPr wrap="square" rtlCol="0">
            <a:spAutoFit/>
          </a:bodyPr>
          <a:lstStyle/>
          <a:p>
            <a:pPr marL="228600" indent="-228600"/>
            <a:r>
              <a:rPr lang="en-GB" sz="1000" dirty="0" smtClean="0"/>
              <a:t>Safety netting to improve early cancer diagnosis in primary care: development of consensus guidelines. </a:t>
            </a:r>
            <a:r>
              <a:rPr lang="en-GB" sz="1000" i="1" dirty="0" smtClean="0"/>
              <a:t>Final Report. </a:t>
            </a:r>
          </a:p>
          <a:p>
            <a:pPr marL="228600" indent="-228600"/>
            <a:r>
              <a:rPr lang="en-GB" sz="1000" i="1" dirty="0" smtClean="0"/>
              <a:t>4th May 2011. </a:t>
            </a:r>
            <a:r>
              <a:rPr lang="en-GB" sz="1000" dirty="0" smtClean="0"/>
              <a:t>Clare Bankhead et al. </a:t>
            </a:r>
          </a:p>
        </p:txBody>
      </p:sp>
      <p:sp>
        <p:nvSpPr>
          <p:cNvPr id="4" name="Content Placeholder 3"/>
          <p:cNvSpPr>
            <a:spLocks noGrp="1"/>
          </p:cNvSpPr>
          <p:nvPr>
            <p:ph idx="1"/>
          </p:nvPr>
        </p:nvSpPr>
        <p:spPr/>
        <p:txBody>
          <a:bodyPr/>
          <a:lstStyle/>
          <a:p>
            <a:endParaRPr lang="en-GB"/>
          </a:p>
        </p:txBody>
      </p:sp>
    </p:spTree>
    <p:extLst>
      <p:ext uri="{BB962C8B-B14F-4D97-AF65-F5344CB8AC3E}">
        <p14:creationId xmlns:p14="http://schemas.microsoft.com/office/powerpoint/2010/main" val="12246979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GB" sz="3600" dirty="0" smtClean="0">
                <a:solidFill>
                  <a:schemeClr val="tx1"/>
                </a:solidFill>
              </a:rPr>
              <a:t>Reflection on current safety-netting practice </a:t>
            </a:r>
            <a:endParaRPr lang="en-GB" sz="3600" dirty="0">
              <a:solidFill>
                <a:schemeClr val="tx1"/>
              </a:solidFill>
            </a:endParaRPr>
          </a:p>
        </p:txBody>
      </p:sp>
    </p:spTree>
    <p:extLst>
      <p:ext uri="{BB962C8B-B14F-4D97-AF65-F5344CB8AC3E}">
        <p14:creationId xmlns:p14="http://schemas.microsoft.com/office/powerpoint/2010/main" val="9964915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chemeClr val="accent1"/>
                </a:solidFill>
              </a:rPr>
              <a:t>Scenarios for discussion </a:t>
            </a:r>
            <a:endParaRPr lang="en-GB" dirty="0">
              <a:solidFill>
                <a:schemeClr val="accent1"/>
              </a:solidFill>
            </a:endParaRPr>
          </a:p>
        </p:txBody>
      </p:sp>
      <p:pic>
        <p:nvPicPr>
          <p:cNvPr id="2050" name="Picture 2" descr="https://eurohtm.files.wordpress.com/2012/03/discussion-the-discussion.jpg">
            <a:hlinkClick r:id="rId3"/>
          </p:cNvPr>
          <p:cNvPicPr>
            <a:picLocks noChangeAspect="1" noChangeArrowheads="1"/>
          </p:cNvPicPr>
          <p:nvPr/>
        </p:nvPicPr>
        <p:blipFill>
          <a:blip r:embed="rId4" cstate="print"/>
          <a:srcRect/>
          <a:stretch>
            <a:fillRect/>
          </a:stretch>
        </p:blipFill>
        <p:spPr bwMode="auto">
          <a:xfrm>
            <a:off x="0" y="1189874"/>
            <a:ext cx="9144000" cy="5668126"/>
          </a:xfrm>
          <a:prstGeom prst="rect">
            <a:avLst/>
          </a:prstGeom>
          <a:noFill/>
        </p:spPr>
      </p:pic>
    </p:spTree>
    <p:extLst>
      <p:ext uri="{BB962C8B-B14F-4D97-AF65-F5344CB8AC3E}">
        <p14:creationId xmlns:p14="http://schemas.microsoft.com/office/powerpoint/2010/main" val="5797682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accent1"/>
                </a:solidFill>
              </a:rPr>
              <a:t>Scenario 1</a:t>
            </a:r>
            <a:endParaRPr lang="en-GB" sz="4000" b="1" dirty="0">
              <a:solidFill>
                <a:schemeClr val="accent1"/>
              </a:solidFill>
            </a:endParaRPr>
          </a:p>
        </p:txBody>
      </p:sp>
      <p:sp>
        <p:nvSpPr>
          <p:cNvPr id="3" name="Content Placeholder 2"/>
          <p:cNvSpPr>
            <a:spLocks noGrp="1"/>
          </p:cNvSpPr>
          <p:nvPr>
            <p:ph idx="1"/>
          </p:nvPr>
        </p:nvSpPr>
        <p:spPr>
          <a:xfrm>
            <a:off x="628650" y="1572898"/>
            <a:ext cx="7886700" cy="4351338"/>
          </a:xfrm>
        </p:spPr>
        <p:txBody>
          <a:bodyPr>
            <a:normAutofit/>
          </a:bodyPr>
          <a:lstStyle/>
          <a:p>
            <a:pPr marL="457200" lvl="0" indent="-457200">
              <a:buFont typeface="Arial" pitchFamily="34" charset="0"/>
              <a:buChar char="•"/>
            </a:pPr>
            <a:r>
              <a:rPr lang="en-GB" sz="3200" dirty="0" smtClean="0">
                <a:solidFill>
                  <a:schemeClr val="tx1"/>
                </a:solidFill>
              </a:rPr>
              <a:t>Patient presents 3 times to 3 GP’s with 3 </a:t>
            </a:r>
            <a:r>
              <a:rPr lang="en-GB" sz="3200" dirty="0">
                <a:solidFill>
                  <a:schemeClr val="tx1"/>
                </a:solidFill>
              </a:rPr>
              <a:t>related symptoms </a:t>
            </a:r>
            <a:r>
              <a:rPr lang="en-GB" sz="3200" dirty="0" smtClean="0">
                <a:solidFill>
                  <a:schemeClr val="tx1"/>
                </a:solidFill>
              </a:rPr>
              <a:t>(low risk but not no risk symptoms) and hence is not referred on any of these single occasions. </a:t>
            </a:r>
          </a:p>
          <a:p>
            <a:pPr marL="0" lvl="0" indent="0">
              <a:buNone/>
            </a:pPr>
            <a:endParaRPr lang="en-GB" sz="3200" dirty="0" smtClean="0">
              <a:solidFill>
                <a:schemeClr val="tx1"/>
              </a:solidFill>
            </a:endParaRPr>
          </a:p>
          <a:p>
            <a:pPr marL="457200" indent="-457200">
              <a:buFont typeface="Arial" pitchFamily="34" charset="0"/>
              <a:buChar char="•"/>
            </a:pPr>
            <a:r>
              <a:rPr lang="en-GB" sz="3200" dirty="0" smtClean="0">
                <a:solidFill>
                  <a:schemeClr val="tx1"/>
                </a:solidFill>
              </a:rPr>
              <a:t>The patient is subsequently diagnosed with cancer. </a:t>
            </a:r>
          </a:p>
        </p:txBody>
      </p:sp>
    </p:spTree>
    <p:extLst>
      <p:ext uri="{BB962C8B-B14F-4D97-AF65-F5344CB8AC3E}">
        <p14:creationId xmlns:p14="http://schemas.microsoft.com/office/powerpoint/2010/main" val="21857079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Arial" pitchFamily="34" charset="0"/>
              <a:buChar char="•"/>
            </a:pPr>
            <a:r>
              <a:rPr lang="en-GB" sz="2800" dirty="0" smtClean="0">
                <a:solidFill>
                  <a:schemeClr val="tx1"/>
                </a:solidFill>
              </a:rPr>
              <a:t>Have you come across a similar situation to this?</a:t>
            </a:r>
          </a:p>
          <a:p>
            <a:pPr marL="457200" indent="-457200">
              <a:buFont typeface="Arial" pitchFamily="34" charset="0"/>
              <a:buChar char="•"/>
            </a:pPr>
            <a:r>
              <a:rPr lang="en-GB" sz="2800" dirty="0" smtClean="0">
                <a:solidFill>
                  <a:schemeClr val="tx1"/>
                </a:solidFill>
              </a:rPr>
              <a:t>What did you/would you do?</a:t>
            </a:r>
          </a:p>
          <a:p>
            <a:pPr marL="457200" indent="-457200">
              <a:buFont typeface="Arial" pitchFamily="34" charset="0"/>
              <a:buChar char="•"/>
            </a:pPr>
            <a:r>
              <a:rPr lang="en-GB" sz="2800" dirty="0" smtClean="0">
                <a:solidFill>
                  <a:schemeClr val="tx1"/>
                </a:solidFill>
              </a:rPr>
              <a:t>What actions would/did you take in relation to:</a:t>
            </a:r>
          </a:p>
          <a:p>
            <a:pPr marL="1085850" lvl="1" indent="-457200">
              <a:buClr>
                <a:srgbClr val="7030A0"/>
              </a:buClr>
              <a:buFont typeface="Wingdings" pitchFamily="2" charset="2"/>
              <a:buChar char="Ø"/>
            </a:pPr>
            <a:r>
              <a:rPr lang="en-GB" sz="2800" b="1" dirty="0" smtClean="0">
                <a:solidFill>
                  <a:schemeClr val="accent1"/>
                </a:solidFill>
              </a:rPr>
              <a:t>Patient communication</a:t>
            </a:r>
          </a:p>
          <a:p>
            <a:pPr marL="1085850" lvl="1" indent="-457200">
              <a:buClr>
                <a:srgbClr val="7030A0"/>
              </a:buClr>
              <a:buFont typeface="Wingdings" pitchFamily="2" charset="2"/>
              <a:buChar char="Ø"/>
            </a:pPr>
            <a:r>
              <a:rPr lang="en-GB" sz="2800" b="1" dirty="0" smtClean="0">
                <a:solidFill>
                  <a:schemeClr val="tx2">
                    <a:lumMod val="50000"/>
                    <a:lumOff val="50000"/>
                  </a:schemeClr>
                </a:solidFill>
              </a:rPr>
              <a:t>GP consultation</a:t>
            </a:r>
          </a:p>
          <a:p>
            <a:pPr marL="1085850" lvl="1" indent="-457200">
              <a:buClr>
                <a:srgbClr val="7030A0"/>
              </a:buClr>
              <a:buFont typeface="Wingdings" pitchFamily="2" charset="2"/>
              <a:buChar char="Ø"/>
            </a:pPr>
            <a:r>
              <a:rPr lang="en-GB" sz="2800" b="1" dirty="0" smtClean="0">
                <a:solidFill>
                  <a:schemeClr val="accent2"/>
                </a:solidFill>
              </a:rPr>
              <a:t>Practice processes </a:t>
            </a:r>
          </a:p>
        </p:txBody>
      </p:sp>
    </p:spTree>
    <p:extLst>
      <p:ext uri="{BB962C8B-B14F-4D97-AF65-F5344CB8AC3E}">
        <p14:creationId xmlns:p14="http://schemas.microsoft.com/office/powerpoint/2010/main" val="19382026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65482"/>
          </a:xfrm>
        </p:spPr>
        <p:txBody>
          <a:bodyPr/>
          <a:lstStyle/>
          <a:p>
            <a:r>
              <a:rPr lang="en-GB" dirty="0" smtClean="0"/>
              <a:t>Guidelines</a:t>
            </a:r>
            <a:r>
              <a:rPr lang="en-GB" dirty="0" smtClean="0">
                <a:solidFill>
                  <a:schemeClr val="accent1"/>
                </a:solidFill>
              </a:rPr>
              <a:t> </a:t>
            </a:r>
            <a:endParaRPr lang="en-GB" dirty="0">
              <a:solidFill>
                <a:schemeClr val="accent1"/>
              </a:solidFill>
            </a:endParaRPr>
          </a:p>
        </p:txBody>
      </p:sp>
      <p:sp>
        <p:nvSpPr>
          <p:cNvPr id="3" name="Content Placeholder 2"/>
          <p:cNvSpPr>
            <a:spLocks noGrp="1"/>
          </p:cNvSpPr>
          <p:nvPr>
            <p:ph idx="1"/>
          </p:nvPr>
        </p:nvSpPr>
        <p:spPr>
          <a:xfrm>
            <a:off x="457200" y="1340768"/>
            <a:ext cx="8229600" cy="4824536"/>
          </a:xfrm>
        </p:spPr>
        <p:txBody>
          <a:bodyPr>
            <a:normAutofit/>
          </a:bodyPr>
          <a:lstStyle/>
          <a:p>
            <a:pPr marL="457200" lvl="1" indent="-457200" defTabSz="914400">
              <a:spcAft>
                <a:spcPts val="0"/>
              </a:spcAft>
              <a:buClr>
                <a:srgbClr val="7030A0"/>
              </a:buClr>
              <a:buNone/>
              <a:defRPr/>
            </a:pPr>
            <a:r>
              <a:rPr lang="en-GB" sz="2400" b="1" dirty="0" smtClean="0"/>
              <a:t>NICE guidelines</a:t>
            </a:r>
            <a:r>
              <a:rPr lang="en-GB" sz="2400" b="1" baseline="30000" dirty="0" smtClean="0"/>
              <a:t>1</a:t>
            </a:r>
            <a:r>
              <a:rPr lang="en-GB" sz="2400" b="1" dirty="0" smtClean="0"/>
              <a:t>:</a:t>
            </a:r>
            <a:r>
              <a:rPr lang="en-GB" sz="2400" b="1" i="1" dirty="0" smtClean="0"/>
              <a:t> </a:t>
            </a:r>
          </a:p>
          <a:p>
            <a:pPr marL="457200" lvl="1" indent="-457200" defTabSz="914400">
              <a:spcAft>
                <a:spcPts val="0"/>
              </a:spcAft>
              <a:buClr>
                <a:schemeClr val="tx1"/>
              </a:buClr>
              <a:buFont typeface="Arial" pitchFamily="34" charset="0"/>
              <a:buChar char="•"/>
              <a:defRPr/>
            </a:pPr>
            <a:r>
              <a:rPr lang="en-GB" sz="2400" i="1" dirty="0" smtClean="0">
                <a:solidFill>
                  <a:srgbClr val="00B0F0"/>
                </a:solidFill>
              </a:rPr>
              <a:t>Consider</a:t>
            </a:r>
            <a:r>
              <a:rPr lang="en-GB" sz="2400" b="1" i="1" dirty="0" smtClean="0">
                <a:solidFill>
                  <a:srgbClr val="00B0F0"/>
                </a:solidFill>
              </a:rPr>
              <a:t> ‘patient-initiated </a:t>
            </a:r>
            <a:r>
              <a:rPr lang="en-GB" sz="2400" dirty="0" smtClean="0">
                <a:solidFill>
                  <a:srgbClr val="00B0F0"/>
                </a:solidFill>
              </a:rPr>
              <a:t>review </a:t>
            </a:r>
            <a:r>
              <a:rPr lang="en-GB" sz="2400" dirty="0" smtClean="0"/>
              <a:t>if new symptoms develop or the person continues to be concerned’ </a:t>
            </a:r>
          </a:p>
          <a:p>
            <a:pPr marL="0" lvl="1" indent="0" defTabSz="914400">
              <a:spcAft>
                <a:spcPts val="0"/>
              </a:spcAft>
              <a:buClrTx/>
              <a:buNone/>
              <a:defRPr/>
            </a:pPr>
            <a:endParaRPr lang="en-GB" sz="2400" dirty="0" smtClean="0"/>
          </a:p>
          <a:p>
            <a:pPr marL="228600" indent="-228600" fontAlgn="ctr"/>
            <a:r>
              <a:rPr lang="en-GB" sz="2400" dirty="0" smtClean="0">
                <a:solidFill>
                  <a:schemeClr val="tx1"/>
                </a:solidFill>
              </a:rPr>
              <a:t>Safety netting summary</a:t>
            </a:r>
            <a:r>
              <a:rPr lang="en-GB" sz="2400" baseline="30000" dirty="0" smtClean="0">
                <a:solidFill>
                  <a:schemeClr val="tx1"/>
                </a:solidFill>
              </a:rPr>
              <a:t>2</a:t>
            </a:r>
            <a:r>
              <a:rPr lang="en-GB" sz="2400" dirty="0" smtClean="0">
                <a:solidFill>
                  <a:schemeClr val="tx1"/>
                </a:solidFill>
              </a:rPr>
              <a:t>:</a:t>
            </a:r>
          </a:p>
          <a:p>
            <a:pPr marL="228600" indent="-228600" fontAlgn="ctr">
              <a:buClr>
                <a:schemeClr val="tx1"/>
              </a:buClr>
              <a:buFont typeface="Arial" pitchFamily="34" charset="0"/>
              <a:buChar char="•"/>
            </a:pPr>
            <a:r>
              <a:rPr lang="en-GB" sz="2400" dirty="0" smtClean="0">
                <a:solidFill>
                  <a:schemeClr val="tx2">
                    <a:lumMod val="50000"/>
                    <a:lumOff val="50000"/>
                  </a:schemeClr>
                </a:solidFill>
              </a:rPr>
              <a:t>GPs should consider referral after repeated consultations for the same symptom where the diagnosis is uncertain (e.g. 3 strikes and you are in)</a:t>
            </a:r>
          </a:p>
          <a:p>
            <a:pPr marL="228600" indent="-228600" fontAlgn="ctr">
              <a:buClr>
                <a:schemeClr val="tx1"/>
              </a:buClr>
              <a:buFont typeface="Arial" pitchFamily="34" charset="0"/>
              <a:buChar char="•"/>
            </a:pPr>
            <a:r>
              <a:rPr lang="en-GB" sz="2400" dirty="0" smtClean="0">
                <a:solidFill>
                  <a:schemeClr val="tx2">
                    <a:lumMod val="50000"/>
                    <a:lumOff val="50000"/>
                  </a:schemeClr>
                </a:solidFill>
              </a:rPr>
              <a:t>If symptoms do not resolve, further investigations should be conducted even if previous tests are negative</a:t>
            </a:r>
          </a:p>
          <a:p>
            <a:pPr marL="228600" indent="-228600" fontAlgn="ctr">
              <a:buClr>
                <a:schemeClr val="tx1"/>
              </a:buClr>
              <a:buFont typeface="Arial" pitchFamily="34" charset="0"/>
              <a:buChar char="•"/>
            </a:pPr>
            <a:r>
              <a:rPr lang="en-GB" sz="2400" dirty="0" smtClean="0">
                <a:solidFill>
                  <a:schemeClr val="accent2"/>
                </a:solidFill>
              </a:rPr>
              <a:t>Practice systems should be able to highlight repeat consultations for unexplained recurrent symptoms/signs</a:t>
            </a:r>
          </a:p>
          <a:p>
            <a:pPr marL="228600" indent="-228600" fontAlgn="ctr">
              <a:buFont typeface="Arial" pitchFamily="34" charset="0"/>
              <a:buChar char="•"/>
            </a:pPr>
            <a:endParaRPr lang="en-GB" b="0" dirty="0" smtClean="0">
              <a:solidFill>
                <a:srgbClr val="FF6600"/>
              </a:solidFill>
            </a:endParaRPr>
          </a:p>
          <a:p>
            <a:endParaRPr lang="en-GB" dirty="0"/>
          </a:p>
        </p:txBody>
      </p:sp>
      <p:sp>
        <p:nvSpPr>
          <p:cNvPr id="4" name="TextBox 3"/>
          <p:cNvSpPr txBox="1"/>
          <p:nvPr/>
        </p:nvSpPr>
        <p:spPr>
          <a:xfrm>
            <a:off x="500034" y="6375464"/>
            <a:ext cx="8358246" cy="553998"/>
          </a:xfrm>
          <a:prstGeom prst="rect">
            <a:avLst/>
          </a:prstGeom>
          <a:noFill/>
        </p:spPr>
        <p:txBody>
          <a:bodyPr wrap="square" rtlCol="0">
            <a:spAutoFit/>
          </a:bodyPr>
          <a:lstStyle/>
          <a:p>
            <a:pPr marL="228600" indent="-228600">
              <a:buAutoNum type="arabicPeriod"/>
            </a:pPr>
            <a:r>
              <a:rPr lang="en-GB" sz="1000" dirty="0" smtClean="0"/>
              <a:t>Suspected cancer: recognition and referral NICE guideline. Published: 22 June 2015</a:t>
            </a:r>
            <a:r>
              <a:rPr lang="en-GB" sz="1000" dirty="0" smtClean="0">
                <a:solidFill>
                  <a:srgbClr val="211F70"/>
                </a:solidFill>
              </a:rPr>
              <a:t>; 2. </a:t>
            </a:r>
            <a:r>
              <a:rPr lang="en-GB" sz="1000" dirty="0" smtClean="0"/>
              <a:t>Safety netting to improve early cancer </a:t>
            </a:r>
          </a:p>
          <a:p>
            <a:pPr marL="228600" indent="-228600"/>
            <a:r>
              <a:rPr lang="en-GB" sz="1000" dirty="0" smtClean="0"/>
              <a:t>diagnosis in primary care: development of consensus guidelines. </a:t>
            </a:r>
            <a:r>
              <a:rPr lang="en-GB" sz="1000" i="1" dirty="0" smtClean="0"/>
              <a:t>Final Report. 4th May 2011. </a:t>
            </a:r>
            <a:r>
              <a:rPr lang="en-GB" sz="1000" dirty="0" smtClean="0"/>
              <a:t>Clare Bankhead et al. </a:t>
            </a:r>
          </a:p>
          <a:p>
            <a:pPr marL="228600" indent="-228600"/>
            <a:r>
              <a:rPr lang="en-GB" sz="1000" dirty="0" smtClean="0">
                <a:solidFill>
                  <a:srgbClr val="211F70"/>
                </a:solidFill>
              </a:rPr>
              <a:t>  </a:t>
            </a:r>
            <a:endParaRPr lang="en-GB" sz="1000" dirty="0"/>
          </a:p>
        </p:txBody>
      </p:sp>
    </p:spTree>
    <p:extLst>
      <p:ext uri="{BB962C8B-B14F-4D97-AF65-F5344CB8AC3E}">
        <p14:creationId xmlns:p14="http://schemas.microsoft.com/office/powerpoint/2010/main" val="1125659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fety netting summary_v03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90500"/>
            <a:ext cx="9144000" cy="6467008"/>
          </a:xfrm>
          <a:prstGeom prst="rect">
            <a:avLst/>
          </a:prstGeom>
        </p:spPr>
      </p:pic>
      <p:sp>
        <p:nvSpPr>
          <p:cNvPr id="3" name="Oval 2"/>
          <p:cNvSpPr/>
          <p:nvPr/>
        </p:nvSpPr>
        <p:spPr>
          <a:xfrm>
            <a:off x="142844" y="3500438"/>
            <a:ext cx="4572032" cy="2643206"/>
          </a:xfrm>
          <a:prstGeom prst="ellipse">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520529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5642"/>
          </a:xfrm>
        </p:spPr>
        <p:txBody>
          <a:bodyPr>
            <a:normAutofit/>
          </a:bodyPr>
          <a:lstStyle/>
          <a:p>
            <a:r>
              <a:rPr lang="en-GB" sz="3600" b="1" dirty="0" smtClean="0">
                <a:solidFill>
                  <a:srgbClr val="FF3399"/>
                </a:solidFill>
              </a:rPr>
              <a:t>Scenario 2</a:t>
            </a:r>
            <a:endParaRPr lang="en-GB" sz="3600" b="1" dirty="0">
              <a:solidFill>
                <a:srgbClr val="FF3399"/>
              </a:solidFill>
            </a:endParaRPr>
          </a:p>
        </p:txBody>
      </p:sp>
      <p:sp>
        <p:nvSpPr>
          <p:cNvPr id="3" name="Content Placeholder 2"/>
          <p:cNvSpPr>
            <a:spLocks noGrp="1"/>
          </p:cNvSpPr>
          <p:nvPr>
            <p:ph idx="1"/>
          </p:nvPr>
        </p:nvSpPr>
        <p:spPr>
          <a:xfrm>
            <a:off x="457200" y="1340768"/>
            <a:ext cx="8229600" cy="4464496"/>
          </a:xfrm>
        </p:spPr>
        <p:txBody>
          <a:bodyPr>
            <a:normAutofit fontScale="40000" lnSpcReduction="20000"/>
          </a:bodyPr>
          <a:lstStyle/>
          <a:p>
            <a:pPr marL="457200" indent="-457200">
              <a:lnSpc>
                <a:spcPct val="120000"/>
              </a:lnSpc>
              <a:buFont typeface="Arial" pitchFamily="34" charset="0"/>
              <a:buChar char="•"/>
            </a:pPr>
            <a:r>
              <a:rPr lang="en-GB" sz="5000" dirty="0" smtClean="0">
                <a:solidFill>
                  <a:schemeClr val="tx1"/>
                </a:solidFill>
              </a:rPr>
              <a:t>A 40 year old Romanian patient, a single parent of 4 young children attends with symptoms which could indicate cancer and you make a 2ww referral. You ask her to make an appointment with you in a month’s time to review the outcome. </a:t>
            </a:r>
          </a:p>
          <a:p>
            <a:pPr marL="0" indent="0">
              <a:lnSpc>
                <a:spcPct val="120000"/>
              </a:lnSpc>
              <a:buNone/>
            </a:pPr>
            <a:endParaRPr lang="en-GB" sz="5000" dirty="0" smtClean="0">
              <a:solidFill>
                <a:schemeClr val="tx1"/>
              </a:solidFill>
            </a:endParaRPr>
          </a:p>
          <a:p>
            <a:pPr marL="457200" indent="-457200">
              <a:lnSpc>
                <a:spcPct val="120000"/>
              </a:lnSpc>
              <a:buFont typeface="Arial" pitchFamily="34" charset="0"/>
              <a:buChar char="•"/>
            </a:pPr>
            <a:r>
              <a:rPr lang="en-GB" sz="5000" dirty="0" smtClean="0">
                <a:solidFill>
                  <a:schemeClr val="tx1"/>
                </a:solidFill>
              </a:rPr>
              <a:t>A month later you realise she has not returned  and you have not yet seen any results.   The receptionist makes contact and finds she did not attend the 2ww appointment as her children were ill.  She is not clear why she has been referred to the Hospital.  You make a further referral and stress the importance of attending. </a:t>
            </a:r>
          </a:p>
          <a:p>
            <a:pPr marL="0" indent="0">
              <a:lnSpc>
                <a:spcPct val="120000"/>
              </a:lnSpc>
              <a:buNone/>
            </a:pPr>
            <a:endParaRPr lang="en-GB" sz="5000" dirty="0" smtClean="0">
              <a:solidFill>
                <a:schemeClr val="tx1"/>
              </a:solidFill>
            </a:endParaRPr>
          </a:p>
          <a:p>
            <a:pPr marL="457200" indent="-457200">
              <a:lnSpc>
                <a:spcPct val="120000"/>
              </a:lnSpc>
              <a:buFont typeface="Arial" pitchFamily="34" charset="0"/>
              <a:buChar char="•"/>
            </a:pPr>
            <a:r>
              <a:rPr lang="en-GB" sz="5000" dirty="0" smtClean="0">
                <a:solidFill>
                  <a:schemeClr val="tx1"/>
                </a:solidFill>
              </a:rPr>
              <a:t>A month later you note that you have still not had a report from the Hospital about this patient.      </a:t>
            </a:r>
          </a:p>
          <a:p>
            <a:pPr marL="457200" indent="-457200">
              <a:buFont typeface="Arial" pitchFamily="34" charset="0"/>
              <a:buChar char="•"/>
            </a:pPr>
            <a:endParaRPr lang="en-GB" dirty="0">
              <a:solidFill>
                <a:schemeClr val="tx1"/>
              </a:solidFill>
            </a:endParaRPr>
          </a:p>
        </p:txBody>
      </p:sp>
    </p:spTree>
    <p:extLst>
      <p:ext uri="{BB962C8B-B14F-4D97-AF65-F5344CB8AC3E}">
        <p14:creationId xmlns:p14="http://schemas.microsoft.com/office/powerpoint/2010/main" val="390771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Arial" pitchFamily="34" charset="0"/>
              <a:buChar char="•"/>
            </a:pPr>
            <a:r>
              <a:rPr lang="en-GB" sz="2800" dirty="0" smtClean="0">
                <a:solidFill>
                  <a:schemeClr val="tx1"/>
                </a:solidFill>
              </a:rPr>
              <a:t>Have you come across a similar situation to this?</a:t>
            </a:r>
          </a:p>
          <a:p>
            <a:pPr marL="457200" indent="-457200">
              <a:buFont typeface="Arial" pitchFamily="34" charset="0"/>
              <a:buChar char="•"/>
            </a:pPr>
            <a:r>
              <a:rPr lang="en-GB" sz="2800" dirty="0" smtClean="0">
                <a:solidFill>
                  <a:schemeClr val="tx1"/>
                </a:solidFill>
              </a:rPr>
              <a:t>What did you/would you do?</a:t>
            </a:r>
          </a:p>
          <a:p>
            <a:pPr marL="457200" indent="-457200">
              <a:buFont typeface="Arial" pitchFamily="34" charset="0"/>
              <a:buChar char="•"/>
            </a:pPr>
            <a:r>
              <a:rPr lang="en-GB" sz="2800" dirty="0" smtClean="0">
                <a:solidFill>
                  <a:schemeClr val="tx1"/>
                </a:solidFill>
              </a:rPr>
              <a:t>What actions would/did you take in relation to:</a:t>
            </a:r>
          </a:p>
          <a:p>
            <a:pPr marL="1085850" lvl="1" indent="-457200">
              <a:buClr>
                <a:srgbClr val="7030A0"/>
              </a:buClr>
              <a:buFont typeface="Wingdings" pitchFamily="2" charset="2"/>
              <a:buChar char="Ø"/>
            </a:pPr>
            <a:r>
              <a:rPr lang="en-GB" sz="2800" b="1" dirty="0" smtClean="0">
                <a:solidFill>
                  <a:schemeClr val="accent1"/>
                </a:solidFill>
              </a:rPr>
              <a:t>Patient communication</a:t>
            </a:r>
          </a:p>
          <a:p>
            <a:pPr marL="1085850" lvl="1" indent="-457200">
              <a:buClr>
                <a:srgbClr val="7030A0"/>
              </a:buClr>
              <a:buFont typeface="Wingdings" pitchFamily="2" charset="2"/>
              <a:buChar char="Ø"/>
            </a:pPr>
            <a:r>
              <a:rPr lang="en-GB" sz="2800" b="1" dirty="0" smtClean="0">
                <a:solidFill>
                  <a:schemeClr val="tx2">
                    <a:lumMod val="50000"/>
                    <a:lumOff val="50000"/>
                  </a:schemeClr>
                </a:solidFill>
              </a:rPr>
              <a:t>GP consultation</a:t>
            </a:r>
          </a:p>
          <a:p>
            <a:pPr marL="1085850" lvl="1" indent="-457200">
              <a:buClr>
                <a:srgbClr val="7030A0"/>
              </a:buClr>
              <a:buFont typeface="Wingdings" pitchFamily="2" charset="2"/>
              <a:buChar char="Ø"/>
            </a:pPr>
            <a:r>
              <a:rPr lang="en-GB" sz="2800" b="1" dirty="0" smtClean="0">
                <a:solidFill>
                  <a:srgbClr val="00B0F0"/>
                </a:solidFill>
              </a:rPr>
              <a:t>Practice processes </a:t>
            </a:r>
          </a:p>
        </p:txBody>
      </p:sp>
    </p:spTree>
    <p:extLst>
      <p:ext uri="{BB962C8B-B14F-4D97-AF65-F5344CB8AC3E}">
        <p14:creationId xmlns:p14="http://schemas.microsoft.com/office/powerpoint/2010/main" val="46791300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0093"/>
            <a:ext cx="7886700" cy="982643"/>
          </a:xfrm>
        </p:spPr>
        <p:txBody>
          <a:bodyPr>
            <a:normAutofit/>
          </a:bodyPr>
          <a:lstStyle/>
          <a:p>
            <a:r>
              <a:rPr lang="en-GB" sz="3200" b="1" dirty="0" smtClean="0"/>
              <a:t>Guidelines</a:t>
            </a:r>
            <a:endParaRPr lang="en-GB" sz="3200" b="1" dirty="0"/>
          </a:p>
        </p:txBody>
      </p:sp>
      <p:sp>
        <p:nvSpPr>
          <p:cNvPr id="3" name="Content Placeholder 2"/>
          <p:cNvSpPr>
            <a:spLocks noGrp="1"/>
          </p:cNvSpPr>
          <p:nvPr>
            <p:ph idx="1"/>
          </p:nvPr>
        </p:nvSpPr>
        <p:spPr>
          <a:xfrm>
            <a:off x="457200" y="836712"/>
            <a:ext cx="8229600" cy="5549764"/>
          </a:xfrm>
        </p:spPr>
        <p:txBody>
          <a:bodyPr>
            <a:normAutofit/>
          </a:bodyPr>
          <a:lstStyle/>
          <a:p>
            <a:pPr marL="228600" indent="-228600" fontAlgn="ctr"/>
            <a:r>
              <a:rPr lang="en-GB" sz="2000" dirty="0" smtClean="0">
                <a:solidFill>
                  <a:schemeClr val="tx1"/>
                </a:solidFill>
              </a:rPr>
              <a:t>Safety netting summary:</a:t>
            </a:r>
          </a:p>
          <a:p>
            <a:pPr marL="228600" lvl="0" indent="-228600" defTabSz="914400">
              <a:spcAft>
                <a:spcPts val="0"/>
              </a:spcAft>
              <a:buClr>
                <a:schemeClr val="tx1"/>
              </a:buClr>
              <a:buFont typeface="Arial" pitchFamily="34" charset="0"/>
              <a:buChar char="•"/>
              <a:defRPr/>
            </a:pPr>
            <a:r>
              <a:rPr lang="en-GB" sz="2000" dirty="0" smtClean="0">
                <a:solidFill>
                  <a:schemeClr val="accent1"/>
                </a:solidFill>
              </a:rPr>
              <a:t>If a diagnosis is uncertain, give a clear explanation for the reasons for tests or investigations (e.g. to exclude the possibility of serious disease or cancer)</a:t>
            </a:r>
          </a:p>
          <a:p>
            <a:pPr marL="228600" lvl="0" indent="-228600" defTabSz="914400">
              <a:spcAft>
                <a:spcPts val="0"/>
              </a:spcAft>
              <a:buClr>
                <a:schemeClr val="tx1"/>
              </a:buClr>
              <a:buFont typeface="Arial" pitchFamily="34" charset="0"/>
              <a:buChar char="•"/>
              <a:defRPr/>
            </a:pPr>
            <a:r>
              <a:rPr lang="en-GB" sz="2000" dirty="0" smtClean="0">
                <a:solidFill>
                  <a:schemeClr val="accent1"/>
                </a:solidFill>
              </a:rPr>
              <a:t>Uncertainty should be communicated to patient if diagnosis uncertain. </a:t>
            </a:r>
          </a:p>
          <a:p>
            <a:pPr marL="228600" indent="-228600">
              <a:buClr>
                <a:schemeClr val="tx1"/>
              </a:buClr>
              <a:buFont typeface="Arial" pitchFamily="34" charset="0"/>
              <a:buChar char="•"/>
            </a:pPr>
            <a:r>
              <a:rPr lang="en-GB" sz="2000" dirty="0" smtClean="0">
                <a:solidFill>
                  <a:schemeClr val="accent1"/>
                </a:solidFill>
              </a:rPr>
              <a:t>Communicate to patient who should make a follow up appointment with the GP, if needed (usually requesting the patient make the appointment, sometimes the doctor)</a:t>
            </a:r>
          </a:p>
          <a:p>
            <a:pPr marL="228600" indent="-228600">
              <a:buClr>
                <a:schemeClr val="tx1"/>
              </a:buClr>
              <a:buFont typeface="Arial" pitchFamily="34" charset="0"/>
              <a:buChar char="•"/>
            </a:pPr>
            <a:r>
              <a:rPr lang="en-GB" sz="2000" dirty="0" smtClean="0">
                <a:solidFill>
                  <a:schemeClr val="tx2">
                    <a:lumMod val="50000"/>
                    <a:lumOff val="50000"/>
                  </a:schemeClr>
                </a:solidFill>
              </a:rPr>
              <a:t>GP should ensure that the patient understands the safety netting advice</a:t>
            </a:r>
          </a:p>
          <a:p>
            <a:pPr marL="228600" lvl="0" indent="-228600" defTabSz="914400">
              <a:spcAft>
                <a:spcPts val="0"/>
              </a:spcAft>
              <a:buClr>
                <a:schemeClr val="tx1"/>
              </a:buClr>
              <a:buFont typeface="Arial" pitchFamily="34" charset="0"/>
              <a:buChar char="•"/>
              <a:defRPr/>
            </a:pPr>
            <a:r>
              <a:rPr lang="en-GB" sz="2000" dirty="0" smtClean="0">
                <a:solidFill>
                  <a:schemeClr val="tx2">
                    <a:lumMod val="50000"/>
                    <a:lumOff val="50000"/>
                  </a:schemeClr>
                </a:solidFill>
              </a:rPr>
              <a:t>Additional measures should be taken to ensure patients with language/literacy barriers fully understand the safety netting advice </a:t>
            </a:r>
          </a:p>
          <a:p>
            <a:pPr marL="228600" indent="-228600">
              <a:buClr>
                <a:schemeClr val="tx1"/>
              </a:buClr>
              <a:buFont typeface="Arial" pitchFamily="34" charset="0"/>
              <a:buChar char="•"/>
            </a:pPr>
            <a:r>
              <a:rPr lang="en-GB" sz="2000" dirty="0" smtClean="0">
                <a:solidFill>
                  <a:schemeClr val="tx2">
                    <a:lumMod val="50000"/>
                    <a:lumOff val="50000"/>
                  </a:schemeClr>
                </a:solidFill>
              </a:rPr>
              <a:t>Safety net advice should be documented in the medical notes</a:t>
            </a:r>
          </a:p>
          <a:p>
            <a:pPr marL="228600" indent="-228600" defTabSz="914400">
              <a:spcAft>
                <a:spcPts val="0"/>
              </a:spcAft>
              <a:buClr>
                <a:schemeClr val="tx1"/>
              </a:buClr>
              <a:buFont typeface="Arial" pitchFamily="34" charset="0"/>
              <a:buChar char="•"/>
              <a:defRPr/>
            </a:pPr>
            <a:r>
              <a:rPr lang="en-GB" sz="2000" dirty="0" smtClean="0">
                <a:solidFill>
                  <a:schemeClr val="accent2"/>
                </a:solidFill>
              </a:rPr>
              <a:t>Practices should ensure that current contact details are available for patients undergoing tests/investigations or referrals</a:t>
            </a:r>
          </a:p>
          <a:p>
            <a:pPr marL="228600" indent="-228600">
              <a:buClr>
                <a:schemeClr val="tx1"/>
              </a:buClr>
              <a:buFont typeface="Arial" pitchFamily="34" charset="0"/>
              <a:buChar char="•"/>
            </a:pPr>
            <a:r>
              <a:rPr lang="en-GB" sz="2000" dirty="0" smtClean="0">
                <a:solidFill>
                  <a:schemeClr val="accent2"/>
                </a:solidFill>
              </a:rPr>
              <a:t>Practice staff involved in processing /logging of results should be aware of reasons for urgent referral under the 2 week wait</a:t>
            </a:r>
          </a:p>
          <a:p>
            <a:endParaRPr lang="en-GB" sz="1600" dirty="0" smtClean="0"/>
          </a:p>
          <a:p>
            <a:pPr marL="228600" indent="-228600" defTabSz="914400">
              <a:spcAft>
                <a:spcPts val="0"/>
              </a:spcAft>
              <a:buClrTx/>
              <a:defRPr/>
            </a:pPr>
            <a:endParaRPr lang="en-GB" sz="1600" i="1" dirty="0" smtClean="0">
              <a:solidFill>
                <a:schemeClr val="tx1"/>
              </a:solidFill>
            </a:endParaRPr>
          </a:p>
          <a:p>
            <a:pPr lvl="0" defTabSz="914400">
              <a:spcAft>
                <a:spcPts val="0"/>
              </a:spcAft>
              <a:buClrTx/>
              <a:defRPr/>
            </a:pPr>
            <a:endParaRPr lang="en-GB" sz="1600" b="0" dirty="0" smtClean="0"/>
          </a:p>
          <a:p>
            <a:endParaRPr lang="en-GB" sz="1600" dirty="0" smtClean="0"/>
          </a:p>
        </p:txBody>
      </p:sp>
      <p:sp>
        <p:nvSpPr>
          <p:cNvPr id="4" name="TextBox 3"/>
          <p:cNvSpPr txBox="1"/>
          <p:nvPr/>
        </p:nvSpPr>
        <p:spPr>
          <a:xfrm>
            <a:off x="500034" y="6386476"/>
            <a:ext cx="8358246" cy="400110"/>
          </a:xfrm>
          <a:prstGeom prst="rect">
            <a:avLst/>
          </a:prstGeom>
          <a:noFill/>
        </p:spPr>
        <p:txBody>
          <a:bodyPr wrap="square" rtlCol="0">
            <a:spAutoFit/>
          </a:bodyPr>
          <a:lstStyle/>
          <a:p>
            <a:pPr marL="228600" indent="-228600"/>
            <a:r>
              <a:rPr lang="en-GB" sz="1000" dirty="0" smtClean="0"/>
              <a:t>Safety netting to improve early cancer diagnosis in primary care: development of consensus guidelines. </a:t>
            </a:r>
            <a:r>
              <a:rPr lang="en-GB" sz="1000" i="1" dirty="0" smtClean="0"/>
              <a:t>Final Report. </a:t>
            </a:r>
          </a:p>
          <a:p>
            <a:pPr marL="228600" indent="-228600"/>
            <a:r>
              <a:rPr lang="en-GB" sz="1000" i="1" dirty="0" smtClean="0"/>
              <a:t>4th May 2011. </a:t>
            </a:r>
            <a:r>
              <a:rPr lang="en-GB" sz="1000" dirty="0" smtClean="0"/>
              <a:t>Clare Bankhead et al. </a:t>
            </a:r>
          </a:p>
        </p:txBody>
      </p:sp>
    </p:spTree>
    <p:extLst>
      <p:ext uri="{BB962C8B-B14F-4D97-AF65-F5344CB8AC3E}">
        <p14:creationId xmlns:p14="http://schemas.microsoft.com/office/powerpoint/2010/main" val="2731596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GB" sz="4000" dirty="0" smtClean="0">
                <a:solidFill>
                  <a:schemeClr val="accent6"/>
                </a:solidFill>
                <a:latin typeface="Calibri" pitchFamily="34" charset="0"/>
                <a:cs typeface="Calibri" pitchFamily="34" charset="0"/>
              </a:rPr>
              <a:t>CRUK’s Survival ambition </a:t>
            </a:r>
            <a:r>
              <a:rPr lang="en-GB" sz="4000" dirty="0" smtClean="0">
                <a:latin typeface="Calibri" pitchFamily="34" charset="0"/>
                <a:cs typeface="Calibri" pitchFamily="34" charset="0"/>
              </a:rPr>
              <a:t/>
            </a:r>
            <a:br>
              <a:rPr lang="en-GB" sz="4000" dirty="0" smtClean="0">
                <a:latin typeface="Calibri" pitchFamily="34" charset="0"/>
                <a:cs typeface="Calibri" pitchFamily="34" charset="0"/>
              </a:rPr>
            </a:br>
            <a:endParaRPr lang="en-GB" sz="2000" dirty="0">
              <a:solidFill>
                <a:srgbClr val="D8006B"/>
              </a:solidFill>
            </a:endParaRPr>
          </a:p>
        </p:txBody>
      </p:sp>
      <p:pic>
        <p:nvPicPr>
          <p:cNvPr id="4" name="Picture 3" descr="strategy-bottles.jpg"/>
          <p:cNvPicPr>
            <a:picLocks noChangeAspect="1"/>
          </p:cNvPicPr>
          <p:nvPr/>
        </p:nvPicPr>
        <p:blipFill>
          <a:blip r:embed="rId3" cstate="print"/>
          <a:stretch>
            <a:fillRect/>
          </a:stretch>
        </p:blipFill>
        <p:spPr>
          <a:xfrm>
            <a:off x="1115616" y="1844824"/>
            <a:ext cx="6985000" cy="3911600"/>
          </a:xfrm>
          <a:prstGeom prst="rect">
            <a:avLst/>
          </a:prstGeom>
        </p:spPr>
      </p:pic>
    </p:spTree>
    <p:extLst>
      <p:ext uri="{BB962C8B-B14F-4D97-AF65-F5344CB8AC3E}">
        <p14:creationId xmlns:p14="http://schemas.microsoft.com/office/powerpoint/2010/main" val="5934568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fety netting summary_v03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90500"/>
            <a:ext cx="9144000" cy="6467008"/>
          </a:xfrm>
          <a:prstGeom prst="rect">
            <a:avLst/>
          </a:prstGeom>
        </p:spPr>
      </p:pic>
      <p:sp>
        <p:nvSpPr>
          <p:cNvPr id="3" name="Oval 2"/>
          <p:cNvSpPr/>
          <p:nvPr/>
        </p:nvSpPr>
        <p:spPr>
          <a:xfrm>
            <a:off x="714348" y="1285860"/>
            <a:ext cx="4714908" cy="2357454"/>
          </a:xfrm>
          <a:prstGeom prst="ellipse">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43062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rot="5400000">
            <a:off x="1643042" y="-857280"/>
            <a:ext cx="5929355" cy="8215370"/>
          </a:xfrm>
          <a:custGeom>
            <a:avLst/>
            <a:gdLst>
              <a:gd name="connsiteX0" fmla="*/ 554 w 1659411"/>
              <a:gd name="connsiteY0" fmla="*/ 1030140 h 3024843"/>
              <a:gd name="connsiteX1" fmla="*/ 430943 w 1659411"/>
              <a:gd name="connsiteY1" fmla="*/ 479807 h 3024843"/>
              <a:gd name="connsiteX2" fmla="*/ 861332 w 1659411"/>
              <a:gd name="connsiteY2" fmla="*/ 29 h 3024843"/>
              <a:gd name="connsiteX3" fmla="*/ 1242332 w 1659411"/>
              <a:gd name="connsiteY3" fmla="*/ 500974 h 3024843"/>
              <a:gd name="connsiteX4" fmla="*/ 1658610 w 1659411"/>
              <a:gd name="connsiteY4" fmla="*/ 1023085 h 3024843"/>
              <a:gd name="connsiteX5" fmla="*/ 1348165 w 1659411"/>
              <a:gd name="connsiteY5" fmla="*/ 1030140 h 3024843"/>
              <a:gd name="connsiteX6" fmla="*/ 1362276 w 1659411"/>
              <a:gd name="connsiteY6" fmla="*/ 2794029 h 3024843"/>
              <a:gd name="connsiteX7" fmla="*/ 289832 w 1659411"/>
              <a:gd name="connsiteY7" fmla="*/ 2815196 h 3024843"/>
              <a:gd name="connsiteX8" fmla="*/ 339221 w 1659411"/>
              <a:gd name="connsiteY8" fmla="*/ 1058362 h 3024843"/>
              <a:gd name="connsiteX9" fmla="*/ 554 w 1659411"/>
              <a:gd name="connsiteY9" fmla="*/ 1030140 h 3024843"/>
              <a:gd name="connsiteX0" fmla="*/ 554 w 1659411"/>
              <a:gd name="connsiteY0" fmla="*/ 1030111 h 3024814"/>
              <a:gd name="connsiteX1" fmla="*/ 430943 w 1659411"/>
              <a:gd name="connsiteY1" fmla="*/ 479778 h 3024814"/>
              <a:gd name="connsiteX2" fmla="*/ 861332 w 1659411"/>
              <a:gd name="connsiteY2" fmla="*/ 0 h 3024814"/>
              <a:gd name="connsiteX3" fmla="*/ 1242332 w 1659411"/>
              <a:gd name="connsiteY3" fmla="*/ 500945 h 3024814"/>
              <a:gd name="connsiteX4" fmla="*/ 1658610 w 1659411"/>
              <a:gd name="connsiteY4" fmla="*/ 1023056 h 3024814"/>
              <a:gd name="connsiteX5" fmla="*/ 1348165 w 1659411"/>
              <a:gd name="connsiteY5" fmla="*/ 1030111 h 3024814"/>
              <a:gd name="connsiteX6" fmla="*/ 1362276 w 1659411"/>
              <a:gd name="connsiteY6" fmla="*/ 2794000 h 3024814"/>
              <a:gd name="connsiteX7" fmla="*/ 289832 w 1659411"/>
              <a:gd name="connsiteY7" fmla="*/ 2815167 h 3024814"/>
              <a:gd name="connsiteX8" fmla="*/ 339221 w 1659411"/>
              <a:gd name="connsiteY8" fmla="*/ 1058333 h 3024814"/>
              <a:gd name="connsiteX9" fmla="*/ 554 w 1659411"/>
              <a:gd name="connsiteY9" fmla="*/ 1030111 h 3024814"/>
              <a:gd name="connsiteX0" fmla="*/ 554 w 1659411"/>
              <a:gd name="connsiteY0" fmla="*/ 1030111 h 3024814"/>
              <a:gd name="connsiteX1" fmla="*/ 430943 w 1659411"/>
              <a:gd name="connsiteY1" fmla="*/ 479778 h 3024814"/>
              <a:gd name="connsiteX2" fmla="*/ 861332 w 1659411"/>
              <a:gd name="connsiteY2" fmla="*/ 0 h 3024814"/>
              <a:gd name="connsiteX3" fmla="*/ 1242332 w 1659411"/>
              <a:gd name="connsiteY3" fmla="*/ 500945 h 3024814"/>
              <a:gd name="connsiteX4" fmla="*/ 1658610 w 1659411"/>
              <a:gd name="connsiteY4" fmla="*/ 1023056 h 3024814"/>
              <a:gd name="connsiteX5" fmla="*/ 1348165 w 1659411"/>
              <a:gd name="connsiteY5" fmla="*/ 1030111 h 3024814"/>
              <a:gd name="connsiteX6" fmla="*/ 1362276 w 1659411"/>
              <a:gd name="connsiteY6" fmla="*/ 2794000 h 3024814"/>
              <a:gd name="connsiteX7" fmla="*/ 289832 w 1659411"/>
              <a:gd name="connsiteY7" fmla="*/ 2815167 h 3024814"/>
              <a:gd name="connsiteX8" fmla="*/ 339221 w 1659411"/>
              <a:gd name="connsiteY8" fmla="*/ 1058333 h 3024814"/>
              <a:gd name="connsiteX9" fmla="*/ 554 w 1659411"/>
              <a:gd name="connsiteY9" fmla="*/ 1030111 h 3024814"/>
              <a:gd name="connsiteX0" fmla="*/ 554 w 1658610"/>
              <a:gd name="connsiteY0" fmla="*/ 1030111 h 3024814"/>
              <a:gd name="connsiteX1" fmla="*/ 430943 w 1658610"/>
              <a:gd name="connsiteY1" fmla="*/ 479778 h 3024814"/>
              <a:gd name="connsiteX2" fmla="*/ 861332 w 1658610"/>
              <a:gd name="connsiteY2" fmla="*/ 0 h 3024814"/>
              <a:gd name="connsiteX3" fmla="*/ 1242332 w 1658610"/>
              <a:gd name="connsiteY3" fmla="*/ 500945 h 3024814"/>
              <a:gd name="connsiteX4" fmla="*/ 1658610 w 1658610"/>
              <a:gd name="connsiteY4" fmla="*/ 1023056 h 3024814"/>
              <a:gd name="connsiteX5" fmla="*/ 1348165 w 1658610"/>
              <a:gd name="connsiteY5" fmla="*/ 1030111 h 3024814"/>
              <a:gd name="connsiteX6" fmla="*/ 1362276 w 1658610"/>
              <a:gd name="connsiteY6" fmla="*/ 2794000 h 3024814"/>
              <a:gd name="connsiteX7" fmla="*/ 289832 w 1658610"/>
              <a:gd name="connsiteY7" fmla="*/ 2815167 h 3024814"/>
              <a:gd name="connsiteX8" fmla="*/ 339221 w 1658610"/>
              <a:gd name="connsiteY8" fmla="*/ 1058333 h 3024814"/>
              <a:gd name="connsiteX9" fmla="*/ 554 w 1658610"/>
              <a:gd name="connsiteY9" fmla="*/ 1030111 h 3024814"/>
              <a:gd name="connsiteX0" fmla="*/ 554 w 1658610"/>
              <a:gd name="connsiteY0" fmla="*/ 1030111 h 3024814"/>
              <a:gd name="connsiteX1" fmla="*/ 430943 w 1658610"/>
              <a:gd name="connsiteY1" fmla="*/ 479778 h 3024814"/>
              <a:gd name="connsiteX2" fmla="*/ 861332 w 1658610"/>
              <a:gd name="connsiteY2" fmla="*/ 0 h 3024814"/>
              <a:gd name="connsiteX3" fmla="*/ 1242332 w 1658610"/>
              <a:gd name="connsiteY3" fmla="*/ 500945 h 3024814"/>
              <a:gd name="connsiteX4" fmla="*/ 1658610 w 1658610"/>
              <a:gd name="connsiteY4" fmla="*/ 1023056 h 3024814"/>
              <a:gd name="connsiteX5" fmla="*/ 1348165 w 1658610"/>
              <a:gd name="connsiteY5" fmla="*/ 1030111 h 3024814"/>
              <a:gd name="connsiteX6" fmla="*/ 1362276 w 1658610"/>
              <a:gd name="connsiteY6" fmla="*/ 2794000 h 3024814"/>
              <a:gd name="connsiteX7" fmla="*/ 289832 w 1658610"/>
              <a:gd name="connsiteY7" fmla="*/ 2815167 h 3024814"/>
              <a:gd name="connsiteX8" fmla="*/ 339221 w 1658610"/>
              <a:gd name="connsiteY8" fmla="*/ 1058333 h 3024814"/>
              <a:gd name="connsiteX9" fmla="*/ 554 w 1658610"/>
              <a:gd name="connsiteY9" fmla="*/ 1030111 h 3024814"/>
              <a:gd name="connsiteX0" fmla="*/ 554 w 1658610"/>
              <a:gd name="connsiteY0" fmla="*/ 1030111 h 3024814"/>
              <a:gd name="connsiteX1" fmla="*/ 430943 w 1658610"/>
              <a:gd name="connsiteY1" fmla="*/ 479778 h 3024814"/>
              <a:gd name="connsiteX2" fmla="*/ 861332 w 1658610"/>
              <a:gd name="connsiteY2" fmla="*/ 0 h 3024814"/>
              <a:gd name="connsiteX3" fmla="*/ 1242332 w 1658610"/>
              <a:gd name="connsiteY3" fmla="*/ 500945 h 3024814"/>
              <a:gd name="connsiteX4" fmla="*/ 1658610 w 1658610"/>
              <a:gd name="connsiteY4" fmla="*/ 1023056 h 3024814"/>
              <a:gd name="connsiteX5" fmla="*/ 1348165 w 1658610"/>
              <a:gd name="connsiteY5" fmla="*/ 1030111 h 3024814"/>
              <a:gd name="connsiteX6" fmla="*/ 1362276 w 1658610"/>
              <a:gd name="connsiteY6" fmla="*/ 2794000 h 3024814"/>
              <a:gd name="connsiteX7" fmla="*/ 289832 w 1658610"/>
              <a:gd name="connsiteY7" fmla="*/ 2815167 h 3024814"/>
              <a:gd name="connsiteX8" fmla="*/ 339221 w 1658610"/>
              <a:gd name="connsiteY8" fmla="*/ 1058333 h 3024814"/>
              <a:gd name="connsiteX9" fmla="*/ 554 w 1658610"/>
              <a:gd name="connsiteY9" fmla="*/ 1030111 h 3024814"/>
              <a:gd name="connsiteX0" fmla="*/ 554 w 1658610"/>
              <a:gd name="connsiteY0" fmla="*/ 1030111 h 3024814"/>
              <a:gd name="connsiteX1" fmla="*/ 430943 w 1658610"/>
              <a:gd name="connsiteY1" fmla="*/ 479778 h 3024814"/>
              <a:gd name="connsiteX2" fmla="*/ 861332 w 1658610"/>
              <a:gd name="connsiteY2" fmla="*/ 0 h 3024814"/>
              <a:gd name="connsiteX3" fmla="*/ 1242332 w 1658610"/>
              <a:gd name="connsiteY3" fmla="*/ 500945 h 3024814"/>
              <a:gd name="connsiteX4" fmla="*/ 1658610 w 1658610"/>
              <a:gd name="connsiteY4" fmla="*/ 1023056 h 3024814"/>
              <a:gd name="connsiteX5" fmla="*/ 1348165 w 1658610"/>
              <a:gd name="connsiteY5" fmla="*/ 1030111 h 3024814"/>
              <a:gd name="connsiteX6" fmla="*/ 1362276 w 1658610"/>
              <a:gd name="connsiteY6" fmla="*/ 2794000 h 3024814"/>
              <a:gd name="connsiteX7" fmla="*/ 289832 w 1658610"/>
              <a:gd name="connsiteY7" fmla="*/ 2815167 h 3024814"/>
              <a:gd name="connsiteX8" fmla="*/ 339221 w 1658610"/>
              <a:gd name="connsiteY8" fmla="*/ 1058333 h 3024814"/>
              <a:gd name="connsiteX9" fmla="*/ 554 w 1658610"/>
              <a:gd name="connsiteY9" fmla="*/ 1030111 h 3024814"/>
              <a:gd name="connsiteX0" fmla="*/ 554 w 1658610"/>
              <a:gd name="connsiteY0" fmla="*/ 1030111 h 2924141"/>
              <a:gd name="connsiteX1" fmla="*/ 430943 w 1658610"/>
              <a:gd name="connsiteY1" fmla="*/ 479778 h 2924141"/>
              <a:gd name="connsiteX2" fmla="*/ 861332 w 1658610"/>
              <a:gd name="connsiteY2" fmla="*/ 0 h 2924141"/>
              <a:gd name="connsiteX3" fmla="*/ 1242332 w 1658610"/>
              <a:gd name="connsiteY3" fmla="*/ 500945 h 2924141"/>
              <a:gd name="connsiteX4" fmla="*/ 1658610 w 1658610"/>
              <a:gd name="connsiteY4" fmla="*/ 1023056 h 2924141"/>
              <a:gd name="connsiteX5" fmla="*/ 1348165 w 1658610"/>
              <a:gd name="connsiteY5" fmla="*/ 1030111 h 2924141"/>
              <a:gd name="connsiteX6" fmla="*/ 1362276 w 1658610"/>
              <a:gd name="connsiteY6" fmla="*/ 2794000 h 2924141"/>
              <a:gd name="connsiteX7" fmla="*/ 289832 w 1658610"/>
              <a:gd name="connsiteY7" fmla="*/ 2815167 h 2924141"/>
              <a:gd name="connsiteX8" fmla="*/ 339221 w 1658610"/>
              <a:gd name="connsiteY8" fmla="*/ 1058333 h 2924141"/>
              <a:gd name="connsiteX9" fmla="*/ 554 w 1658610"/>
              <a:gd name="connsiteY9" fmla="*/ 1030111 h 2924141"/>
              <a:gd name="connsiteX0" fmla="*/ 554 w 1658610"/>
              <a:gd name="connsiteY0" fmla="*/ 1030111 h 2906678"/>
              <a:gd name="connsiteX1" fmla="*/ 430943 w 1658610"/>
              <a:gd name="connsiteY1" fmla="*/ 479778 h 2906678"/>
              <a:gd name="connsiteX2" fmla="*/ 861332 w 1658610"/>
              <a:gd name="connsiteY2" fmla="*/ 0 h 2906678"/>
              <a:gd name="connsiteX3" fmla="*/ 1242332 w 1658610"/>
              <a:gd name="connsiteY3" fmla="*/ 500945 h 2906678"/>
              <a:gd name="connsiteX4" fmla="*/ 1658610 w 1658610"/>
              <a:gd name="connsiteY4" fmla="*/ 1023056 h 2906678"/>
              <a:gd name="connsiteX5" fmla="*/ 1348165 w 1658610"/>
              <a:gd name="connsiteY5" fmla="*/ 1030111 h 2906678"/>
              <a:gd name="connsiteX6" fmla="*/ 1362276 w 1658610"/>
              <a:gd name="connsiteY6" fmla="*/ 2794000 h 2906678"/>
              <a:gd name="connsiteX7" fmla="*/ 289832 w 1658610"/>
              <a:gd name="connsiteY7" fmla="*/ 2815167 h 2906678"/>
              <a:gd name="connsiteX8" fmla="*/ 339221 w 1658610"/>
              <a:gd name="connsiteY8" fmla="*/ 1058333 h 2906678"/>
              <a:gd name="connsiteX9" fmla="*/ 554 w 1658610"/>
              <a:gd name="connsiteY9" fmla="*/ 1030111 h 2906678"/>
              <a:gd name="connsiteX0" fmla="*/ 554 w 1658610"/>
              <a:gd name="connsiteY0" fmla="*/ 1030111 h 2940187"/>
              <a:gd name="connsiteX1" fmla="*/ 430943 w 1658610"/>
              <a:gd name="connsiteY1" fmla="*/ 479778 h 2940187"/>
              <a:gd name="connsiteX2" fmla="*/ 861332 w 1658610"/>
              <a:gd name="connsiteY2" fmla="*/ 0 h 2940187"/>
              <a:gd name="connsiteX3" fmla="*/ 1242332 w 1658610"/>
              <a:gd name="connsiteY3" fmla="*/ 500945 h 2940187"/>
              <a:gd name="connsiteX4" fmla="*/ 1658610 w 1658610"/>
              <a:gd name="connsiteY4" fmla="*/ 1023056 h 2940187"/>
              <a:gd name="connsiteX5" fmla="*/ 1348165 w 1658610"/>
              <a:gd name="connsiteY5" fmla="*/ 1030111 h 2940187"/>
              <a:gd name="connsiteX6" fmla="*/ 1362276 w 1658610"/>
              <a:gd name="connsiteY6" fmla="*/ 2794000 h 2940187"/>
              <a:gd name="connsiteX7" fmla="*/ 289832 w 1658610"/>
              <a:gd name="connsiteY7" fmla="*/ 2815167 h 2940187"/>
              <a:gd name="connsiteX8" fmla="*/ 339221 w 1658610"/>
              <a:gd name="connsiteY8" fmla="*/ 1058333 h 2940187"/>
              <a:gd name="connsiteX9" fmla="*/ 554 w 1658610"/>
              <a:gd name="connsiteY9" fmla="*/ 1030111 h 2940187"/>
              <a:gd name="connsiteX0" fmla="*/ 554 w 1658610"/>
              <a:gd name="connsiteY0" fmla="*/ 1030111 h 2815167"/>
              <a:gd name="connsiteX1" fmla="*/ 430943 w 1658610"/>
              <a:gd name="connsiteY1" fmla="*/ 479778 h 2815167"/>
              <a:gd name="connsiteX2" fmla="*/ 861332 w 1658610"/>
              <a:gd name="connsiteY2" fmla="*/ 0 h 2815167"/>
              <a:gd name="connsiteX3" fmla="*/ 1242332 w 1658610"/>
              <a:gd name="connsiteY3" fmla="*/ 500945 h 2815167"/>
              <a:gd name="connsiteX4" fmla="*/ 1658610 w 1658610"/>
              <a:gd name="connsiteY4" fmla="*/ 1023056 h 2815167"/>
              <a:gd name="connsiteX5" fmla="*/ 1348165 w 1658610"/>
              <a:gd name="connsiteY5" fmla="*/ 1030111 h 2815167"/>
              <a:gd name="connsiteX6" fmla="*/ 1362276 w 1658610"/>
              <a:gd name="connsiteY6" fmla="*/ 2794000 h 2815167"/>
              <a:gd name="connsiteX7" fmla="*/ 289832 w 1658610"/>
              <a:gd name="connsiteY7" fmla="*/ 2815167 h 2815167"/>
              <a:gd name="connsiteX8" fmla="*/ 339221 w 1658610"/>
              <a:gd name="connsiteY8" fmla="*/ 1058333 h 2815167"/>
              <a:gd name="connsiteX9" fmla="*/ 554 w 1658610"/>
              <a:gd name="connsiteY9" fmla="*/ 1030111 h 2815167"/>
              <a:gd name="connsiteX0" fmla="*/ 554 w 1658610"/>
              <a:gd name="connsiteY0" fmla="*/ 1030111 h 2815167"/>
              <a:gd name="connsiteX1" fmla="*/ 430943 w 1658610"/>
              <a:gd name="connsiteY1" fmla="*/ 479778 h 2815167"/>
              <a:gd name="connsiteX2" fmla="*/ 861332 w 1658610"/>
              <a:gd name="connsiteY2" fmla="*/ 0 h 2815167"/>
              <a:gd name="connsiteX3" fmla="*/ 1242332 w 1658610"/>
              <a:gd name="connsiteY3" fmla="*/ 500945 h 2815167"/>
              <a:gd name="connsiteX4" fmla="*/ 1658610 w 1658610"/>
              <a:gd name="connsiteY4" fmla="*/ 1023056 h 2815167"/>
              <a:gd name="connsiteX5" fmla="*/ 1348165 w 1658610"/>
              <a:gd name="connsiteY5" fmla="*/ 1030111 h 2815167"/>
              <a:gd name="connsiteX6" fmla="*/ 1362276 w 1658610"/>
              <a:gd name="connsiteY6" fmla="*/ 2794000 h 2815167"/>
              <a:gd name="connsiteX7" fmla="*/ 289832 w 1658610"/>
              <a:gd name="connsiteY7" fmla="*/ 2815167 h 2815167"/>
              <a:gd name="connsiteX8" fmla="*/ 339221 w 1658610"/>
              <a:gd name="connsiteY8" fmla="*/ 1058333 h 2815167"/>
              <a:gd name="connsiteX9" fmla="*/ 554 w 1658610"/>
              <a:gd name="connsiteY9" fmla="*/ 1030111 h 2815167"/>
              <a:gd name="connsiteX0" fmla="*/ 554 w 1658610"/>
              <a:gd name="connsiteY0" fmla="*/ 1030111 h 2815167"/>
              <a:gd name="connsiteX1" fmla="*/ 430943 w 1658610"/>
              <a:gd name="connsiteY1" fmla="*/ 479778 h 2815167"/>
              <a:gd name="connsiteX2" fmla="*/ 861332 w 1658610"/>
              <a:gd name="connsiteY2" fmla="*/ 0 h 2815167"/>
              <a:gd name="connsiteX3" fmla="*/ 1242332 w 1658610"/>
              <a:gd name="connsiteY3" fmla="*/ 500945 h 2815167"/>
              <a:gd name="connsiteX4" fmla="*/ 1658610 w 1658610"/>
              <a:gd name="connsiteY4" fmla="*/ 1023056 h 2815167"/>
              <a:gd name="connsiteX5" fmla="*/ 1348165 w 1658610"/>
              <a:gd name="connsiteY5" fmla="*/ 1030111 h 2815167"/>
              <a:gd name="connsiteX6" fmla="*/ 1362276 w 1658610"/>
              <a:gd name="connsiteY6" fmla="*/ 2794000 h 2815167"/>
              <a:gd name="connsiteX7" fmla="*/ 289832 w 1658610"/>
              <a:gd name="connsiteY7" fmla="*/ 2815167 h 2815167"/>
              <a:gd name="connsiteX8" fmla="*/ 339221 w 1658610"/>
              <a:gd name="connsiteY8" fmla="*/ 1058333 h 2815167"/>
              <a:gd name="connsiteX9" fmla="*/ 554 w 1658610"/>
              <a:gd name="connsiteY9" fmla="*/ 1030111 h 2815167"/>
              <a:gd name="connsiteX0" fmla="*/ 554 w 1658610"/>
              <a:gd name="connsiteY0" fmla="*/ 1030111 h 2815167"/>
              <a:gd name="connsiteX1" fmla="*/ 430943 w 1658610"/>
              <a:gd name="connsiteY1" fmla="*/ 479778 h 2815167"/>
              <a:gd name="connsiteX2" fmla="*/ 861332 w 1658610"/>
              <a:gd name="connsiteY2" fmla="*/ 0 h 2815167"/>
              <a:gd name="connsiteX3" fmla="*/ 1242332 w 1658610"/>
              <a:gd name="connsiteY3" fmla="*/ 500945 h 2815167"/>
              <a:gd name="connsiteX4" fmla="*/ 1658610 w 1658610"/>
              <a:gd name="connsiteY4" fmla="*/ 1023056 h 2815167"/>
              <a:gd name="connsiteX5" fmla="*/ 1348165 w 1658610"/>
              <a:gd name="connsiteY5" fmla="*/ 1030111 h 2815167"/>
              <a:gd name="connsiteX6" fmla="*/ 1362276 w 1658610"/>
              <a:gd name="connsiteY6" fmla="*/ 2794000 h 2815167"/>
              <a:gd name="connsiteX7" fmla="*/ 289832 w 1658610"/>
              <a:gd name="connsiteY7" fmla="*/ 2815167 h 2815167"/>
              <a:gd name="connsiteX8" fmla="*/ 339221 w 1658610"/>
              <a:gd name="connsiteY8" fmla="*/ 1058333 h 2815167"/>
              <a:gd name="connsiteX9" fmla="*/ 554 w 1658610"/>
              <a:gd name="connsiteY9" fmla="*/ 1030111 h 2815167"/>
              <a:gd name="connsiteX0" fmla="*/ 622 w 1658678"/>
              <a:gd name="connsiteY0" fmla="*/ 1030111 h 2815167"/>
              <a:gd name="connsiteX1" fmla="*/ 431011 w 1658678"/>
              <a:gd name="connsiteY1" fmla="*/ 479778 h 2815167"/>
              <a:gd name="connsiteX2" fmla="*/ 861400 w 1658678"/>
              <a:gd name="connsiteY2" fmla="*/ 0 h 2815167"/>
              <a:gd name="connsiteX3" fmla="*/ 1242400 w 1658678"/>
              <a:gd name="connsiteY3" fmla="*/ 500945 h 2815167"/>
              <a:gd name="connsiteX4" fmla="*/ 1658678 w 1658678"/>
              <a:gd name="connsiteY4" fmla="*/ 1023056 h 2815167"/>
              <a:gd name="connsiteX5" fmla="*/ 1348233 w 1658678"/>
              <a:gd name="connsiteY5" fmla="*/ 1030111 h 2815167"/>
              <a:gd name="connsiteX6" fmla="*/ 1362344 w 1658678"/>
              <a:gd name="connsiteY6" fmla="*/ 2794000 h 2815167"/>
              <a:gd name="connsiteX7" fmla="*/ 289900 w 1658678"/>
              <a:gd name="connsiteY7" fmla="*/ 2815167 h 2815167"/>
              <a:gd name="connsiteX8" fmla="*/ 339289 w 1658678"/>
              <a:gd name="connsiteY8" fmla="*/ 1058333 h 2815167"/>
              <a:gd name="connsiteX9" fmla="*/ 622 w 1658678"/>
              <a:gd name="connsiteY9" fmla="*/ 1030111 h 2815167"/>
              <a:gd name="connsiteX0" fmla="*/ 0 w 1658056"/>
              <a:gd name="connsiteY0" fmla="*/ 1030111 h 2815167"/>
              <a:gd name="connsiteX1" fmla="*/ 430389 w 1658056"/>
              <a:gd name="connsiteY1" fmla="*/ 479778 h 2815167"/>
              <a:gd name="connsiteX2" fmla="*/ 860778 w 1658056"/>
              <a:gd name="connsiteY2" fmla="*/ 0 h 2815167"/>
              <a:gd name="connsiteX3" fmla="*/ 1241778 w 1658056"/>
              <a:gd name="connsiteY3" fmla="*/ 500945 h 2815167"/>
              <a:gd name="connsiteX4" fmla="*/ 1658056 w 1658056"/>
              <a:gd name="connsiteY4" fmla="*/ 1023056 h 2815167"/>
              <a:gd name="connsiteX5" fmla="*/ 1347611 w 1658056"/>
              <a:gd name="connsiteY5" fmla="*/ 1030111 h 2815167"/>
              <a:gd name="connsiteX6" fmla="*/ 1361722 w 1658056"/>
              <a:gd name="connsiteY6" fmla="*/ 2794000 h 2815167"/>
              <a:gd name="connsiteX7" fmla="*/ 289278 w 1658056"/>
              <a:gd name="connsiteY7" fmla="*/ 2815167 h 2815167"/>
              <a:gd name="connsiteX8" fmla="*/ 338667 w 1658056"/>
              <a:gd name="connsiteY8" fmla="*/ 1058333 h 2815167"/>
              <a:gd name="connsiteX9" fmla="*/ 0 w 1658056"/>
              <a:gd name="connsiteY9" fmla="*/ 1030111 h 2815167"/>
              <a:gd name="connsiteX0" fmla="*/ 0 w 1658056"/>
              <a:gd name="connsiteY0" fmla="*/ 1030111 h 2815167"/>
              <a:gd name="connsiteX1" fmla="*/ 430389 w 1658056"/>
              <a:gd name="connsiteY1" fmla="*/ 479778 h 2815167"/>
              <a:gd name="connsiteX2" fmla="*/ 860778 w 1658056"/>
              <a:gd name="connsiteY2" fmla="*/ 0 h 2815167"/>
              <a:gd name="connsiteX3" fmla="*/ 1241778 w 1658056"/>
              <a:gd name="connsiteY3" fmla="*/ 500945 h 2815167"/>
              <a:gd name="connsiteX4" fmla="*/ 1658056 w 1658056"/>
              <a:gd name="connsiteY4" fmla="*/ 1023056 h 2815167"/>
              <a:gd name="connsiteX5" fmla="*/ 1347611 w 1658056"/>
              <a:gd name="connsiteY5" fmla="*/ 1030111 h 2815167"/>
              <a:gd name="connsiteX6" fmla="*/ 1361722 w 1658056"/>
              <a:gd name="connsiteY6" fmla="*/ 2794000 h 2815167"/>
              <a:gd name="connsiteX7" fmla="*/ 289278 w 1658056"/>
              <a:gd name="connsiteY7" fmla="*/ 2815167 h 2815167"/>
              <a:gd name="connsiteX8" fmla="*/ 338667 w 1658056"/>
              <a:gd name="connsiteY8" fmla="*/ 1058333 h 2815167"/>
              <a:gd name="connsiteX9" fmla="*/ 0 w 1658056"/>
              <a:gd name="connsiteY9" fmla="*/ 1030111 h 281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8056" h="2815167">
                <a:moveTo>
                  <a:pt x="0" y="1030111"/>
                </a:moveTo>
                <a:cubicBezTo>
                  <a:pt x="135232" y="841963"/>
                  <a:pt x="286926" y="651463"/>
                  <a:pt x="430389" y="479778"/>
                </a:cubicBezTo>
                <a:cubicBezTo>
                  <a:pt x="573852" y="308093"/>
                  <a:pt x="711436" y="151694"/>
                  <a:pt x="860778" y="0"/>
                </a:cubicBezTo>
                <a:cubicBezTo>
                  <a:pt x="1010121" y="165806"/>
                  <a:pt x="1108898" y="330436"/>
                  <a:pt x="1241778" y="500945"/>
                </a:cubicBezTo>
                <a:cubicBezTo>
                  <a:pt x="1374658" y="671454"/>
                  <a:pt x="1640417" y="934862"/>
                  <a:pt x="1658056" y="1023056"/>
                </a:cubicBezTo>
                <a:cubicBezTo>
                  <a:pt x="1527528" y="1026584"/>
                  <a:pt x="1474611" y="1031288"/>
                  <a:pt x="1347611" y="1030111"/>
                </a:cubicBezTo>
                <a:cubicBezTo>
                  <a:pt x="1333500" y="1332324"/>
                  <a:pt x="1368777" y="2489435"/>
                  <a:pt x="1361722" y="2794000"/>
                </a:cubicBezTo>
                <a:lnTo>
                  <a:pt x="289278" y="2815167"/>
                </a:lnTo>
                <a:cubicBezTo>
                  <a:pt x="288102" y="2434167"/>
                  <a:pt x="323380" y="1320564"/>
                  <a:pt x="338667" y="1058333"/>
                </a:cubicBezTo>
                <a:cubicBezTo>
                  <a:pt x="255177" y="1043046"/>
                  <a:pt x="161101" y="1041870"/>
                  <a:pt x="0" y="1030111"/>
                </a:cubicBezTo>
                <a:close/>
              </a:path>
            </a:pathLst>
          </a:custGeom>
          <a:solidFill>
            <a:srgbClr val="FF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785786" y="1714488"/>
            <a:ext cx="6429420" cy="3071835"/>
          </a:xfrm>
          <a:prstGeom prst="rect">
            <a:avLst/>
          </a:prstGeom>
        </p:spPr>
        <p:txBody>
          <a:bodyPr vert="horz" lIns="0" tIns="0" rIns="0" bIns="0" rtlCol="0" anchor="ctr" anchorCtr="0">
            <a:noAutofit/>
          </a:bodyPr>
          <a:lstStyle>
            <a:lvl1pPr algn="ctr">
              <a:defRPr sz="3200" b="1" cap="all">
                <a:solidFill>
                  <a:srgbClr val="FFFFFF"/>
                </a:solidFil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6000" b="1" i="0" u="none" strike="noStrike" kern="1200" cap="all" spc="0" normalizeH="0" noProof="0" dirty="0" smtClean="0">
                <a:ln>
                  <a:noFill/>
                </a:ln>
                <a:solidFill>
                  <a:srgbClr val="FFFFFF"/>
                </a:solidFill>
                <a:effectLst/>
                <a:uLnTx/>
                <a:uFillTx/>
                <a:latin typeface="+mj-lt"/>
                <a:ea typeface="+mj-ea"/>
                <a:cs typeface="+mj-cs"/>
              </a:rPr>
              <a:t>Cancer Screening Programmes</a:t>
            </a:r>
            <a:endParaRPr kumimoji="0" lang="en-GB" sz="6000" b="1" i="0" u="none" strike="noStrike" kern="1200" cap="all" spc="0" normalizeH="0" noProof="0" dirty="0">
              <a:ln>
                <a:noFill/>
              </a:ln>
              <a:solidFill>
                <a:srgbClr val="FFFFFF"/>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231324C-4752-C242-8156-5E21DB4253A5}" type="slidenum">
              <a:rPr lang="en-GB" smtClean="0"/>
              <a:pPr/>
              <a:t>42</a:t>
            </a:fld>
            <a:endParaRPr lang="en-GB" dirty="0"/>
          </a:p>
        </p:txBody>
      </p:sp>
      <p:pic>
        <p:nvPicPr>
          <p:cNvPr id="20482" name="Picture 2"/>
          <p:cNvPicPr>
            <a:picLocks noChangeAspect="1" noChangeArrowheads="1"/>
          </p:cNvPicPr>
          <p:nvPr/>
        </p:nvPicPr>
        <p:blipFill>
          <a:blip r:embed="rId3" cstate="print"/>
          <a:srcRect l="15820" t="11719" r="13867" b="6250"/>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2572018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84584" y="214763"/>
            <a:ext cx="8229600" cy="753231"/>
          </a:xfrm>
        </p:spPr>
        <p:txBody>
          <a:bodyPr/>
          <a:lstStyle/>
          <a:p>
            <a:pPr algn="ctr"/>
            <a:r>
              <a:rPr lang="en-GB" b="1" dirty="0" smtClean="0"/>
              <a:t>Cancer screening programmes </a:t>
            </a:r>
            <a:endParaRPr lang="en-GB" b="1" dirty="0"/>
          </a:p>
        </p:txBody>
      </p:sp>
      <p:sp>
        <p:nvSpPr>
          <p:cNvPr id="8" name="Slide Number Placeholder 7"/>
          <p:cNvSpPr>
            <a:spLocks noGrp="1"/>
          </p:cNvSpPr>
          <p:nvPr>
            <p:ph type="sldNum" sz="quarter" idx="12"/>
          </p:nvPr>
        </p:nvSpPr>
        <p:spPr/>
        <p:txBody>
          <a:bodyPr/>
          <a:lstStyle/>
          <a:p>
            <a:fld id="{7E3F06CE-AA44-493C-926B-F0BF4408C2E2}" type="slidenum">
              <a:rPr lang="en-GB" smtClean="0"/>
              <a:pPr/>
              <a:t>43</a:t>
            </a:fld>
            <a:endParaRPr lang="en-GB"/>
          </a:p>
        </p:txBody>
      </p:sp>
      <p:sp>
        <p:nvSpPr>
          <p:cNvPr id="10" name="Content Placeholder 2"/>
          <p:cNvSpPr>
            <a:spLocks noGrp="1"/>
          </p:cNvSpPr>
          <p:nvPr>
            <p:ph sz="quarter" idx="13"/>
          </p:nvPr>
        </p:nvSpPr>
        <p:spPr>
          <a:xfrm>
            <a:off x="377102" y="1017808"/>
            <a:ext cx="8229600" cy="4114800"/>
          </a:xfrm>
        </p:spPr>
        <p:txBody>
          <a:bodyPr rtlCol="0">
            <a:noAutofit/>
          </a:bodyPr>
          <a:lstStyle/>
          <a:p>
            <a:pPr lvl="2" eaLnBrk="1" fontAlgn="auto" hangingPunct="1">
              <a:spcBef>
                <a:spcPts val="0"/>
              </a:spcBef>
              <a:buFont typeface="Arial" pitchFamily="34" charset="0"/>
              <a:buNone/>
              <a:defRPr/>
            </a:pPr>
            <a:endParaRPr lang="en-GB" sz="1600" dirty="0" smtClean="0"/>
          </a:p>
          <a:p>
            <a:pPr lvl="1" eaLnBrk="1" fontAlgn="auto" hangingPunct="1">
              <a:spcBef>
                <a:spcPts val="0"/>
              </a:spcBef>
              <a:buFont typeface="Arial" pitchFamily="34" charset="0"/>
              <a:buNone/>
              <a:defRPr/>
            </a:pPr>
            <a:r>
              <a:rPr lang="en-GB" sz="2400" b="1" dirty="0" smtClean="0">
                <a:solidFill>
                  <a:srgbClr val="4BB6ED"/>
                </a:solidFill>
              </a:rPr>
              <a:t>Bowel screening</a:t>
            </a:r>
          </a:p>
          <a:p>
            <a:pPr lvl="2" eaLnBrk="1" fontAlgn="auto" hangingPunct="1">
              <a:spcBef>
                <a:spcPts val="0"/>
              </a:spcBef>
              <a:buFont typeface="Arial" pitchFamily="34" charset="0"/>
              <a:buNone/>
              <a:defRPr/>
            </a:pPr>
            <a:r>
              <a:rPr lang="en-GB" sz="2400" dirty="0" smtClean="0">
                <a:solidFill>
                  <a:srgbClr val="4BB6ED"/>
                </a:solidFill>
              </a:rPr>
              <a:t>Men and women</a:t>
            </a:r>
            <a:r>
              <a:rPr lang="en-GB" sz="2400" dirty="0" smtClean="0">
                <a:solidFill>
                  <a:srgbClr val="FFC000"/>
                </a:solidFill>
              </a:rPr>
              <a:t> </a:t>
            </a:r>
            <a:r>
              <a:rPr lang="en-GB" sz="2400" dirty="0" smtClean="0"/>
              <a:t>aged </a:t>
            </a:r>
            <a:r>
              <a:rPr lang="en-GB" sz="2400" dirty="0" smtClean="0">
                <a:solidFill>
                  <a:srgbClr val="4BB6ED"/>
                </a:solidFill>
              </a:rPr>
              <a:t>60 to 74 invites up to 75 </a:t>
            </a:r>
          </a:p>
          <a:p>
            <a:pPr lvl="2" eaLnBrk="1" fontAlgn="auto" hangingPunct="1">
              <a:spcBef>
                <a:spcPts val="0"/>
              </a:spcBef>
              <a:buFont typeface="Arial" pitchFamily="34" charset="0"/>
              <a:buNone/>
              <a:defRPr/>
            </a:pPr>
            <a:r>
              <a:rPr lang="en-GB" sz="2400" dirty="0" smtClean="0"/>
              <a:t>Testing kit received in the post.</a:t>
            </a:r>
          </a:p>
          <a:p>
            <a:pPr lvl="2" eaLnBrk="1" fontAlgn="auto" hangingPunct="1">
              <a:spcBef>
                <a:spcPts val="0"/>
              </a:spcBef>
              <a:buFont typeface="Arial" pitchFamily="34" charset="0"/>
              <a:buNone/>
              <a:defRPr/>
            </a:pPr>
            <a:r>
              <a:rPr lang="en-GB" sz="2400" dirty="0" smtClean="0"/>
              <a:t>6 stool samples needed.  </a:t>
            </a:r>
          </a:p>
          <a:p>
            <a:pPr lvl="2" eaLnBrk="1" fontAlgn="auto" hangingPunct="1">
              <a:spcBef>
                <a:spcPts val="0"/>
              </a:spcBef>
              <a:buFont typeface="Arial" pitchFamily="34" charset="0"/>
              <a:buNone/>
              <a:defRPr/>
            </a:pPr>
            <a:endParaRPr lang="en-GB" sz="2400" dirty="0" smtClean="0"/>
          </a:p>
          <a:p>
            <a:pPr lvl="1" eaLnBrk="1" fontAlgn="auto" hangingPunct="1">
              <a:spcBef>
                <a:spcPts val="0"/>
              </a:spcBef>
              <a:buFont typeface="Arial" pitchFamily="34" charset="0"/>
              <a:buNone/>
              <a:defRPr/>
            </a:pPr>
            <a:r>
              <a:rPr lang="en-GB" sz="2400" b="1" dirty="0" smtClean="0">
                <a:solidFill>
                  <a:srgbClr val="EC008C"/>
                </a:solidFill>
              </a:rPr>
              <a:t>Breast screening</a:t>
            </a:r>
          </a:p>
          <a:p>
            <a:pPr marL="712787" lvl="2" indent="0" eaLnBrk="1" fontAlgn="auto" hangingPunct="1">
              <a:spcBef>
                <a:spcPts val="0"/>
              </a:spcBef>
              <a:buNone/>
              <a:defRPr/>
            </a:pPr>
            <a:r>
              <a:rPr lang="en-GB" sz="2400" dirty="0" smtClean="0">
                <a:solidFill>
                  <a:srgbClr val="EC008C"/>
                </a:solidFill>
              </a:rPr>
              <a:t>Women</a:t>
            </a:r>
            <a:r>
              <a:rPr lang="en-GB" sz="2400" dirty="0" smtClean="0"/>
              <a:t> aged </a:t>
            </a:r>
            <a:r>
              <a:rPr lang="en-GB" sz="2400" dirty="0" smtClean="0">
                <a:solidFill>
                  <a:srgbClr val="EC008C"/>
                </a:solidFill>
              </a:rPr>
              <a:t>50 to 70. </a:t>
            </a:r>
          </a:p>
          <a:p>
            <a:pPr marL="712787" lvl="2" indent="0" eaLnBrk="1" fontAlgn="auto" hangingPunct="1">
              <a:spcBef>
                <a:spcPts val="0"/>
              </a:spcBef>
              <a:buNone/>
              <a:defRPr/>
            </a:pPr>
            <a:r>
              <a:rPr lang="en-GB" sz="2400" dirty="0" smtClean="0"/>
              <a:t>Women over 70 can request screening.  </a:t>
            </a:r>
          </a:p>
          <a:p>
            <a:pPr marL="712787" lvl="2" indent="0" eaLnBrk="1" fontAlgn="auto" hangingPunct="1">
              <a:spcBef>
                <a:spcPts val="0"/>
              </a:spcBef>
              <a:buNone/>
              <a:defRPr/>
            </a:pPr>
            <a:r>
              <a:rPr lang="en-GB" sz="2400" dirty="0" smtClean="0"/>
              <a:t>Mammography </a:t>
            </a:r>
            <a:endParaRPr lang="en-GB" sz="2400" dirty="0"/>
          </a:p>
          <a:p>
            <a:pPr lvl="2" eaLnBrk="1" fontAlgn="auto" hangingPunct="1">
              <a:spcBef>
                <a:spcPts val="0"/>
              </a:spcBef>
              <a:buFont typeface="Arial"/>
              <a:buChar char="•"/>
              <a:defRPr/>
            </a:pPr>
            <a:endParaRPr lang="en-GB" sz="2400" dirty="0"/>
          </a:p>
          <a:p>
            <a:pPr lvl="1">
              <a:buNone/>
              <a:defRPr/>
            </a:pPr>
            <a:r>
              <a:rPr lang="en-GB" sz="2400" b="1" dirty="0">
                <a:solidFill>
                  <a:srgbClr val="A7A8AA"/>
                </a:solidFill>
              </a:rPr>
              <a:t>Cervical screening</a:t>
            </a:r>
          </a:p>
          <a:p>
            <a:pPr lvl="2">
              <a:buNone/>
              <a:defRPr/>
            </a:pPr>
            <a:r>
              <a:rPr lang="en-GB" sz="2400" dirty="0">
                <a:solidFill>
                  <a:srgbClr val="A7A8AA"/>
                </a:solidFill>
              </a:rPr>
              <a:t>Women</a:t>
            </a:r>
            <a:r>
              <a:rPr lang="en-GB" sz="2400" dirty="0">
                <a:solidFill>
                  <a:srgbClr val="000032"/>
                </a:solidFill>
              </a:rPr>
              <a:t> </a:t>
            </a:r>
            <a:r>
              <a:rPr lang="en-GB" sz="2400" dirty="0"/>
              <a:t>aged</a:t>
            </a:r>
            <a:r>
              <a:rPr lang="en-GB" sz="2400" dirty="0">
                <a:solidFill>
                  <a:schemeClr val="accent1"/>
                </a:solidFill>
              </a:rPr>
              <a:t> </a:t>
            </a:r>
            <a:r>
              <a:rPr lang="en-GB" sz="2400" dirty="0">
                <a:solidFill>
                  <a:srgbClr val="A7A8AA"/>
                </a:solidFill>
              </a:rPr>
              <a:t>25 to 64 </a:t>
            </a:r>
            <a:r>
              <a:rPr lang="en-GB" sz="2400" dirty="0"/>
              <a:t>in England</a:t>
            </a:r>
          </a:p>
          <a:p>
            <a:pPr lvl="2">
              <a:buNone/>
              <a:defRPr/>
            </a:pPr>
            <a:r>
              <a:rPr lang="en-GB" sz="2400" dirty="0"/>
              <a:t>Every 3 years up to age 49, then every 5 years</a:t>
            </a:r>
          </a:p>
          <a:p>
            <a:pPr lvl="2">
              <a:buNone/>
              <a:defRPr/>
            </a:pPr>
            <a:r>
              <a:rPr lang="en-GB" sz="2400" dirty="0"/>
              <a:t>Cytology</a:t>
            </a:r>
          </a:p>
          <a:p>
            <a:pPr lvl="2" eaLnBrk="1" fontAlgn="auto" hangingPunct="1">
              <a:spcBef>
                <a:spcPts val="0"/>
              </a:spcBef>
              <a:buFont typeface="Arial"/>
              <a:buChar char="•"/>
              <a:defRPr/>
            </a:pPr>
            <a:endParaRPr lang="en-GB" sz="2000" dirty="0" smtClean="0"/>
          </a:p>
          <a:p>
            <a:pPr marL="0" indent="0" eaLnBrk="1" fontAlgn="auto" hangingPunct="1">
              <a:spcBef>
                <a:spcPts val="0"/>
              </a:spcBef>
              <a:defRPr/>
            </a:pPr>
            <a:endParaRPr lang="en-GB" dirty="0"/>
          </a:p>
        </p:txBody>
      </p:sp>
      <p:pic>
        <p:nvPicPr>
          <p:cNvPr id="11" name="Picture 2" descr="NHS cervical screening PDF 453Kb">
            <a:hlinkClick r:id="rId3" tooltip="NHS cervical screening PDF 453Kb"/>
          </p:cNvPr>
          <p:cNvPicPr>
            <a:picLocks noChangeAspect="1" noChangeArrowheads="1"/>
          </p:cNvPicPr>
          <p:nvPr/>
        </p:nvPicPr>
        <p:blipFill>
          <a:blip r:embed="rId4" cstate="print"/>
          <a:srcRect/>
          <a:stretch>
            <a:fillRect/>
          </a:stretch>
        </p:blipFill>
        <p:spPr bwMode="auto">
          <a:xfrm>
            <a:off x="5703909" y="3922114"/>
            <a:ext cx="1283412" cy="2721869"/>
          </a:xfrm>
          <a:prstGeom prst="rect">
            <a:avLst/>
          </a:prstGeom>
          <a:noFill/>
        </p:spPr>
      </p:pic>
      <p:pic>
        <p:nvPicPr>
          <p:cNvPr id="12" name="il_fi" descr="http://www.cancerscreening.nhs.uk/bowel/publications/images/the-facts.jpg"/>
          <p:cNvPicPr>
            <a:picLocks noChangeAspect="1" noChangeArrowheads="1"/>
          </p:cNvPicPr>
          <p:nvPr/>
        </p:nvPicPr>
        <p:blipFill>
          <a:blip r:embed="rId5" cstate="print"/>
          <a:srcRect/>
          <a:stretch>
            <a:fillRect/>
          </a:stretch>
        </p:blipFill>
        <p:spPr bwMode="auto">
          <a:xfrm>
            <a:off x="7383583" y="747067"/>
            <a:ext cx="1350953" cy="1903787"/>
          </a:xfrm>
          <a:prstGeom prst="rect">
            <a:avLst/>
          </a:prstGeom>
          <a:noFill/>
          <a:ln w="9525">
            <a:noFill/>
            <a:miter lim="800000"/>
            <a:headEnd/>
            <a:tailEnd/>
          </a:ln>
        </p:spPr>
      </p:pic>
      <p:pic>
        <p:nvPicPr>
          <p:cNvPr id="13" name="Picture 10" descr="http://www.informedchoiceaboutcancerscreening.org/wp-content/uploads/2013/05/Breast-screening-leaflet-cover-210x300.jpg"/>
          <p:cNvPicPr>
            <a:picLocks noChangeAspect="1" noChangeArrowheads="1"/>
          </p:cNvPicPr>
          <p:nvPr/>
        </p:nvPicPr>
        <p:blipFill>
          <a:blip r:embed="rId6" cstate="print"/>
          <a:srcRect/>
          <a:stretch>
            <a:fillRect/>
          </a:stretch>
        </p:blipFill>
        <p:spPr bwMode="auto">
          <a:xfrm>
            <a:off x="7136103" y="2781139"/>
            <a:ext cx="1357312" cy="1938339"/>
          </a:xfrm>
          <a:prstGeom prst="rect">
            <a:avLst/>
          </a:prstGeom>
          <a:noFill/>
          <a:ln w="9525">
            <a:noFill/>
            <a:miter lim="800000"/>
            <a:headEnd/>
            <a:tailEnd/>
          </a:ln>
        </p:spPr>
      </p:pic>
      <p:sp>
        <p:nvSpPr>
          <p:cNvPr id="14" name="Oval 13"/>
          <p:cNvSpPr>
            <a:spLocks noChangeAspect="1"/>
          </p:cNvSpPr>
          <p:nvPr/>
        </p:nvSpPr>
        <p:spPr>
          <a:xfrm>
            <a:off x="6794771" y="5545737"/>
            <a:ext cx="1214446" cy="1214447"/>
          </a:xfrm>
          <a:prstGeom prst="ellipse">
            <a:avLst/>
          </a:prstGeom>
          <a:solidFill>
            <a:srgbClr val="A7A8AA"/>
          </a:solidFill>
          <a:ln w="9525" cap="flat" cmpd="sng" algn="ctr">
            <a:solidFill>
              <a:srgbClr val="A7A8AA"/>
            </a:solidFill>
            <a:prstDash val="solid"/>
          </a:ln>
          <a:effectLst/>
        </p:spPr>
        <p:txBody>
          <a:bodyPr rtlCol="0" anchor="ctr"/>
          <a:lstStyle/>
          <a:p>
            <a:pPr lvl="0" algn="ctr">
              <a:defRPr/>
            </a:pPr>
            <a:r>
              <a:rPr lang="en-GB" sz="1400" kern="0" dirty="0" smtClean="0">
                <a:solidFill>
                  <a:sysClr val="window" lastClr="FFFFFF"/>
                </a:solidFill>
                <a:latin typeface="Museo Sans Rounded 300"/>
                <a:ea typeface="Arial Unicode MS"/>
              </a:rPr>
              <a:t>National target </a:t>
            </a:r>
            <a:r>
              <a:rPr lang="en-GB" sz="2400" kern="0" dirty="0" smtClean="0">
                <a:solidFill>
                  <a:sysClr val="window" lastClr="FFFFFF"/>
                </a:solidFill>
                <a:latin typeface="Museo Sans Rounded 300"/>
                <a:ea typeface="Arial Unicode MS"/>
              </a:rPr>
              <a:t>80%</a:t>
            </a:r>
            <a:endParaRPr kumimoji="0" lang="en-GB" sz="2400" b="0" i="0" u="none" strike="noStrike" kern="0" cap="none" spc="0" normalizeH="0" baseline="0" noProof="0" dirty="0">
              <a:ln>
                <a:noFill/>
              </a:ln>
              <a:solidFill>
                <a:sysClr val="window" lastClr="FFFFFF"/>
              </a:solidFill>
              <a:effectLst/>
              <a:uLnTx/>
              <a:uFillTx/>
              <a:latin typeface="Museo Sans Rounded 300"/>
              <a:ea typeface="Arial Unicode MS"/>
              <a:cs typeface="+mn-cs"/>
            </a:endParaRPr>
          </a:p>
        </p:txBody>
      </p:sp>
      <p:sp>
        <p:nvSpPr>
          <p:cNvPr id="15" name="Oval 14"/>
          <p:cNvSpPr>
            <a:spLocks noChangeAspect="1"/>
          </p:cNvSpPr>
          <p:nvPr/>
        </p:nvSpPr>
        <p:spPr>
          <a:xfrm>
            <a:off x="6327584" y="1146986"/>
            <a:ext cx="1214446" cy="1214447"/>
          </a:xfrm>
          <a:prstGeom prst="ellipse">
            <a:avLst/>
          </a:prstGeom>
          <a:solidFill>
            <a:schemeClr val="accent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ysClr val="window" lastClr="FFFFFF"/>
                </a:solidFill>
                <a:effectLst/>
                <a:uLnTx/>
                <a:uFillTx/>
                <a:latin typeface="Museo Sans Rounded 300"/>
                <a:ea typeface="Arial Unicode MS"/>
                <a:cs typeface="+mn-cs"/>
              </a:rPr>
              <a:t>National target </a:t>
            </a:r>
            <a:r>
              <a:rPr kumimoji="0" lang="en-GB" sz="2400" b="0" i="0" u="none" strike="noStrike" kern="0" cap="none" spc="0" normalizeH="0" baseline="0" noProof="0" dirty="0" smtClean="0">
                <a:ln>
                  <a:noFill/>
                </a:ln>
                <a:solidFill>
                  <a:sysClr val="window" lastClr="FFFFFF"/>
                </a:solidFill>
                <a:effectLst/>
                <a:uLnTx/>
                <a:uFillTx/>
                <a:latin typeface="Museo Sans Rounded 300"/>
                <a:ea typeface="Arial Unicode MS"/>
                <a:cs typeface="+mn-cs"/>
              </a:rPr>
              <a:t>60%</a:t>
            </a:r>
            <a:endParaRPr kumimoji="0" lang="en-GB" sz="2400" b="0" i="0" u="none" strike="noStrike" kern="0" cap="none" spc="0" normalizeH="0" baseline="0" noProof="0" dirty="0">
              <a:ln>
                <a:noFill/>
              </a:ln>
              <a:solidFill>
                <a:sysClr val="window" lastClr="FFFFFF"/>
              </a:solidFill>
              <a:effectLst/>
              <a:uLnTx/>
              <a:uFillTx/>
              <a:latin typeface="Museo Sans Rounded 300"/>
              <a:ea typeface="Arial Unicode MS"/>
              <a:cs typeface="+mn-cs"/>
            </a:endParaRPr>
          </a:p>
        </p:txBody>
      </p:sp>
      <p:sp>
        <p:nvSpPr>
          <p:cNvPr id="16" name="Oval 15"/>
          <p:cNvSpPr>
            <a:spLocks noChangeAspect="1"/>
          </p:cNvSpPr>
          <p:nvPr/>
        </p:nvSpPr>
        <p:spPr>
          <a:xfrm>
            <a:off x="7884368" y="4155819"/>
            <a:ext cx="1259632" cy="1259632"/>
          </a:xfrm>
          <a:prstGeom prst="ellipse">
            <a:avLst/>
          </a:prstGeom>
          <a:solidFill>
            <a:srgbClr val="EC008C"/>
          </a:solidFill>
          <a:ln w="9525" cap="flat" cmpd="sng" algn="ctr">
            <a:solidFill>
              <a:srgbClr val="EC008C"/>
            </a:solidFill>
            <a:prstDash val="solid"/>
          </a:ln>
          <a:effectLst/>
        </p:spPr>
        <p:txBody>
          <a:bodyPr rtlCol="0" anchor="ctr"/>
          <a:lstStyle/>
          <a:p>
            <a:pPr lvl="0" algn="ctr">
              <a:defRPr/>
            </a:pPr>
            <a:r>
              <a:rPr lang="en-GB" sz="1400" kern="0" dirty="0" smtClean="0">
                <a:solidFill>
                  <a:sysClr val="window" lastClr="FFFFFF"/>
                </a:solidFill>
                <a:latin typeface="Museo Sans Rounded 300"/>
                <a:ea typeface="Arial Unicode MS"/>
              </a:rPr>
              <a:t>National target </a:t>
            </a:r>
            <a:r>
              <a:rPr lang="en-GB" sz="2400" kern="0" dirty="0" smtClean="0">
                <a:solidFill>
                  <a:sysClr val="window" lastClr="FFFFFF"/>
                </a:solidFill>
                <a:latin typeface="Museo Sans Rounded 300"/>
                <a:ea typeface="Arial Unicode MS"/>
              </a:rPr>
              <a:t>80</a:t>
            </a:r>
            <a:r>
              <a:rPr kumimoji="0" lang="en-GB" sz="2400" b="0" i="0" u="none" strike="noStrike" kern="0" cap="none" spc="0" normalizeH="0" baseline="0" noProof="0" dirty="0" smtClean="0">
                <a:ln>
                  <a:noFill/>
                </a:ln>
                <a:solidFill>
                  <a:sysClr val="window" lastClr="FFFFFF"/>
                </a:solidFill>
                <a:effectLst/>
                <a:uLnTx/>
                <a:uFillTx/>
                <a:latin typeface="Museo Sans Rounded 300"/>
                <a:ea typeface="Arial Unicode MS"/>
                <a:cs typeface="+mn-cs"/>
              </a:rPr>
              <a:t>%</a:t>
            </a:r>
            <a:endParaRPr kumimoji="0" lang="en-GB" sz="2400" b="0" i="0" u="none" strike="noStrike" kern="0" cap="none" spc="0" normalizeH="0" baseline="0" noProof="0" dirty="0">
              <a:ln>
                <a:noFill/>
              </a:ln>
              <a:solidFill>
                <a:sysClr val="window" lastClr="FFFFFF"/>
              </a:solidFill>
              <a:effectLst/>
              <a:uLnTx/>
              <a:uFillTx/>
              <a:latin typeface="Museo Sans Rounded 300"/>
              <a:ea typeface="Arial Unicode MS"/>
              <a:cs typeface="+mn-cs"/>
            </a:endParaRPr>
          </a:p>
        </p:txBody>
      </p:sp>
    </p:spTree>
    <p:extLst>
      <p:ext uri="{BB962C8B-B14F-4D97-AF65-F5344CB8AC3E}">
        <p14:creationId xmlns:p14="http://schemas.microsoft.com/office/powerpoint/2010/main" val="403676692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Bowel screening kit</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57158" y="1285860"/>
            <a:ext cx="8358246" cy="4500595"/>
          </a:xfrm>
          <a:prstGeom prst="rect">
            <a:avLst/>
          </a:prstGeom>
        </p:spPr>
      </p:pic>
    </p:spTree>
    <p:extLst>
      <p:ext uri="{BB962C8B-B14F-4D97-AF65-F5344CB8AC3E}">
        <p14:creationId xmlns:p14="http://schemas.microsoft.com/office/powerpoint/2010/main" val="341383731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defTabSz="457200"/>
            <a:fld id="{C231324C-4752-C242-8156-5E21DB4253A5}" type="slidenum">
              <a:rPr lang="en-GB" smtClean="0"/>
              <a:pPr defTabSz="457200"/>
              <a:t>45</a:t>
            </a:fld>
            <a:endParaRPr lang="en-GB" dirty="0"/>
          </a:p>
        </p:txBody>
      </p:sp>
      <p:sp>
        <p:nvSpPr>
          <p:cNvPr id="8" name="Freeform 7"/>
          <p:cNvSpPr/>
          <p:nvPr/>
        </p:nvSpPr>
        <p:spPr>
          <a:xfrm>
            <a:off x="6957572" y="3645024"/>
            <a:ext cx="1944216" cy="1872208"/>
          </a:xfrm>
          <a:custGeom>
            <a:avLst/>
            <a:gdLst>
              <a:gd name="connsiteX0" fmla="*/ 1071818 w 2083243"/>
              <a:gd name="connsiteY0" fmla="*/ 7246 h 2126475"/>
              <a:gd name="connsiteX1" fmla="*/ 682086 w 2083243"/>
              <a:gd name="connsiteY1" fmla="*/ 121476 h 2126475"/>
              <a:gd name="connsiteX2" fmla="*/ 305793 w 2083243"/>
              <a:gd name="connsiteY2" fmla="*/ 343217 h 2126475"/>
              <a:gd name="connsiteX3" fmla="*/ 80689 w 2083243"/>
              <a:gd name="connsiteY3" fmla="*/ 712784 h 2126475"/>
              <a:gd name="connsiteX4" fmla="*/ 55 w 2083243"/>
              <a:gd name="connsiteY4" fmla="*/ 1048755 h 2126475"/>
              <a:gd name="connsiteX5" fmla="*/ 77329 w 2083243"/>
              <a:gd name="connsiteY5" fmla="*/ 1495596 h 2126475"/>
              <a:gd name="connsiteX6" fmla="*/ 453622 w 2083243"/>
              <a:gd name="connsiteY6" fmla="*/ 1932358 h 2126475"/>
              <a:gd name="connsiteX7" fmla="*/ 897110 w 2083243"/>
              <a:gd name="connsiteY7" fmla="*/ 2113782 h 2126475"/>
              <a:gd name="connsiteX8" fmla="*/ 1310360 w 2083243"/>
              <a:gd name="connsiteY8" fmla="*/ 2096983 h 2126475"/>
              <a:gd name="connsiteX9" fmla="*/ 1602659 w 2083243"/>
              <a:gd name="connsiteY9" fmla="*/ 1982753 h 2126475"/>
              <a:gd name="connsiteX10" fmla="*/ 1851281 w 2083243"/>
              <a:gd name="connsiteY10" fmla="*/ 1767732 h 2126475"/>
              <a:gd name="connsiteX11" fmla="*/ 2032708 w 2083243"/>
              <a:gd name="connsiteY11" fmla="*/ 1418323 h 2126475"/>
              <a:gd name="connsiteX12" fmla="*/ 2083105 w 2083243"/>
              <a:gd name="connsiteY12" fmla="*/ 1015158 h 2126475"/>
              <a:gd name="connsiteX13" fmla="*/ 2022629 w 2083243"/>
              <a:gd name="connsiteY13" fmla="*/ 642230 h 2126475"/>
              <a:gd name="connsiteX14" fmla="*/ 1851281 w 2083243"/>
              <a:gd name="connsiteY14" fmla="*/ 353296 h 2126475"/>
              <a:gd name="connsiteX15" fmla="*/ 1589220 w 2083243"/>
              <a:gd name="connsiteY15" fmla="*/ 124836 h 2126475"/>
              <a:gd name="connsiteX16" fmla="*/ 1330519 w 2083243"/>
              <a:gd name="connsiteY16" fmla="*/ 24045 h 2126475"/>
              <a:gd name="connsiteX17" fmla="*/ 1071818 w 2083243"/>
              <a:gd name="connsiteY17" fmla="*/ 7246 h 2126475"/>
              <a:gd name="connsiteX0" fmla="*/ 1071818 w 2083243"/>
              <a:gd name="connsiteY0" fmla="*/ 5759 h 2124988"/>
              <a:gd name="connsiteX1" fmla="*/ 682086 w 2083243"/>
              <a:gd name="connsiteY1" fmla="*/ 119989 h 2124988"/>
              <a:gd name="connsiteX2" fmla="*/ 305793 w 2083243"/>
              <a:gd name="connsiteY2" fmla="*/ 341730 h 2124988"/>
              <a:gd name="connsiteX3" fmla="*/ 80689 w 2083243"/>
              <a:gd name="connsiteY3" fmla="*/ 711297 h 2124988"/>
              <a:gd name="connsiteX4" fmla="*/ 55 w 2083243"/>
              <a:gd name="connsiteY4" fmla="*/ 1047268 h 2124988"/>
              <a:gd name="connsiteX5" fmla="*/ 77329 w 2083243"/>
              <a:gd name="connsiteY5" fmla="*/ 1494109 h 2124988"/>
              <a:gd name="connsiteX6" fmla="*/ 453622 w 2083243"/>
              <a:gd name="connsiteY6" fmla="*/ 1930871 h 2124988"/>
              <a:gd name="connsiteX7" fmla="*/ 897110 w 2083243"/>
              <a:gd name="connsiteY7" fmla="*/ 2112295 h 2124988"/>
              <a:gd name="connsiteX8" fmla="*/ 1310360 w 2083243"/>
              <a:gd name="connsiteY8" fmla="*/ 2095496 h 2124988"/>
              <a:gd name="connsiteX9" fmla="*/ 1602659 w 2083243"/>
              <a:gd name="connsiteY9" fmla="*/ 1981266 h 2124988"/>
              <a:gd name="connsiteX10" fmla="*/ 1851281 w 2083243"/>
              <a:gd name="connsiteY10" fmla="*/ 1766245 h 2124988"/>
              <a:gd name="connsiteX11" fmla="*/ 2032708 w 2083243"/>
              <a:gd name="connsiteY11" fmla="*/ 1416836 h 2124988"/>
              <a:gd name="connsiteX12" fmla="*/ 2083105 w 2083243"/>
              <a:gd name="connsiteY12" fmla="*/ 1013671 h 2124988"/>
              <a:gd name="connsiteX13" fmla="*/ 2022629 w 2083243"/>
              <a:gd name="connsiteY13" fmla="*/ 640743 h 2124988"/>
              <a:gd name="connsiteX14" fmla="*/ 1851281 w 2083243"/>
              <a:gd name="connsiteY14" fmla="*/ 351809 h 2124988"/>
              <a:gd name="connsiteX15" fmla="*/ 1589220 w 2083243"/>
              <a:gd name="connsiteY15" fmla="*/ 123349 h 2124988"/>
              <a:gd name="connsiteX16" fmla="*/ 1330519 w 2083243"/>
              <a:gd name="connsiteY16" fmla="*/ 22558 h 2124988"/>
              <a:gd name="connsiteX17" fmla="*/ 1071818 w 2083243"/>
              <a:gd name="connsiteY17" fmla="*/ 5759 h 212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3243" h="2124988">
                <a:moveTo>
                  <a:pt x="1071818" y="5759"/>
                </a:moveTo>
                <a:cubicBezTo>
                  <a:pt x="923429" y="18638"/>
                  <a:pt x="809757" y="63994"/>
                  <a:pt x="682086" y="119989"/>
                </a:cubicBezTo>
                <a:cubicBezTo>
                  <a:pt x="554415" y="175984"/>
                  <a:pt x="406026" y="243179"/>
                  <a:pt x="305793" y="341730"/>
                </a:cubicBezTo>
                <a:cubicBezTo>
                  <a:pt x="205560" y="440281"/>
                  <a:pt x="131645" y="593707"/>
                  <a:pt x="80689" y="711297"/>
                </a:cubicBezTo>
                <a:cubicBezTo>
                  <a:pt x="29733" y="828887"/>
                  <a:pt x="615" y="916799"/>
                  <a:pt x="55" y="1047268"/>
                </a:cubicBezTo>
                <a:cubicBezTo>
                  <a:pt x="-505" y="1177737"/>
                  <a:pt x="1735" y="1346842"/>
                  <a:pt x="77329" y="1494109"/>
                </a:cubicBezTo>
                <a:cubicBezTo>
                  <a:pt x="152923" y="1641376"/>
                  <a:pt x="316992" y="1827840"/>
                  <a:pt x="453622" y="1930871"/>
                </a:cubicBezTo>
                <a:cubicBezTo>
                  <a:pt x="590252" y="2033902"/>
                  <a:pt x="754320" y="2084858"/>
                  <a:pt x="897110" y="2112295"/>
                </a:cubicBezTo>
                <a:cubicBezTo>
                  <a:pt x="1039900" y="2139733"/>
                  <a:pt x="1192769" y="2117334"/>
                  <a:pt x="1310360" y="2095496"/>
                </a:cubicBezTo>
                <a:cubicBezTo>
                  <a:pt x="1427951" y="2073658"/>
                  <a:pt x="1512506" y="2036141"/>
                  <a:pt x="1602659" y="1981266"/>
                </a:cubicBezTo>
                <a:cubicBezTo>
                  <a:pt x="1692812" y="1926391"/>
                  <a:pt x="1779606" y="1860317"/>
                  <a:pt x="1851281" y="1766245"/>
                </a:cubicBezTo>
                <a:cubicBezTo>
                  <a:pt x="1922956" y="1672173"/>
                  <a:pt x="1994071" y="1542265"/>
                  <a:pt x="2032708" y="1416836"/>
                </a:cubicBezTo>
                <a:cubicBezTo>
                  <a:pt x="2071345" y="1291407"/>
                  <a:pt x="2084785" y="1143020"/>
                  <a:pt x="2083105" y="1013671"/>
                </a:cubicBezTo>
                <a:cubicBezTo>
                  <a:pt x="2081425" y="884322"/>
                  <a:pt x="2061266" y="751053"/>
                  <a:pt x="2022629" y="640743"/>
                </a:cubicBezTo>
                <a:cubicBezTo>
                  <a:pt x="1983992" y="530433"/>
                  <a:pt x="1923516" y="438041"/>
                  <a:pt x="1851281" y="351809"/>
                </a:cubicBezTo>
                <a:cubicBezTo>
                  <a:pt x="1779046" y="265577"/>
                  <a:pt x="1676014" y="178224"/>
                  <a:pt x="1589220" y="123349"/>
                </a:cubicBezTo>
                <a:cubicBezTo>
                  <a:pt x="1502426" y="68474"/>
                  <a:pt x="1417313" y="42156"/>
                  <a:pt x="1330519" y="22558"/>
                </a:cubicBezTo>
                <a:cubicBezTo>
                  <a:pt x="1243725" y="2960"/>
                  <a:pt x="1220207" y="-7120"/>
                  <a:pt x="1071818" y="5759"/>
                </a:cubicBezTo>
                <a:close/>
              </a:path>
            </a:pathLst>
          </a:custGeom>
          <a:solidFill>
            <a:srgbClr val="BABA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Patients are unsure about who to call to arrange bowel screening</a:t>
            </a:r>
            <a:endParaRPr lang="en-GB" dirty="0"/>
          </a:p>
        </p:txBody>
      </p:sp>
      <p:sp>
        <p:nvSpPr>
          <p:cNvPr id="9" name="Freeform 8"/>
          <p:cNvSpPr/>
          <p:nvPr/>
        </p:nvSpPr>
        <p:spPr>
          <a:xfrm>
            <a:off x="4653316" y="4509121"/>
            <a:ext cx="2072272" cy="2096783"/>
          </a:xfrm>
          <a:custGeom>
            <a:avLst/>
            <a:gdLst>
              <a:gd name="connsiteX0" fmla="*/ 1071818 w 2083243"/>
              <a:gd name="connsiteY0" fmla="*/ 7246 h 2126475"/>
              <a:gd name="connsiteX1" fmla="*/ 682086 w 2083243"/>
              <a:gd name="connsiteY1" fmla="*/ 121476 h 2126475"/>
              <a:gd name="connsiteX2" fmla="*/ 305793 w 2083243"/>
              <a:gd name="connsiteY2" fmla="*/ 343217 h 2126475"/>
              <a:gd name="connsiteX3" fmla="*/ 80689 w 2083243"/>
              <a:gd name="connsiteY3" fmla="*/ 712784 h 2126475"/>
              <a:gd name="connsiteX4" fmla="*/ 55 w 2083243"/>
              <a:gd name="connsiteY4" fmla="*/ 1048755 h 2126475"/>
              <a:gd name="connsiteX5" fmla="*/ 77329 w 2083243"/>
              <a:gd name="connsiteY5" fmla="*/ 1495596 h 2126475"/>
              <a:gd name="connsiteX6" fmla="*/ 453622 w 2083243"/>
              <a:gd name="connsiteY6" fmla="*/ 1932358 h 2126475"/>
              <a:gd name="connsiteX7" fmla="*/ 897110 w 2083243"/>
              <a:gd name="connsiteY7" fmla="*/ 2113782 h 2126475"/>
              <a:gd name="connsiteX8" fmla="*/ 1310360 w 2083243"/>
              <a:gd name="connsiteY8" fmla="*/ 2096983 h 2126475"/>
              <a:gd name="connsiteX9" fmla="*/ 1602659 w 2083243"/>
              <a:gd name="connsiteY9" fmla="*/ 1982753 h 2126475"/>
              <a:gd name="connsiteX10" fmla="*/ 1851281 w 2083243"/>
              <a:gd name="connsiteY10" fmla="*/ 1767732 h 2126475"/>
              <a:gd name="connsiteX11" fmla="*/ 2032708 w 2083243"/>
              <a:gd name="connsiteY11" fmla="*/ 1418323 h 2126475"/>
              <a:gd name="connsiteX12" fmla="*/ 2083105 w 2083243"/>
              <a:gd name="connsiteY12" fmla="*/ 1015158 h 2126475"/>
              <a:gd name="connsiteX13" fmla="*/ 2022629 w 2083243"/>
              <a:gd name="connsiteY13" fmla="*/ 642230 h 2126475"/>
              <a:gd name="connsiteX14" fmla="*/ 1851281 w 2083243"/>
              <a:gd name="connsiteY14" fmla="*/ 353296 h 2126475"/>
              <a:gd name="connsiteX15" fmla="*/ 1589220 w 2083243"/>
              <a:gd name="connsiteY15" fmla="*/ 124836 h 2126475"/>
              <a:gd name="connsiteX16" fmla="*/ 1330519 w 2083243"/>
              <a:gd name="connsiteY16" fmla="*/ 24045 h 2126475"/>
              <a:gd name="connsiteX17" fmla="*/ 1071818 w 2083243"/>
              <a:gd name="connsiteY17" fmla="*/ 7246 h 2126475"/>
              <a:gd name="connsiteX0" fmla="*/ 1071818 w 2083243"/>
              <a:gd name="connsiteY0" fmla="*/ 5759 h 2124988"/>
              <a:gd name="connsiteX1" fmla="*/ 682086 w 2083243"/>
              <a:gd name="connsiteY1" fmla="*/ 119989 h 2124988"/>
              <a:gd name="connsiteX2" fmla="*/ 305793 w 2083243"/>
              <a:gd name="connsiteY2" fmla="*/ 341730 h 2124988"/>
              <a:gd name="connsiteX3" fmla="*/ 80689 w 2083243"/>
              <a:gd name="connsiteY3" fmla="*/ 711297 h 2124988"/>
              <a:gd name="connsiteX4" fmla="*/ 55 w 2083243"/>
              <a:gd name="connsiteY4" fmla="*/ 1047268 h 2124988"/>
              <a:gd name="connsiteX5" fmla="*/ 77329 w 2083243"/>
              <a:gd name="connsiteY5" fmla="*/ 1494109 h 2124988"/>
              <a:gd name="connsiteX6" fmla="*/ 453622 w 2083243"/>
              <a:gd name="connsiteY6" fmla="*/ 1930871 h 2124988"/>
              <a:gd name="connsiteX7" fmla="*/ 897110 w 2083243"/>
              <a:gd name="connsiteY7" fmla="*/ 2112295 h 2124988"/>
              <a:gd name="connsiteX8" fmla="*/ 1310360 w 2083243"/>
              <a:gd name="connsiteY8" fmla="*/ 2095496 h 2124988"/>
              <a:gd name="connsiteX9" fmla="*/ 1602659 w 2083243"/>
              <a:gd name="connsiteY9" fmla="*/ 1981266 h 2124988"/>
              <a:gd name="connsiteX10" fmla="*/ 1851281 w 2083243"/>
              <a:gd name="connsiteY10" fmla="*/ 1766245 h 2124988"/>
              <a:gd name="connsiteX11" fmla="*/ 2032708 w 2083243"/>
              <a:gd name="connsiteY11" fmla="*/ 1416836 h 2124988"/>
              <a:gd name="connsiteX12" fmla="*/ 2083105 w 2083243"/>
              <a:gd name="connsiteY12" fmla="*/ 1013671 h 2124988"/>
              <a:gd name="connsiteX13" fmla="*/ 2022629 w 2083243"/>
              <a:gd name="connsiteY13" fmla="*/ 640743 h 2124988"/>
              <a:gd name="connsiteX14" fmla="*/ 1851281 w 2083243"/>
              <a:gd name="connsiteY14" fmla="*/ 351809 h 2124988"/>
              <a:gd name="connsiteX15" fmla="*/ 1589220 w 2083243"/>
              <a:gd name="connsiteY15" fmla="*/ 123349 h 2124988"/>
              <a:gd name="connsiteX16" fmla="*/ 1330519 w 2083243"/>
              <a:gd name="connsiteY16" fmla="*/ 22558 h 2124988"/>
              <a:gd name="connsiteX17" fmla="*/ 1071818 w 2083243"/>
              <a:gd name="connsiteY17" fmla="*/ 5759 h 212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3243" h="2124988">
                <a:moveTo>
                  <a:pt x="1071818" y="5759"/>
                </a:moveTo>
                <a:cubicBezTo>
                  <a:pt x="923429" y="18638"/>
                  <a:pt x="809757" y="63994"/>
                  <a:pt x="682086" y="119989"/>
                </a:cubicBezTo>
                <a:cubicBezTo>
                  <a:pt x="554415" y="175984"/>
                  <a:pt x="406026" y="243179"/>
                  <a:pt x="305793" y="341730"/>
                </a:cubicBezTo>
                <a:cubicBezTo>
                  <a:pt x="205560" y="440281"/>
                  <a:pt x="131645" y="593707"/>
                  <a:pt x="80689" y="711297"/>
                </a:cubicBezTo>
                <a:cubicBezTo>
                  <a:pt x="29733" y="828887"/>
                  <a:pt x="615" y="916799"/>
                  <a:pt x="55" y="1047268"/>
                </a:cubicBezTo>
                <a:cubicBezTo>
                  <a:pt x="-505" y="1177737"/>
                  <a:pt x="1735" y="1346842"/>
                  <a:pt x="77329" y="1494109"/>
                </a:cubicBezTo>
                <a:cubicBezTo>
                  <a:pt x="152923" y="1641376"/>
                  <a:pt x="316992" y="1827840"/>
                  <a:pt x="453622" y="1930871"/>
                </a:cubicBezTo>
                <a:cubicBezTo>
                  <a:pt x="590252" y="2033902"/>
                  <a:pt x="754320" y="2084858"/>
                  <a:pt x="897110" y="2112295"/>
                </a:cubicBezTo>
                <a:cubicBezTo>
                  <a:pt x="1039900" y="2139733"/>
                  <a:pt x="1192769" y="2117334"/>
                  <a:pt x="1310360" y="2095496"/>
                </a:cubicBezTo>
                <a:cubicBezTo>
                  <a:pt x="1427951" y="2073658"/>
                  <a:pt x="1512506" y="2036141"/>
                  <a:pt x="1602659" y="1981266"/>
                </a:cubicBezTo>
                <a:cubicBezTo>
                  <a:pt x="1692812" y="1926391"/>
                  <a:pt x="1779606" y="1860317"/>
                  <a:pt x="1851281" y="1766245"/>
                </a:cubicBezTo>
                <a:cubicBezTo>
                  <a:pt x="1922956" y="1672173"/>
                  <a:pt x="1994071" y="1542265"/>
                  <a:pt x="2032708" y="1416836"/>
                </a:cubicBezTo>
                <a:cubicBezTo>
                  <a:pt x="2071345" y="1291407"/>
                  <a:pt x="2084785" y="1143020"/>
                  <a:pt x="2083105" y="1013671"/>
                </a:cubicBezTo>
                <a:cubicBezTo>
                  <a:pt x="2081425" y="884322"/>
                  <a:pt x="2061266" y="751053"/>
                  <a:pt x="2022629" y="640743"/>
                </a:cubicBezTo>
                <a:cubicBezTo>
                  <a:pt x="1983992" y="530433"/>
                  <a:pt x="1923516" y="438041"/>
                  <a:pt x="1851281" y="351809"/>
                </a:cubicBezTo>
                <a:cubicBezTo>
                  <a:pt x="1779046" y="265577"/>
                  <a:pt x="1676014" y="178224"/>
                  <a:pt x="1589220" y="123349"/>
                </a:cubicBezTo>
                <a:cubicBezTo>
                  <a:pt x="1502426" y="68474"/>
                  <a:pt x="1417313" y="42156"/>
                  <a:pt x="1330519" y="22558"/>
                </a:cubicBezTo>
                <a:cubicBezTo>
                  <a:pt x="1243725" y="2960"/>
                  <a:pt x="1220207" y="-7120"/>
                  <a:pt x="1071818" y="5759"/>
                </a:cubicBezTo>
                <a:close/>
              </a:path>
            </a:pathLst>
          </a:custGeom>
          <a:solidFill>
            <a:srgbClr val="BABA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Patients procrastinating when the FOB test /appointment letter comes through</a:t>
            </a:r>
            <a:endParaRPr lang="en-GB" dirty="0"/>
          </a:p>
        </p:txBody>
      </p:sp>
      <p:sp>
        <p:nvSpPr>
          <p:cNvPr id="10" name="Freeform 9"/>
          <p:cNvSpPr/>
          <p:nvPr/>
        </p:nvSpPr>
        <p:spPr>
          <a:xfrm>
            <a:off x="1043610" y="2357431"/>
            <a:ext cx="1488189" cy="1571636"/>
          </a:xfrm>
          <a:custGeom>
            <a:avLst/>
            <a:gdLst>
              <a:gd name="connsiteX0" fmla="*/ 1071818 w 2083243"/>
              <a:gd name="connsiteY0" fmla="*/ 7246 h 2126475"/>
              <a:gd name="connsiteX1" fmla="*/ 682086 w 2083243"/>
              <a:gd name="connsiteY1" fmla="*/ 121476 h 2126475"/>
              <a:gd name="connsiteX2" fmla="*/ 305793 w 2083243"/>
              <a:gd name="connsiteY2" fmla="*/ 343217 h 2126475"/>
              <a:gd name="connsiteX3" fmla="*/ 80689 w 2083243"/>
              <a:gd name="connsiteY3" fmla="*/ 712784 h 2126475"/>
              <a:gd name="connsiteX4" fmla="*/ 55 w 2083243"/>
              <a:gd name="connsiteY4" fmla="*/ 1048755 h 2126475"/>
              <a:gd name="connsiteX5" fmla="*/ 77329 w 2083243"/>
              <a:gd name="connsiteY5" fmla="*/ 1495596 h 2126475"/>
              <a:gd name="connsiteX6" fmla="*/ 453622 w 2083243"/>
              <a:gd name="connsiteY6" fmla="*/ 1932358 h 2126475"/>
              <a:gd name="connsiteX7" fmla="*/ 897110 w 2083243"/>
              <a:gd name="connsiteY7" fmla="*/ 2113782 h 2126475"/>
              <a:gd name="connsiteX8" fmla="*/ 1310360 w 2083243"/>
              <a:gd name="connsiteY8" fmla="*/ 2096983 h 2126475"/>
              <a:gd name="connsiteX9" fmla="*/ 1602659 w 2083243"/>
              <a:gd name="connsiteY9" fmla="*/ 1982753 h 2126475"/>
              <a:gd name="connsiteX10" fmla="*/ 1851281 w 2083243"/>
              <a:gd name="connsiteY10" fmla="*/ 1767732 h 2126475"/>
              <a:gd name="connsiteX11" fmla="*/ 2032708 w 2083243"/>
              <a:gd name="connsiteY11" fmla="*/ 1418323 h 2126475"/>
              <a:gd name="connsiteX12" fmla="*/ 2083105 w 2083243"/>
              <a:gd name="connsiteY12" fmla="*/ 1015158 h 2126475"/>
              <a:gd name="connsiteX13" fmla="*/ 2022629 w 2083243"/>
              <a:gd name="connsiteY13" fmla="*/ 642230 h 2126475"/>
              <a:gd name="connsiteX14" fmla="*/ 1851281 w 2083243"/>
              <a:gd name="connsiteY14" fmla="*/ 353296 h 2126475"/>
              <a:gd name="connsiteX15" fmla="*/ 1589220 w 2083243"/>
              <a:gd name="connsiteY15" fmla="*/ 124836 h 2126475"/>
              <a:gd name="connsiteX16" fmla="*/ 1330519 w 2083243"/>
              <a:gd name="connsiteY16" fmla="*/ 24045 h 2126475"/>
              <a:gd name="connsiteX17" fmla="*/ 1071818 w 2083243"/>
              <a:gd name="connsiteY17" fmla="*/ 7246 h 2126475"/>
              <a:gd name="connsiteX0" fmla="*/ 1071818 w 2083243"/>
              <a:gd name="connsiteY0" fmla="*/ 5759 h 2124988"/>
              <a:gd name="connsiteX1" fmla="*/ 682086 w 2083243"/>
              <a:gd name="connsiteY1" fmla="*/ 119989 h 2124988"/>
              <a:gd name="connsiteX2" fmla="*/ 305793 w 2083243"/>
              <a:gd name="connsiteY2" fmla="*/ 341730 h 2124988"/>
              <a:gd name="connsiteX3" fmla="*/ 80689 w 2083243"/>
              <a:gd name="connsiteY3" fmla="*/ 711297 h 2124988"/>
              <a:gd name="connsiteX4" fmla="*/ 55 w 2083243"/>
              <a:gd name="connsiteY4" fmla="*/ 1047268 h 2124988"/>
              <a:gd name="connsiteX5" fmla="*/ 77329 w 2083243"/>
              <a:gd name="connsiteY5" fmla="*/ 1494109 h 2124988"/>
              <a:gd name="connsiteX6" fmla="*/ 453622 w 2083243"/>
              <a:gd name="connsiteY6" fmla="*/ 1930871 h 2124988"/>
              <a:gd name="connsiteX7" fmla="*/ 897110 w 2083243"/>
              <a:gd name="connsiteY7" fmla="*/ 2112295 h 2124988"/>
              <a:gd name="connsiteX8" fmla="*/ 1310360 w 2083243"/>
              <a:gd name="connsiteY8" fmla="*/ 2095496 h 2124988"/>
              <a:gd name="connsiteX9" fmla="*/ 1602659 w 2083243"/>
              <a:gd name="connsiteY9" fmla="*/ 1981266 h 2124988"/>
              <a:gd name="connsiteX10" fmla="*/ 1851281 w 2083243"/>
              <a:gd name="connsiteY10" fmla="*/ 1766245 h 2124988"/>
              <a:gd name="connsiteX11" fmla="*/ 2032708 w 2083243"/>
              <a:gd name="connsiteY11" fmla="*/ 1416836 h 2124988"/>
              <a:gd name="connsiteX12" fmla="*/ 2083105 w 2083243"/>
              <a:gd name="connsiteY12" fmla="*/ 1013671 h 2124988"/>
              <a:gd name="connsiteX13" fmla="*/ 2022629 w 2083243"/>
              <a:gd name="connsiteY13" fmla="*/ 640743 h 2124988"/>
              <a:gd name="connsiteX14" fmla="*/ 1851281 w 2083243"/>
              <a:gd name="connsiteY14" fmla="*/ 351809 h 2124988"/>
              <a:gd name="connsiteX15" fmla="*/ 1589220 w 2083243"/>
              <a:gd name="connsiteY15" fmla="*/ 123349 h 2124988"/>
              <a:gd name="connsiteX16" fmla="*/ 1330519 w 2083243"/>
              <a:gd name="connsiteY16" fmla="*/ 22558 h 2124988"/>
              <a:gd name="connsiteX17" fmla="*/ 1071818 w 2083243"/>
              <a:gd name="connsiteY17" fmla="*/ 5759 h 212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3243" h="2124988">
                <a:moveTo>
                  <a:pt x="1071818" y="5759"/>
                </a:moveTo>
                <a:cubicBezTo>
                  <a:pt x="923429" y="18638"/>
                  <a:pt x="809757" y="63994"/>
                  <a:pt x="682086" y="119989"/>
                </a:cubicBezTo>
                <a:cubicBezTo>
                  <a:pt x="554415" y="175984"/>
                  <a:pt x="406026" y="243179"/>
                  <a:pt x="305793" y="341730"/>
                </a:cubicBezTo>
                <a:cubicBezTo>
                  <a:pt x="205560" y="440281"/>
                  <a:pt x="131645" y="593707"/>
                  <a:pt x="80689" y="711297"/>
                </a:cubicBezTo>
                <a:cubicBezTo>
                  <a:pt x="29733" y="828887"/>
                  <a:pt x="615" y="916799"/>
                  <a:pt x="55" y="1047268"/>
                </a:cubicBezTo>
                <a:cubicBezTo>
                  <a:pt x="-505" y="1177737"/>
                  <a:pt x="1735" y="1346842"/>
                  <a:pt x="77329" y="1494109"/>
                </a:cubicBezTo>
                <a:cubicBezTo>
                  <a:pt x="152923" y="1641376"/>
                  <a:pt x="316992" y="1827840"/>
                  <a:pt x="453622" y="1930871"/>
                </a:cubicBezTo>
                <a:cubicBezTo>
                  <a:pt x="590252" y="2033902"/>
                  <a:pt x="754320" y="2084858"/>
                  <a:pt x="897110" y="2112295"/>
                </a:cubicBezTo>
                <a:cubicBezTo>
                  <a:pt x="1039900" y="2139733"/>
                  <a:pt x="1192769" y="2117334"/>
                  <a:pt x="1310360" y="2095496"/>
                </a:cubicBezTo>
                <a:cubicBezTo>
                  <a:pt x="1427951" y="2073658"/>
                  <a:pt x="1512506" y="2036141"/>
                  <a:pt x="1602659" y="1981266"/>
                </a:cubicBezTo>
                <a:cubicBezTo>
                  <a:pt x="1692812" y="1926391"/>
                  <a:pt x="1779606" y="1860317"/>
                  <a:pt x="1851281" y="1766245"/>
                </a:cubicBezTo>
                <a:cubicBezTo>
                  <a:pt x="1922956" y="1672173"/>
                  <a:pt x="1994071" y="1542265"/>
                  <a:pt x="2032708" y="1416836"/>
                </a:cubicBezTo>
                <a:cubicBezTo>
                  <a:pt x="2071345" y="1291407"/>
                  <a:pt x="2084785" y="1143020"/>
                  <a:pt x="2083105" y="1013671"/>
                </a:cubicBezTo>
                <a:cubicBezTo>
                  <a:pt x="2081425" y="884322"/>
                  <a:pt x="2061266" y="751053"/>
                  <a:pt x="2022629" y="640743"/>
                </a:cubicBezTo>
                <a:cubicBezTo>
                  <a:pt x="1983992" y="530433"/>
                  <a:pt x="1923516" y="438041"/>
                  <a:pt x="1851281" y="351809"/>
                </a:cubicBezTo>
                <a:cubicBezTo>
                  <a:pt x="1779046" y="265577"/>
                  <a:pt x="1676014" y="178224"/>
                  <a:pt x="1589220" y="123349"/>
                </a:cubicBezTo>
                <a:cubicBezTo>
                  <a:pt x="1502426" y="68474"/>
                  <a:pt x="1417313" y="42156"/>
                  <a:pt x="1330519" y="22558"/>
                </a:cubicBezTo>
                <a:cubicBezTo>
                  <a:pt x="1243725" y="2960"/>
                  <a:pt x="1220207" y="-7120"/>
                  <a:pt x="1071818" y="5759"/>
                </a:cubicBezTo>
                <a:close/>
              </a:path>
            </a:pathLst>
          </a:custGeom>
          <a:solidFill>
            <a:srgbClr val="BABA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There are cultural barriers</a:t>
            </a:r>
            <a:endParaRPr lang="en-GB" dirty="0"/>
          </a:p>
        </p:txBody>
      </p:sp>
      <p:sp>
        <p:nvSpPr>
          <p:cNvPr id="11" name="Freeform 10"/>
          <p:cNvSpPr/>
          <p:nvPr/>
        </p:nvSpPr>
        <p:spPr>
          <a:xfrm>
            <a:off x="2623224" y="0"/>
            <a:ext cx="1928826" cy="1928803"/>
          </a:xfrm>
          <a:custGeom>
            <a:avLst/>
            <a:gdLst>
              <a:gd name="connsiteX0" fmla="*/ 1071818 w 2083243"/>
              <a:gd name="connsiteY0" fmla="*/ 7246 h 2126475"/>
              <a:gd name="connsiteX1" fmla="*/ 682086 w 2083243"/>
              <a:gd name="connsiteY1" fmla="*/ 121476 h 2126475"/>
              <a:gd name="connsiteX2" fmla="*/ 305793 w 2083243"/>
              <a:gd name="connsiteY2" fmla="*/ 343217 h 2126475"/>
              <a:gd name="connsiteX3" fmla="*/ 80689 w 2083243"/>
              <a:gd name="connsiteY3" fmla="*/ 712784 h 2126475"/>
              <a:gd name="connsiteX4" fmla="*/ 55 w 2083243"/>
              <a:gd name="connsiteY4" fmla="*/ 1048755 h 2126475"/>
              <a:gd name="connsiteX5" fmla="*/ 77329 w 2083243"/>
              <a:gd name="connsiteY5" fmla="*/ 1495596 h 2126475"/>
              <a:gd name="connsiteX6" fmla="*/ 453622 w 2083243"/>
              <a:gd name="connsiteY6" fmla="*/ 1932358 h 2126475"/>
              <a:gd name="connsiteX7" fmla="*/ 897110 w 2083243"/>
              <a:gd name="connsiteY7" fmla="*/ 2113782 h 2126475"/>
              <a:gd name="connsiteX8" fmla="*/ 1310360 w 2083243"/>
              <a:gd name="connsiteY8" fmla="*/ 2096983 h 2126475"/>
              <a:gd name="connsiteX9" fmla="*/ 1602659 w 2083243"/>
              <a:gd name="connsiteY9" fmla="*/ 1982753 h 2126475"/>
              <a:gd name="connsiteX10" fmla="*/ 1851281 w 2083243"/>
              <a:gd name="connsiteY10" fmla="*/ 1767732 h 2126475"/>
              <a:gd name="connsiteX11" fmla="*/ 2032708 w 2083243"/>
              <a:gd name="connsiteY11" fmla="*/ 1418323 h 2126475"/>
              <a:gd name="connsiteX12" fmla="*/ 2083105 w 2083243"/>
              <a:gd name="connsiteY12" fmla="*/ 1015158 h 2126475"/>
              <a:gd name="connsiteX13" fmla="*/ 2022629 w 2083243"/>
              <a:gd name="connsiteY13" fmla="*/ 642230 h 2126475"/>
              <a:gd name="connsiteX14" fmla="*/ 1851281 w 2083243"/>
              <a:gd name="connsiteY14" fmla="*/ 353296 h 2126475"/>
              <a:gd name="connsiteX15" fmla="*/ 1589220 w 2083243"/>
              <a:gd name="connsiteY15" fmla="*/ 124836 h 2126475"/>
              <a:gd name="connsiteX16" fmla="*/ 1330519 w 2083243"/>
              <a:gd name="connsiteY16" fmla="*/ 24045 h 2126475"/>
              <a:gd name="connsiteX17" fmla="*/ 1071818 w 2083243"/>
              <a:gd name="connsiteY17" fmla="*/ 7246 h 2126475"/>
              <a:gd name="connsiteX0" fmla="*/ 1071818 w 2083243"/>
              <a:gd name="connsiteY0" fmla="*/ 5759 h 2124988"/>
              <a:gd name="connsiteX1" fmla="*/ 682086 w 2083243"/>
              <a:gd name="connsiteY1" fmla="*/ 119989 h 2124988"/>
              <a:gd name="connsiteX2" fmla="*/ 305793 w 2083243"/>
              <a:gd name="connsiteY2" fmla="*/ 341730 h 2124988"/>
              <a:gd name="connsiteX3" fmla="*/ 80689 w 2083243"/>
              <a:gd name="connsiteY3" fmla="*/ 711297 h 2124988"/>
              <a:gd name="connsiteX4" fmla="*/ 55 w 2083243"/>
              <a:gd name="connsiteY4" fmla="*/ 1047268 h 2124988"/>
              <a:gd name="connsiteX5" fmla="*/ 77329 w 2083243"/>
              <a:gd name="connsiteY5" fmla="*/ 1494109 h 2124988"/>
              <a:gd name="connsiteX6" fmla="*/ 453622 w 2083243"/>
              <a:gd name="connsiteY6" fmla="*/ 1930871 h 2124988"/>
              <a:gd name="connsiteX7" fmla="*/ 897110 w 2083243"/>
              <a:gd name="connsiteY7" fmla="*/ 2112295 h 2124988"/>
              <a:gd name="connsiteX8" fmla="*/ 1310360 w 2083243"/>
              <a:gd name="connsiteY8" fmla="*/ 2095496 h 2124988"/>
              <a:gd name="connsiteX9" fmla="*/ 1602659 w 2083243"/>
              <a:gd name="connsiteY9" fmla="*/ 1981266 h 2124988"/>
              <a:gd name="connsiteX10" fmla="*/ 1851281 w 2083243"/>
              <a:gd name="connsiteY10" fmla="*/ 1766245 h 2124988"/>
              <a:gd name="connsiteX11" fmla="*/ 2032708 w 2083243"/>
              <a:gd name="connsiteY11" fmla="*/ 1416836 h 2124988"/>
              <a:gd name="connsiteX12" fmla="*/ 2083105 w 2083243"/>
              <a:gd name="connsiteY12" fmla="*/ 1013671 h 2124988"/>
              <a:gd name="connsiteX13" fmla="*/ 2022629 w 2083243"/>
              <a:gd name="connsiteY13" fmla="*/ 640743 h 2124988"/>
              <a:gd name="connsiteX14" fmla="*/ 1851281 w 2083243"/>
              <a:gd name="connsiteY14" fmla="*/ 351809 h 2124988"/>
              <a:gd name="connsiteX15" fmla="*/ 1589220 w 2083243"/>
              <a:gd name="connsiteY15" fmla="*/ 123349 h 2124988"/>
              <a:gd name="connsiteX16" fmla="*/ 1330519 w 2083243"/>
              <a:gd name="connsiteY16" fmla="*/ 22558 h 2124988"/>
              <a:gd name="connsiteX17" fmla="*/ 1071818 w 2083243"/>
              <a:gd name="connsiteY17" fmla="*/ 5759 h 212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3243" h="2124988">
                <a:moveTo>
                  <a:pt x="1071818" y="5759"/>
                </a:moveTo>
                <a:cubicBezTo>
                  <a:pt x="923429" y="18638"/>
                  <a:pt x="809757" y="63994"/>
                  <a:pt x="682086" y="119989"/>
                </a:cubicBezTo>
                <a:cubicBezTo>
                  <a:pt x="554415" y="175984"/>
                  <a:pt x="406026" y="243179"/>
                  <a:pt x="305793" y="341730"/>
                </a:cubicBezTo>
                <a:cubicBezTo>
                  <a:pt x="205560" y="440281"/>
                  <a:pt x="131645" y="593707"/>
                  <a:pt x="80689" y="711297"/>
                </a:cubicBezTo>
                <a:cubicBezTo>
                  <a:pt x="29733" y="828887"/>
                  <a:pt x="615" y="916799"/>
                  <a:pt x="55" y="1047268"/>
                </a:cubicBezTo>
                <a:cubicBezTo>
                  <a:pt x="-505" y="1177737"/>
                  <a:pt x="1735" y="1346842"/>
                  <a:pt x="77329" y="1494109"/>
                </a:cubicBezTo>
                <a:cubicBezTo>
                  <a:pt x="152923" y="1641376"/>
                  <a:pt x="316992" y="1827840"/>
                  <a:pt x="453622" y="1930871"/>
                </a:cubicBezTo>
                <a:cubicBezTo>
                  <a:pt x="590252" y="2033902"/>
                  <a:pt x="754320" y="2084858"/>
                  <a:pt x="897110" y="2112295"/>
                </a:cubicBezTo>
                <a:cubicBezTo>
                  <a:pt x="1039900" y="2139733"/>
                  <a:pt x="1192769" y="2117334"/>
                  <a:pt x="1310360" y="2095496"/>
                </a:cubicBezTo>
                <a:cubicBezTo>
                  <a:pt x="1427951" y="2073658"/>
                  <a:pt x="1512506" y="2036141"/>
                  <a:pt x="1602659" y="1981266"/>
                </a:cubicBezTo>
                <a:cubicBezTo>
                  <a:pt x="1692812" y="1926391"/>
                  <a:pt x="1779606" y="1860317"/>
                  <a:pt x="1851281" y="1766245"/>
                </a:cubicBezTo>
                <a:cubicBezTo>
                  <a:pt x="1922956" y="1672173"/>
                  <a:pt x="1994071" y="1542265"/>
                  <a:pt x="2032708" y="1416836"/>
                </a:cubicBezTo>
                <a:cubicBezTo>
                  <a:pt x="2071345" y="1291407"/>
                  <a:pt x="2084785" y="1143020"/>
                  <a:pt x="2083105" y="1013671"/>
                </a:cubicBezTo>
                <a:cubicBezTo>
                  <a:pt x="2081425" y="884322"/>
                  <a:pt x="2061266" y="751053"/>
                  <a:pt x="2022629" y="640743"/>
                </a:cubicBezTo>
                <a:cubicBezTo>
                  <a:pt x="1983992" y="530433"/>
                  <a:pt x="1923516" y="438041"/>
                  <a:pt x="1851281" y="351809"/>
                </a:cubicBezTo>
                <a:cubicBezTo>
                  <a:pt x="1779046" y="265577"/>
                  <a:pt x="1676014" y="178224"/>
                  <a:pt x="1589220" y="123349"/>
                </a:cubicBezTo>
                <a:cubicBezTo>
                  <a:pt x="1502426" y="68474"/>
                  <a:pt x="1417313" y="42156"/>
                  <a:pt x="1330519" y="22558"/>
                </a:cubicBezTo>
                <a:cubicBezTo>
                  <a:pt x="1243725" y="2960"/>
                  <a:pt x="1220207" y="-7120"/>
                  <a:pt x="1071818" y="5759"/>
                </a:cubicBezTo>
                <a:close/>
              </a:path>
            </a:pathLst>
          </a:custGeom>
          <a:solidFill>
            <a:srgbClr val="BABA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bg1"/>
                </a:solidFill>
              </a:rPr>
              <a:t>Patient reports difficulty in completing the FOB test</a:t>
            </a:r>
            <a:endParaRPr lang="en-GB" dirty="0">
              <a:solidFill>
                <a:schemeClr val="bg1"/>
              </a:solidFill>
            </a:endParaRPr>
          </a:p>
        </p:txBody>
      </p:sp>
      <p:sp>
        <p:nvSpPr>
          <p:cNvPr id="12" name="Freeform 11"/>
          <p:cNvSpPr/>
          <p:nvPr/>
        </p:nvSpPr>
        <p:spPr>
          <a:xfrm>
            <a:off x="5552182" y="214291"/>
            <a:ext cx="1643074" cy="1513715"/>
          </a:xfrm>
          <a:custGeom>
            <a:avLst/>
            <a:gdLst>
              <a:gd name="connsiteX0" fmla="*/ 1071818 w 2083243"/>
              <a:gd name="connsiteY0" fmla="*/ 7246 h 2126475"/>
              <a:gd name="connsiteX1" fmla="*/ 682086 w 2083243"/>
              <a:gd name="connsiteY1" fmla="*/ 121476 h 2126475"/>
              <a:gd name="connsiteX2" fmla="*/ 305793 w 2083243"/>
              <a:gd name="connsiteY2" fmla="*/ 343217 h 2126475"/>
              <a:gd name="connsiteX3" fmla="*/ 80689 w 2083243"/>
              <a:gd name="connsiteY3" fmla="*/ 712784 h 2126475"/>
              <a:gd name="connsiteX4" fmla="*/ 55 w 2083243"/>
              <a:gd name="connsiteY4" fmla="*/ 1048755 h 2126475"/>
              <a:gd name="connsiteX5" fmla="*/ 77329 w 2083243"/>
              <a:gd name="connsiteY5" fmla="*/ 1495596 h 2126475"/>
              <a:gd name="connsiteX6" fmla="*/ 453622 w 2083243"/>
              <a:gd name="connsiteY6" fmla="*/ 1932358 h 2126475"/>
              <a:gd name="connsiteX7" fmla="*/ 897110 w 2083243"/>
              <a:gd name="connsiteY7" fmla="*/ 2113782 h 2126475"/>
              <a:gd name="connsiteX8" fmla="*/ 1310360 w 2083243"/>
              <a:gd name="connsiteY8" fmla="*/ 2096983 h 2126475"/>
              <a:gd name="connsiteX9" fmla="*/ 1602659 w 2083243"/>
              <a:gd name="connsiteY9" fmla="*/ 1982753 h 2126475"/>
              <a:gd name="connsiteX10" fmla="*/ 1851281 w 2083243"/>
              <a:gd name="connsiteY10" fmla="*/ 1767732 h 2126475"/>
              <a:gd name="connsiteX11" fmla="*/ 2032708 w 2083243"/>
              <a:gd name="connsiteY11" fmla="*/ 1418323 h 2126475"/>
              <a:gd name="connsiteX12" fmla="*/ 2083105 w 2083243"/>
              <a:gd name="connsiteY12" fmla="*/ 1015158 h 2126475"/>
              <a:gd name="connsiteX13" fmla="*/ 2022629 w 2083243"/>
              <a:gd name="connsiteY13" fmla="*/ 642230 h 2126475"/>
              <a:gd name="connsiteX14" fmla="*/ 1851281 w 2083243"/>
              <a:gd name="connsiteY14" fmla="*/ 353296 h 2126475"/>
              <a:gd name="connsiteX15" fmla="*/ 1589220 w 2083243"/>
              <a:gd name="connsiteY15" fmla="*/ 124836 h 2126475"/>
              <a:gd name="connsiteX16" fmla="*/ 1330519 w 2083243"/>
              <a:gd name="connsiteY16" fmla="*/ 24045 h 2126475"/>
              <a:gd name="connsiteX17" fmla="*/ 1071818 w 2083243"/>
              <a:gd name="connsiteY17" fmla="*/ 7246 h 2126475"/>
              <a:gd name="connsiteX0" fmla="*/ 1071818 w 2083243"/>
              <a:gd name="connsiteY0" fmla="*/ 5759 h 2124988"/>
              <a:gd name="connsiteX1" fmla="*/ 682086 w 2083243"/>
              <a:gd name="connsiteY1" fmla="*/ 119989 h 2124988"/>
              <a:gd name="connsiteX2" fmla="*/ 305793 w 2083243"/>
              <a:gd name="connsiteY2" fmla="*/ 341730 h 2124988"/>
              <a:gd name="connsiteX3" fmla="*/ 80689 w 2083243"/>
              <a:gd name="connsiteY3" fmla="*/ 711297 h 2124988"/>
              <a:gd name="connsiteX4" fmla="*/ 55 w 2083243"/>
              <a:gd name="connsiteY4" fmla="*/ 1047268 h 2124988"/>
              <a:gd name="connsiteX5" fmla="*/ 77329 w 2083243"/>
              <a:gd name="connsiteY5" fmla="*/ 1494109 h 2124988"/>
              <a:gd name="connsiteX6" fmla="*/ 453622 w 2083243"/>
              <a:gd name="connsiteY6" fmla="*/ 1930871 h 2124988"/>
              <a:gd name="connsiteX7" fmla="*/ 897110 w 2083243"/>
              <a:gd name="connsiteY7" fmla="*/ 2112295 h 2124988"/>
              <a:gd name="connsiteX8" fmla="*/ 1310360 w 2083243"/>
              <a:gd name="connsiteY8" fmla="*/ 2095496 h 2124988"/>
              <a:gd name="connsiteX9" fmla="*/ 1602659 w 2083243"/>
              <a:gd name="connsiteY9" fmla="*/ 1981266 h 2124988"/>
              <a:gd name="connsiteX10" fmla="*/ 1851281 w 2083243"/>
              <a:gd name="connsiteY10" fmla="*/ 1766245 h 2124988"/>
              <a:gd name="connsiteX11" fmla="*/ 2032708 w 2083243"/>
              <a:gd name="connsiteY11" fmla="*/ 1416836 h 2124988"/>
              <a:gd name="connsiteX12" fmla="*/ 2083105 w 2083243"/>
              <a:gd name="connsiteY12" fmla="*/ 1013671 h 2124988"/>
              <a:gd name="connsiteX13" fmla="*/ 2022629 w 2083243"/>
              <a:gd name="connsiteY13" fmla="*/ 640743 h 2124988"/>
              <a:gd name="connsiteX14" fmla="*/ 1851281 w 2083243"/>
              <a:gd name="connsiteY14" fmla="*/ 351809 h 2124988"/>
              <a:gd name="connsiteX15" fmla="*/ 1589220 w 2083243"/>
              <a:gd name="connsiteY15" fmla="*/ 123349 h 2124988"/>
              <a:gd name="connsiteX16" fmla="*/ 1330519 w 2083243"/>
              <a:gd name="connsiteY16" fmla="*/ 22558 h 2124988"/>
              <a:gd name="connsiteX17" fmla="*/ 1071818 w 2083243"/>
              <a:gd name="connsiteY17" fmla="*/ 5759 h 212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3243" h="2124988">
                <a:moveTo>
                  <a:pt x="1071818" y="5759"/>
                </a:moveTo>
                <a:cubicBezTo>
                  <a:pt x="923429" y="18638"/>
                  <a:pt x="809757" y="63994"/>
                  <a:pt x="682086" y="119989"/>
                </a:cubicBezTo>
                <a:cubicBezTo>
                  <a:pt x="554415" y="175984"/>
                  <a:pt x="406026" y="243179"/>
                  <a:pt x="305793" y="341730"/>
                </a:cubicBezTo>
                <a:cubicBezTo>
                  <a:pt x="205560" y="440281"/>
                  <a:pt x="131645" y="593707"/>
                  <a:pt x="80689" y="711297"/>
                </a:cubicBezTo>
                <a:cubicBezTo>
                  <a:pt x="29733" y="828887"/>
                  <a:pt x="615" y="916799"/>
                  <a:pt x="55" y="1047268"/>
                </a:cubicBezTo>
                <a:cubicBezTo>
                  <a:pt x="-505" y="1177737"/>
                  <a:pt x="1735" y="1346842"/>
                  <a:pt x="77329" y="1494109"/>
                </a:cubicBezTo>
                <a:cubicBezTo>
                  <a:pt x="152923" y="1641376"/>
                  <a:pt x="316992" y="1827840"/>
                  <a:pt x="453622" y="1930871"/>
                </a:cubicBezTo>
                <a:cubicBezTo>
                  <a:pt x="590252" y="2033902"/>
                  <a:pt x="754320" y="2084858"/>
                  <a:pt x="897110" y="2112295"/>
                </a:cubicBezTo>
                <a:cubicBezTo>
                  <a:pt x="1039900" y="2139733"/>
                  <a:pt x="1192769" y="2117334"/>
                  <a:pt x="1310360" y="2095496"/>
                </a:cubicBezTo>
                <a:cubicBezTo>
                  <a:pt x="1427951" y="2073658"/>
                  <a:pt x="1512506" y="2036141"/>
                  <a:pt x="1602659" y="1981266"/>
                </a:cubicBezTo>
                <a:cubicBezTo>
                  <a:pt x="1692812" y="1926391"/>
                  <a:pt x="1779606" y="1860317"/>
                  <a:pt x="1851281" y="1766245"/>
                </a:cubicBezTo>
                <a:cubicBezTo>
                  <a:pt x="1922956" y="1672173"/>
                  <a:pt x="1994071" y="1542265"/>
                  <a:pt x="2032708" y="1416836"/>
                </a:cubicBezTo>
                <a:cubicBezTo>
                  <a:pt x="2071345" y="1291407"/>
                  <a:pt x="2084785" y="1143020"/>
                  <a:pt x="2083105" y="1013671"/>
                </a:cubicBezTo>
                <a:cubicBezTo>
                  <a:pt x="2081425" y="884322"/>
                  <a:pt x="2061266" y="751053"/>
                  <a:pt x="2022629" y="640743"/>
                </a:cubicBezTo>
                <a:cubicBezTo>
                  <a:pt x="1983992" y="530433"/>
                  <a:pt x="1923516" y="438041"/>
                  <a:pt x="1851281" y="351809"/>
                </a:cubicBezTo>
                <a:cubicBezTo>
                  <a:pt x="1779046" y="265577"/>
                  <a:pt x="1676014" y="178224"/>
                  <a:pt x="1589220" y="123349"/>
                </a:cubicBezTo>
                <a:cubicBezTo>
                  <a:pt x="1502426" y="68474"/>
                  <a:pt x="1417313" y="42156"/>
                  <a:pt x="1330519" y="22558"/>
                </a:cubicBezTo>
                <a:cubicBezTo>
                  <a:pt x="1243725" y="2960"/>
                  <a:pt x="1220207" y="-7120"/>
                  <a:pt x="1071818" y="5759"/>
                </a:cubicBezTo>
                <a:close/>
              </a:path>
            </a:pathLst>
          </a:custGeom>
          <a:solidFill>
            <a:srgbClr val="BABA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Patient is unable to catch sample</a:t>
            </a:r>
            <a:endParaRPr lang="en-GB" dirty="0"/>
          </a:p>
        </p:txBody>
      </p:sp>
      <p:sp>
        <p:nvSpPr>
          <p:cNvPr id="13" name="Freeform 12"/>
          <p:cNvSpPr/>
          <p:nvPr/>
        </p:nvSpPr>
        <p:spPr>
          <a:xfrm>
            <a:off x="223590" y="4143381"/>
            <a:ext cx="1693422" cy="1733892"/>
          </a:xfrm>
          <a:custGeom>
            <a:avLst/>
            <a:gdLst>
              <a:gd name="connsiteX0" fmla="*/ 1071818 w 2083243"/>
              <a:gd name="connsiteY0" fmla="*/ 7246 h 2126475"/>
              <a:gd name="connsiteX1" fmla="*/ 682086 w 2083243"/>
              <a:gd name="connsiteY1" fmla="*/ 121476 h 2126475"/>
              <a:gd name="connsiteX2" fmla="*/ 305793 w 2083243"/>
              <a:gd name="connsiteY2" fmla="*/ 343217 h 2126475"/>
              <a:gd name="connsiteX3" fmla="*/ 80689 w 2083243"/>
              <a:gd name="connsiteY3" fmla="*/ 712784 h 2126475"/>
              <a:gd name="connsiteX4" fmla="*/ 55 w 2083243"/>
              <a:gd name="connsiteY4" fmla="*/ 1048755 h 2126475"/>
              <a:gd name="connsiteX5" fmla="*/ 77329 w 2083243"/>
              <a:gd name="connsiteY5" fmla="*/ 1495596 h 2126475"/>
              <a:gd name="connsiteX6" fmla="*/ 453622 w 2083243"/>
              <a:gd name="connsiteY6" fmla="*/ 1932358 h 2126475"/>
              <a:gd name="connsiteX7" fmla="*/ 897110 w 2083243"/>
              <a:gd name="connsiteY7" fmla="*/ 2113782 h 2126475"/>
              <a:gd name="connsiteX8" fmla="*/ 1310360 w 2083243"/>
              <a:gd name="connsiteY8" fmla="*/ 2096983 h 2126475"/>
              <a:gd name="connsiteX9" fmla="*/ 1602659 w 2083243"/>
              <a:gd name="connsiteY9" fmla="*/ 1982753 h 2126475"/>
              <a:gd name="connsiteX10" fmla="*/ 1851281 w 2083243"/>
              <a:gd name="connsiteY10" fmla="*/ 1767732 h 2126475"/>
              <a:gd name="connsiteX11" fmla="*/ 2032708 w 2083243"/>
              <a:gd name="connsiteY11" fmla="*/ 1418323 h 2126475"/>
              <a:gd name="connsiteX12" fmla="*/ 2083105 w 2083243"/>
              <a:gd name="connsiteY12" fmla="*/ 1015158 h 2126475"/>
              <a:gd name="connsiteX13" fmla="*/ 2022629 w 2083243"/>
              <a:gd name="connsiteY13" fmla="*/ 642230 h 2126475"/>
              <a:gd name="connsiteX14" fmla="*/ 1851281 w 2083243"/>
              <a:gd name="connsiteY14" fmla="*/ 353296 h 2126475"/>
              <a:gd name="connsiteX15" fmla="*/ 1589220 w 2083243"/>
              <a:gd name="connsiteY15" fmla="*/ 124836 h 2126475"/>
              <a:gd name="connsiteX16" fmla="*/ 1330519 w 2083243"/>
              <a:gd name="connsiteY16" fmla="*/ 24045 h 2126475"/>
              <a:gd name="connsiteX17" fmla="*/ 1071818 w 2083243"/>
              <a:gd name="connsiteY17" fmla="*/ 7246 h 2126475"/>
              <a:gd name="connsiteX0" fmla="*/ 1071818 w 2083243"/>
              <a:gd name="connsiteY0" fmla="*/ 5759 h 2124988"/>
              <a:gd name="connsiteX1" fmla="*/ 682086 w 2083243"/>
              <a:gd name="connsiteY1" fmla="*/ 119989 h 2124988"/>
              <a:gd name="connsiteX2" fmla="*/ 305793 w 2083243"/>
              <a:gd name="connsiteY2" fmla="*/ 341730 h 2124988"/>
              <a:gd name="connsiteX3" fmla="*/ 80689 w 2083243"/>
              <a:gd name="connsiteY3" fmla="*/ 711297 h 2124988"/>
              <a:gd name="connsiteX4" fmla="*/ 55 w 2083243"/>
              <a:gd name="connsiteY4" fmla="*/ 1047268 h 2124988"/>
              <a:gd name="connsiteX5" fmla="*/ 77329 w 2083243"/>
              <a:gd name="connsiteY5" fmla="*/ 1494109 h 2124988"/>
              <a:gd name="connsiteX6" fmla="*/ 453622 w 2083243"/>
              <a:gd name="connsiteY6" fmla="*/ 1930871 h 2124988"/>
              <a:gd name="connsiteX7" fmla="*/ 897110 w 2083243"/>
              <a:gd name="connsiteY7" fmla="*/ 2112295 h 2124988"/>
              <a:gd name="connsiteX8" fmla="*/ 1310360 w 2083243"/>
              <a:gd name="connsiteY8" fmla="*/ 2095496 h 2124988"/>
              <a:gd name="connsiteX9" fmla="*/ 1602659 w 2083243"/>
              <a:gd name="connsiteY9" fmla="*/ 1981266 h 2124988"/>
              <a:gd name="connsiteX10" fmla="*/ 1851281 w 2083243"/>
              <a:gd name="connsiteY10" fmla="*/ 1766245 h 2124988"/>
              <a:gd name="connsiteX11" fmla="*/ 2032708 w 2083243"/>
              <a:gd name="connsiteY11" fmla="*/ 1416836 h 2124988"/>
              <a:gd name="connsiteX12" fmla="*/ 2083105 w 2083243"/>
              <a:gd name="connsiteY12" fmla="*/ 1013671 h 2124988"/>
              <a:gd name="connsiteX13" fmla="*/ 2022629 w 2083243"/>
              <a:gd name="connsiteY13" fmla="*/ 640743 h 2124988"/>
              <a:gd name="connsiteX14" fmla="*/ 1851281 w 2083243"/>
              <a:gd name="connsiteY14" fmla="*/ 351809 h 2124988"/>
              <a:gd name="connsiteX15" fmla="*/ 1589220 w 2083243"/>
              <a:gd name="connsiteY15" fmla="*/ 123349 h 2124988"/>
              <a:gd name="connsiteX16" fmla="*/ 1330519 w 2083243"/>
              <a:gd name="connsiteY16" fmla="*/ 22558 h 2124988"/>
              <a:gd name="connsiteX17" fmla="*/ 1071818 w 2083243"/>
              <a:gd name="connsiteY17" fmla="*/ 5759 h 212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3243" h="2124988">
                <a:moveTo>
                  <a:pt x="1071818" y="5759"/>
                </a:moveTo>
                <a:cubicBezTo>
                  <a:pt x="923429" y="18638"/>
                  <a:pt x="809757" y="63994"/>
                  <a:pt x="682086" y="119989"/>
                </a:cubicBezTo>
                <a:cubicBezTo>
                  <a:pt x="554415" y="175984"/>
                  <a:pt x="406026" y="243179"/>
                  <a:pt x="305793" y="341730"/>
                </a:cubicBezTo>
                <a:cubicBezTo>
                  <a:pt x="205560" y="440281"/>
                  <a:pt x="131645" y="593707"/>
                  <a:pt x="80689" y="711297"/>
                </a:cubicBezTo>
                <a:cubicBezTo>
                  <a:pt x="29733" y="828887"/>
                  <a:pt x="615" y="916799"/>
                  <a:pt x="55" y="1047268"/>
                </a:cubicBezTo>
                <a:cubicBezTo>
                  <a:pt x="-505" y="1177737"/>
                  <a:pt x="1735" y="1346842"/>
                  <a:pt x="77329" y="1494109"/>
                </a:cubicBezTo>
                <a:cubicBezTo>
                  <a:pt x="152923" y="1641376"/>
                  <a:pt x="316992" y="1827840"/>
                  <a:pt x="453622" y="1930871"/>
                </a:cubicBezTo>
                <a:cubicBezTo>
                  <a:pt x="590252" y="2033902"/>
                  <a:pt x="754320" y="2084858"/>
                  <a:pt x="897110" y="2112295"/>
                </a:cubicBezTo>
                <a:cubicBezTo>
                  <a:pt x="1039900" y="2139733"/>
                  <a:pt x="1192769" y="2117334"/>
                  <a:pt x="1310360" y="2095496"/>
                </a:cubicBezTo>
                <a:cubicBezTo>
                  <a:pt x="1427951" y="2073658"/>
                  <a:pt x="1512506" y="2036141"/>
                  <a:pt x="1602659" y="1981266"/>
                </a:cubicBezTo>
                <a:cubicBezTo>
                  <a:pt x="1692812" y="1926391"/>
                  <a:pt x="1779606" y="1860317"/>
                  <a:pt x="1851281" y="1766245"/>
                </a:cubicBezTo>
                <a:cubicBezTo>
                  <a:pt x="1922956" y="1672173"/>
                  <a:pt x="1994071" y="1542265"/>
                  <a:pt x="2032708" y="1416836"/>
                </a:cubicBezTo>
                <a:cubicBezTo>
                  <a:pt x="2071345" y="1291407"/>
                  <a:pt x="2084785" y="1143020"/>
                  <a:pt x="2083105" y="1013671"/>
                </a:cubicBezTo>
                <a:cubicBezTo>
                  <a:pt x="2081425" y="884322"/>
                  <a:pt x="2061266" y="751053"/>
                  <a:pt x="2022629" y="640743"/>
                </a:cubicBezTo>
                <a:cubicBezTo>
                  <a:pt x="1983992" y="530433"/>
                  <a:pt x="1923516" y="438041"/>
                  <a:pt x="1851281" y="351809"/>
                </a:cubicBezTo>
                <a:cubicBezTo>
                  <a:pt x="1779046" y="265577"/>
                  <a:pt x="1676014" y="178224"/>
                  <a:pt x="1589220" y="123349"/>
                </a:cubicBezTo>
                <a:cubicBezTo>
                  <a:pt x="1502426" y="68474"/>
                  <a:pt x="1417313" y="42156"/>
                  <a:pt x="1330519" y="22558"/>
                </a:cubicBezTo>
                <a:cubicBezTo>
                  <a:pt x="1243725" y="2960"/>
                  <a:pt x="1220207" y="-7120"/>
                  <a:pt x="1071818" y="5759"/>
                </a:cubicBezTo>
                <a:close/>
              </a:path>
            </a:pathLst>
          </a:custGeom>
          <a:solidFill>
            <a:srgbClr val="BABA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Low perceived risk of getting bowel cancer</a:t>
            </a:r>
            <a:endParaRPr lang="en-GB" dirty="0"/>
          </a:p>
        </p:txBody>
      </p:sp>
      <p:sp>
        <p:nvSpPr>
          <p:cNvPr id="14" name="Freeform 13"/>
          <p:cNvSpPr/>
          <p:nvPr/>
        </p:nvSpPr>
        <p:spPr>
          <a:xfrm>
            <a:off x="2509606" y="4643445"/>
            <a:ext cx="1571636" cy="1643075"/>
          </a:xfrm>
          <a:custGeom>
            <a:avLst/>
            <a:gdLst>
              <a:gd name="connsiteX0" fmla="*/ 1071818 w 2083243"/>
              <a:gd name="connsiteY0" fmla="*/ 7246 h 2126475"/>
              <a:gd name="connsiteX1" fmla="*/ 682086 w 2083243"/>
              <a:gd name="connsiteY1" fmla="*/ 121476 h 2126475"/>
              <a:gd name="connsiteX2" fmla="*/ 305793 w 2083243"/>
              <a:gd name="connsiteY2" fmla="*/ 343217 h 2126475"/>
              <a:gd name="connsiteX3" fmla="*/ 80689 w 2083243"/>
              <a:gd name="connsiteY3" fmla="*/ 712784 h 2126475"/>
              <a:gd name="connsiteX4" fmla="*/ 55 w 2083243"/>
              <a:gd name="connsiteY4" fmla="*/ 1048755 h 2126475"/>
              <a:gd name="connsiteX5" fmla="*/ 77329 w 2083243"/>
              <a:gd name="connsiteY5" fmla="*/ 1495596 h 2126475"/>
              <a:gd name="connsiteX6" fmla="*/ 453622 w 2083243"/>
              <a:gd name="connsiteY6" fmla="*/ 1932358 h 2126475"/>
              <a:gd name="connsiteX7" fmla="*/ 897110 w 2083243"/>
              <a:gd name="connsiteY7" fmla="*/ 2113782 h 2126475"/>
              <a:gd name="connsiteX8" fmla="*/ 1310360 w 2083243"/>
              <a:gd name="connsiteY8" fmla="*/ 2096983 h 2126475"/>
              <a:gd name="connsiteX9" fmla="*/ 1602659 w 2083243"/>
              <a:gd name="connsiteY9" fmla="*/ 1982753 h 2126475"/>
              <a:gd name="connsiteX10" fmla="*/ 1851281 w 2083243"/>
              <a:gd name="connsiteY10" fmla="*/ 1767732 h 2126475"/>
              <a:gd name="connsiteX11" fmla="*/ 2032708 w 2083243"/>
              <a:gd name="connsiteY11" fmla="*/ 1418323 h 2126475"/>
              <a:gd name="connsiteX12" fmla="*/ 2083105 w 2083243"/>
              <a:gd name="connsiteY12" fmla="*/ 1015158 h 2126475"/>
              <a:gd name="connsiteX13" fmla="*/ 2022629 w 2083243"/>
              <a:gd name="connsiteY13" fmla="*/ 642230 h 2126475"/>
              <a:gd name="connsiteX14" fmla="*/ 1851281 w 2083243"/>
              <a:gd name="connsiteY14" fmla="*/ 353296 h 2126475"/>
              <a:gd name="connsiteX15" fmla="*/ 1589220 w 2083243"/>
              <a:gd name="connsiteY15" fmla="*/ 124836 h 2126475"/>
              <a:gd name="connsiteX16" fmla="*/ 1330519 w 2083243"/>
              <a:gd name="connsiteY16" fmla="*/ 24045 h 2126475"/>
              <a:gd name="connsiteX17" fmla="*/ 1071818 w 2083243"/>
              <a:gd name="connsiteY17" fmla="*/ 7246 h 2126475"/>
              <a:gd name="connsiteX0" fmla="*/ 1071818 w 2083243"/>
              <a:gd name="connsiteY0" fmla="*/ 5759 h 2124988"/>
              <a:gd name="connsiteX1" fmla="*/ 682086 w 2083243"/>
              <a:gd name="connsiteY1" fmla="*/ 119989 h 2124988"/>
              <a:gd name="connsiteX2" fmla="*/ 305793 w 2083243"/>
              <a:gd name="connsiteY2" fmla="*/ 341730 h 2124988"/>
              <a:gd name="connsiteX3" fmla="*/ 80689 w 2083243"/>
              <a:gd name="connsiteY3" fmla="*/ 711297 h 2124988"/>
              <a:gd name="connsiteX4" fmla="*/ 55 w 2083243"/>
              <a:gd name="connsiteY4" fmla="*/ 1047268 h 2124988"/>
              <a:gd name="connsiteX5" fmla="*/ 77329 w 2083243"/>
              <a:gd name="connsiteY5" fmla="*/ 1494109 h 2124988"/>
              <a:gd name="connsiteX6" fmla="*/ 453622 w 2083243"/>
              <a:gd name="connsiteY6" fmla="*/ 1930871 h 2124988"/>
              <a:gd name="connsiteX7" fmla="*/ 897110 w 2083243"/>
              <a:gd name="connsiteY7" fmla="*/ 2112295 h 2124988"/>
              <a:gd name="connsiteX8" fmla="*/ 1310360 w 2083243"/>
              <a:gd name="connsiteY8" fmla="*/ 2095496 h 2124988"/>
              <a:gd name="connsiteX9" fmla="*/ 1602659 w 2083243"/>
              <a:gd name="connsiteY9" fmla="*/ 1981266 h 2124988"/>
              <a:gd name="connsiteX10" fmla="*/ 1851281 w 2083243"/>
              <a:gd name="connsiteY10" fmla="*/ 1766245 h 2124988"/>
              <a:gd name="connsiteX11" fmla="*/ 2032708 w 2083243"/>
              <a:gd name="connsiteY11" fmla="*/ 1416836 h 2124988"/>
              <a:gd name="connsiteX12" fmla="*/ 2083105 w 2083243"/>
              <a:gd name="connsiteY12" fmla="*/ 1013671 h 2124988"/>
              <a:gd name="connsiteX13" fmla="*/ 2022629 w 2083243"/>
              <a:gd name="connsiteY13" fmla="*/ 640743 h 2124988"/>
              <a:gd name="connsiteX14" fmla="*/ 1851281 w 2083243"/>
              <a:gd name="connsiteY14" fmla="*/ 351809 h 2124988"/>
              <a:gd name="connsiteX15" fmla="*/ 1589220 w 2083243"/>
              <a:gd name="connsiteY15" fmla="*/ 123349 h 2124988"/>
              <a:gd name="connsiteX16" fmla="*/ 1330519 w 2083243"/>
              <a:gd name="connsiteY16" fmla="*/ 22558 h 2124988"/>
              <a:gd name="connsiteX17" fmla="*/ 1071818 w 2083243"/>
              <a:gd name="connsiteY17" fmla="*/ 5759 h 212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3243" h="2124988">
                <a:moveTo>
                  <a:pt x="1071818" y="5759"/>
                </a:moveTo>
                <a:cubicBezTo>
                  <a:pt x="923429" y="18638"/>
                  <a:pt x="809757" y="63994"/>
                  <a:pt x="682086" y="119989"/>
                </a:cubicBezTo>
                <a:cubicBezTo>
                  <a:pt x="554415" y="175984"/>
                  <a:pt x="406026" y="243179"/>
                  <a:pt x="305793" y="341730"/>
                </a:cubicBezTo>
                <a:cubicBezTo>
                  <a:pt x="205560" y="440281"/>
                  <a:pt x="131645" y="593707"/>
                  <a:pt x="80689" y="711297"/>
                </a:cubicBezTo>
                <a:cubicBezTo>
                  <a:pt x="29733" y="828887"/>
                  <a:pt x="615" y="916799"/>
                  <a:pt x="55" y="1047268"/>
                </a:cubicBezTo>
                <a:cubicBezTo>
                  <a:pt x="-505" y="1177737"/>
                  <a:pt x="1735" y="1346842"/>
                  <a:pt x="77329" y="1494109"/>
                </a:cubicBezTo>
                <a:cubicBezTo>
                  <a:pt x="152923" y="1641376"/>
                  <a:pt x="316992" y="1827840"/>
                  <a:pt x="453622" y="1930871"/>
                </a:cubicBezTo>
                <a:cubicBezTo>
                  <a:pt x="590252" y="2033902"/>
                  <a:pt x="754320" y="2084858"/>
                  <a:pt x="897110" y="2112295"/>
                </a:cubicBezTo>
                <a:cubicBezTo>
                  <a:pt x="1039900" y="2139733"/>
                  <a:pt x="1192769" y="2117334"/>
                  <a:pt x="1310360" y="2095496"/>
                </a:cubicBezTo>
                <a:cubicBezTo>
                  <a:pt x="1427951" y="2073658"/>
                  <a:pt x="1512506" y="2036141"/>
                  <a:pt x="1602659" y="1981266"/>
                </a:cubicBezTo>
                <a:cubicBezTo>
                  <a:pt x="1692812" y="1926391"/>
                  <a:pt x="1779606" y="1860317"/>
                  <a:pt x="1851281" y="1766245"/>
                </a:cubicBezTo>
                <a:cubicBezTo>
                  <a:pt x="1922956" y="1672173"/>
                  <a:pt x="1994071" y="1542265"/>
                  <a:pt x="2032708" y="1416836"/>
                </a:cubicBezTo>
                <a:cubicBezTo>
                  <a:pt x="2071345" y="1291407"/>
                  <a:pt x="2084785" y="1143020"/>
                  <a:pt x="2083105" y="1013671"/>
                </a:cubicBezTo>
                <a:cubicBezTo>
                  <a:pt x="2081425" y="884322"/>
                  <a:pt x="2061266" y="751053"/>
                  <a:pt x="2022629" y="640743"/>
                </a:cubicBezTo>
                <a:cubicBezTo>
                  <a:pt x="1983992" y="530433"/>
                  <a:pt x="1923516" y="438041"/>
                  <a:pt x="1851281" y="351809"/>
                </a:cubicBezTo>
                <a:cubicBezTo>
                  <a:pt x="1779046" y="265577"/>
                  <a:pt x="1676014" y="178224"/>
                  <a:pt x="1589220" y="123349"/>
                </a:cubicBezTo>
                <a:cubicBezTo>
                  <a:pt x="1502426" y="68474"/>
                  <a:pt x="1417313" y="42156"/>
                  <a:pt x="1330519" y="22558"/>
                </a:cubicBezTo>
                <a:cubicBezTo>
                  <a:pt x="1243725" y="2960"/>
                  <a:pt x="1220207" y="-7120"/>
                  <a:pt x="1071818" y="5759"/>
                </a:cubicBezTo>
                <a:close/>
              </a:path>
            </a:pathLst>
          </a:custGeom>
          <a:solidFill>
            <a:srgbClr val="BABA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Patients are worried about finding cancer </a:t>
            </a:r>
            <a:endParaRPr lang="en-GB" dirty="0"/>
          </a:p>
        </p:txBody>
      </p:sp>
      <p:sp>
        <p:nvSpPr>
          <p:cNvPr id="15" name="Freeform 14"/>
          <p:cNvSpPr/>
          <p:nvPr/>
        </p:nvSpPr>
        <p:spPr>
          <a:xfrm>
            <a:off x="6938762" y="1571612"/>
            <a:ext cx="1785950" cy="1728029"/>
          </a:xfrm>
          <a:custGeom>
            <a:avLst/>
            <a:gdLst>
              <a:gd name="connsiteX0" fmla="*/ 1071818 w 2083243"/>
              <a:gd name="connsiteY0" fmla="*/ 7246 h 2126475"/>
              <a:gd name="connsiteX1" fmla="*/ 682086 w 2083243"/>
              <a:gd name="connsiteY1" fmla="*/ 121476 h 2126475"/>
              <a:gd name="connsiteX2" fmla="*/ 305793 w 2083243"/>
              <a:gd name="connsiteY2" fmla="*/ 343217 h 2126475"/>
              <a:gd name="connsiteX3" fmla="*/ 80689 w 2083243"/>
              <a:gd name="connsiteY3" fmla="*/ 712784 h 2126475"/>
              <a:gd name="connsiteX4" fmla="*/ 55 w 2083243"/>
              <a:gd name="connsiteY4" fmla="*/ 1048755 h 2126475"/>
              <a:gd name="connsiteX5" fmla="*/ 77329 w 2083243"/>
              <a:gd name="connsiteY5" fmla="*/ 1495596 h 2126475"/>
              <a:gd name="connsiteX6" fmla="*/ 453622 w 2083243"/>
              <a:gd name="connsiteY6" fmla="*/ 1932358 h 2126475"/>
              <a:gd name="connsiteX7" fmla="*/ 897110 w 2083243"/>
              <a:gd name="connsiteY7" fmla="*/ 2113782 h 2126475"/>
              <a:gd name="connsiteX8" fmla="*/ 1310360 w 2083243"/>
              <a:gd name="connsiteY8" fmla="*/ 2096983 h 2126475"/>
              <a:gd name="connsiteX9" fmla="*/ 1602659 w 2083243"/>
              <a:gd name="connsiteY9" fmla="*/ 1982753 h 2126475"/>
              <a:gd name="connsiteX10" fmla="*/ 1851281 w 2083243"/>
              <a:gd name="connsiteY10" fmla="*/ 1767732 h 2126475"/>
              <a:gd name="connsiteX11" fmla="*/ 2032708 w 2083243"/>
              <a:gd name="connsiteY11" fmla="*/ 1418323 h 2126475"/>
              <a:gd name="connsiteX12" fmla="*/ 2083105 w 2083243"/>
              <a:gd name="connsiteY12" fmla="*/ 1015158 h 2126475"/>
              <a:gd name="connsiteX13" fmla="*/ 2022629 w 2083243"/>
              <a:gd name="connsiteY13" fmla="*/ 642230 h 2126475"/>
              <a:gd name="connsiteX14" fmla="*/ 1851281 w 2083243"/>
              <a:gd name="connsiteY14" fmla="*/ 353296 h 2126475"/>
              <a:gd name="connsiteX15" fmla="*/ 1589220 w 2083243"/>
              <a:gd name="connsiteY15" fmla="*/ 124836 h 2126475"/>
              <a:gd name="connsiteX16" fmla="*/ 1330519 w 2083243"/>
              <a:gd name="connsiteY16" fmla="*/ 24045 h 2126475"/>
              <a:gd name="connsiteX17" fmla="*/ 1071818 w 2083243"/>
              <a:gd name="connsiteY17" fmla="*/ 7246 h 2126475"/>
              <a:gd name="connsiteX0" fmla="*/ 1071818 w 2083243"/>
              <a:gd name="connsiteY0" fmla="*/ 5759 h 2124988"/>
              <a:gd name="connsiteX1" fmla="*/ 682086 w 2083243"/>
              <a:gd name="connsiteY1" fmla="*/ 119989 h 2124988"/>
              <a:gd name="connsiteX2" fmla="*/ 305793 w 2083243"/>
              <a:gd name="connsiteY2" fmla="*/ 341730 h 2124988"/>
              <a:gd name="connsiteX3" fmla="*/ 80689 w 2083243"/>
              <a:gd name="connsiteY3" fmla="*/ 711297 h 2124988"/>
              <a:gd name="connsiteX4" fmla="*/ 55 w 2083243"/>
              <a:gd name="connsiteY4" fmla="*/ 1047268 h 2124988"/>
              <a:gd name="connsiteX5" fmla="*/ 77329 w 2083243"/>
              <a:gd name="connsiteY5" fmla="*/ 1494109 h 2124988"/>
              <a:gd name="connsiteX6" fmla="*/ 453622 w 2083243"/>
              <a:gd name="connsiteY6" fmla="*/ 1930871 h 2124988"/>
              <a:gd name="connsiteX7" fmla="*/ 897110 w 2083243"/>
              <a:gd name="connsiteY7" fmla="*/ 2112295 h 2124988"/>
              <a:gd name="connsiteX8" fmla="*/ 1310360 w 2083243"/>
              <a:gd name="connsiteY8" fmla="*/ 2095496 h 2124988"/>
              <a:gd name="connsiteX9" fmla="*/ 1602659 w 2083243"/>
              <a:gd name="connsiteY9" fmla="*/ 1981266 h 2124988"/>
              <a:gd name="connsiteX10" fmla="*/ 1851281 w 2083243"/>
              <a:gd name="connsiteY10" fmla="*/ 1766245 h 2124988"/>
              <a:gd name="connsiteX11" fmla="*/ 2032708 w 2083243"/>
              <a:gd name="connsiteY11" fmla="*/ 1416836 h 2124988"/>
              <a:gd name="connsiteX12" fmla="*/ 2083105 w 2083243"/>
              <a:gd name="connsiteY12" fmla="*/ 1013671 h 2124988"/>
              <a:gd name="connsiteX13" fmla="*/ 2022629 w 2083243"/>
              <a:gd name="connsiteY13" fmla="*/ 640743 h 2124988"/>
              <a:gd name="connsiteX14" fmla="*/ 1851281 w 2083243"/>
              <a:gd name="connsiteY14" fmla="*/ 351809 h 2124988"/>
              <a:gd name="connsiteX15" fmla="*/ 1589220 w 2083243"/>
              <a:gd name="connsiteY15" fmla="*/ 123349 h 2124988"/>
              <a:gd name="connsiteX16" fmla="*/ 1330519 w 2083243"/>
              <a:gd name="connsiteY16" fmla="*/ 22558 h 2124988"/>
              <a:gd name="connsiteX17" fmla="*/ 1071818 w 2083243"/>
              <a:gd name="connsiteY17" fmla="*/ 5759 h 212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3243" h="2124988">
                <a:moveTo>
                  <a:pt x="1071818" y="5759"/>
                </a:moveTo>
                <a:cubicBezTo>
                  <a:pt x="923429" y="18638"/>
                  <a:pt x="809757" y="63994"/>
                  <a:pt x="682086" y="119989"/>
                </a:cubicBezTo>
                <a:cubicBezTo>
                  <a:pt x="554415" y="175984"/>
                  <a:pt x="406026" y="243179"/>
                  <a:pt x="305793" y="341730"/>
                </a:cubicBezTo>
                <a:cubicBezTo>
                  <a:pt x="205560" y="440281"/>
                  <a:pt x="131645" y="593707"/>
                  <a:pt x="80689" y="711297"/>
                </a:cubicBezTo>
                <a:cubicBezTo>
                  <a:pt x="29733" y="828887"/>
                  <a:pt x="615" y="916799"/>
                  <a:pt x="55" y="1047268"/>
                </a:cubicBezTo>
                <a:cubicBezTo>
                  <a:pt x="-505" y="1177737"/>
                  <a:pt x="1735" y="1346842"/>
                  <a:pt x="77329" y="1494109"/>
                </a:cubicBezTo>
                <a:cubicBezTo>
                  <a:pt x="152923" y="1641376"/>
                  <a:pt x="316992" y="1827840"/>
                  <a:pt x="453622" y="1930871"/>
                </a:cubicBezTo>
                <a:cubicBezTo>
                  <a:pt x="590252" y="2033902"/>
                  <a:pt x="754320" y="2084858"/>
                  <a:pt x="897110" y="2112295"/>
                </a:cubicBezTo>
                <a:cubicBezTo>
                  <a:pt x="1039900" y="2139733"/>
                  <a:pt x="1192769" y="2117334"/>
                  <a:pt x="1310360" y="2095496"/>
                </a:cubicBezTo>
                <a:cubicBezTo>
                  <a:pt x="1427951" y="2073658"/>
                  <a:pt x="1512506" y="2036141"/>
                  <a:pt x="1602659" y="1981266"/>
                </a:cubicBezTo>
                <a:cubicBezTo>
                  <a:pt x="1692812" y="1926391"/>
                  <a:pt x="1779606" y="1860317"/>
                  <a:pt x="1851281" y="1766245"/>
                </a:cubicBezTo>
                <a:cubicBezTo>
                  <a:pt x="1922956" y="1672173"/>
                  <a:pt x="1994071" y="1542265"/>
                  <a:pt x="2032708" y="1416836"/>
                </a:cubicBezTo>
                <a:cubicBezTo>
                  <a:pt x="2071345" y="1291407"/>
                  <a:pt x="2084785" y="1143020"/>
                  <a:pt x="2083105" y="1013671"/>
                </a:cubicBezTo>
                <a:cubicBezTo>
                  <a:pt x="2081425" y="884322"/>
                  <a:pt x="2061266" y="751053"/>
                  <a:pt x="2022629" y="640743"/>
                </a:cubicBezTo>
                <a:cubicBezTo>
                  <a:pt x="1983992" y="530433"/>
                  <a:pt x="1923516" y="438041"/>
                  <a:pt x="1851281" y="351809"/>
                </a:cubicBezTo>
                <a:cubicBezTo>
                  <a:pt x="1779046" y="265577"/>
                  <a:pt x="1676014" y="178224"/>
                  <a:pt x="1589220" y="123349"/>
                </a:cubicBezTo>
                <a:cubicBezTo>
                  <a:pt x="1502426" y="68474"/>
                  <a:pt x="1417313" y="42156"/>
                  <a:pt x="1330519" y="22558"/>
                </a:cubicBezTo>
                <a:cubicBezTo>
                  <a:pt x="1243725" y="2960"/>
                  <a:pt x="1220207" y="-7120"/>
                  <a:pt x="1071818" y="5759"/>
                </a:cubicBezTo>
                <a:close/>
              </a:path>
            </a:pathLst>
          </a:custGeom>
          <a:solidFill>
            <a:srgbClr val="BABA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Patients don’t understand the test</a:t>
            </a:r>
            <a:endParaRPr lang="en-GB" dirty="0"/>
          </a:p>
        </p:txBody>
      </p:sp>
      <p:sp>
        <p:nvSpPr>
          <p:cNvPr id="16" name="Freeform 15"/>
          <p:cNvSpPr/>
          <p:nvPr/>
        </p:nvSpPr>
        <p:spPr>
          <a:xfrm>
            <a:off x="214282" y="285728"/>
            <a:ext cx="2000264" cy="1928827"/>
          </a:xfrm>
          <a:custGeom>
            <a:avLst/>
            <a:gdLst>
              <a:gd name="connsiteX0" fmla="*/ 1071818 w 2083243"/>
              <a:gd name="connsiteY0" fmla="*/ 7246 h 2126475"/>
              <a:gd name="connsiteX1" fmla="*/ 682086 w 2083243"/>
              <a:gd name="connsiteY1" fmla="*/ 121476 h 2126475"/>
              <a:gd name="connsiteX2" fmla="*/ 305793 w 2083243"/>
              <a:gd name="connsiteY2" fmla="*/ 343217 h 2126475"/>
              <a:gd name="connsiteX3" fmla="*/ 80689 w 2083243"/>
              <a:gd name="connsiteY3" fmla="*/ 712784 h 2126475"/>
              <a:gd name="connsiteX4" fmla="*/ 55 w 2083243"/>
              <a:gd name="connsiteY4" fmla="*/ 1048755 h 2126475"/>
              <a:gd name="connsiteX5" fmla="*/ 77329 w 2083243"/>
              <a:gd name="connsiteY5" fmla="*/ 1495596 h 2126475"/>
              <a:gd name="connsiteX6" fmla="*/ 453622 w 2083243"/>
              <a:gd name="connsiteY6" fmla="*/ 1932358 h 2126475"/>
              <a:gd name="connsiteX7" fmla="*/ 897110 w 2083243"/>
              <a:gd name="connsiteY7" fmla="*/ 2113782 h 2126475"/>
              <a:gd name="connsiteX8" fmla="*/ 1310360 w 2083243"/>
              <a:gd name="connsiteY8" fmla="*/ 2096983 h 2126475"/>
              <a:gd name="connsiteX9" fmla="*/ 1602659 w 2083243"/>
              <a:gd name="connsiteY9" fmla="*/ 1982753 h 2126475"/>
              <a:gd name="connsiteX10" fmla="*/ 1851281 w 2083243"/>
              <a:gd name="connsiteY10" fmla="*/ 1767732 h 2126475"/>
              <a:gd name="connsiteX11" fmla="*/ 2032708 w 2083243"/>
              <a:gd name="connsiteY11" fmla="*/ 1418323 h 2126475"/>
              <a:gd name="connsiteX12" fmla="*/ 2083105 w 2083243"/>
              <a:gd name="connsiteY12" fmla="*/ 1015158 h 2126475"/>
              <a:gd name="connsiteX13" fmla="*/ 2022629 w 2083243"/>
              <a:gd name="connsiteY13" fmla="*/ 642230 h 2126475"/>
              <a:gd name="connsiteX14" fmla="*/ 1851281 w 2083243"/>
              <a:gd name="connsiteY14" fmla="*/ 353296 h 2126475"/>
              <a:gd name="connsiteX15" fmla="*/ 1589220 w 2083243"/>
              <a:gd name="connsiteY15" fmla="*/ 124836 h 2126475"/>
              <a:gd name="connsiteX16" fmla="*/ 1330519 w 2083243"/>
              <a:gd name="connsiteY16" fmla="*/ 24045 h 2126475"/>
              <a:gd name="connsiteX17" fmla="*/ 1071818 w 2083243"/>
              <a:gd name="connsiteY17" fmla="*/ 7246 h 2126475"/>
              <a:gd name="connsiteX0" fmla="*/ 1071818 w 2083243"/>
              <a:gd name="connsiteY0" fmla="*/ 5759 h 2124988"/>
              <a:gd name="connsiteX1" fmla="*/ 682086 w 2083243"/>
              <a:gd name="connsiteY1" fmla="*/ 119989 h 2124988"/>
              <a:gd name="connsiteX2" fmla="*/ 305793 w 2083243"/>
              <a:gd name="connsiteY2" fmla="*/ 341730 h 2124988"/>
              <a:gd name="connsiteX3" fmla="*/ 80689 w 2083243"/>
              <a:gd name="connsiteY3" fmla="*/ 711297 h 2124988"/>
              <a:gd name="connsiteX4" fmla="*/ 55 w 2083243"/>
              <a:gd name="connsiteY4" fmla="*/ 1047268 h 2124988"/>
              <a:gd name="connsiteX5" fmla="*/ 77329 w 2083243"/>
              <a:gd name="connsiteY5" fmla="*/ 1494109 h 2124988"/>
              <a:gd name="connsiteX6" fmla="*/ 453622 w 2083243"/>
              <a:gd name="connsiteY6" fmla="*/ 1930871 h 2124988"/>
              <a:gd name="connsiteX7" fmla="*/ 897110 w 2083243"/>
              <a:gd name="connsiteY7" fmla="*/ 2112295 h 2124988"/>
              <a:gd name="connsiteX8" fmla="*/ 1310360 w 2083243"/>
              <a:gd name="connsiteY8" fmla="*/ 2095496 h 2124988"/>
              <a:gd name="connsiteX9" fmla="*/ 1602659 w 2083243"/>
              <a:gd name="connsiteY9" fmla="*/ 1981266 h 2124988"/>
              <a:gd name="connsiteX10" fmla="*/ 1851281 w 2083243"/>
              <a:gd name="connsiteY10" fmla="*/ 1766245 h 2124988"/>
              <a:gd name="connsiteX11" fmla="*/ 2032708 w 2083243"/>
              <a:gd name="connsiteY11" fmla="*/ 1416836 h 2124988"/>
              <a:gd name="connsiteX12" fmla="*/ 2083105 w 2083243"/>
              <a:gd name="connsiteY12" fmla="*/ 1013671 h 2124988"/>
              <a:gd name="connsiteX13" fmla="*/ 2022629 w 2083243"/>
              <a:gd name="connsiteY13" fmla="*/ 640743 h 2124988"/>
              <a:gd name="connsiteX14" fmla="*/ 1851281 w 2083243"/>
              <a:gd name="connsiteY14" fmla="*/ 351809 h 2124988"/>
              <a:gd name="connsiteX15" fmla="*/ 1589220 w 2083243"/>
              <a:gd name="connsiteY15" fmla="*/ 123349 h 2124988"/>
              <a:gd name="connsiteX16" fmla="*/ 1330519 w 2083243"/>
              <a:gd name="connsiteY16" fmla="*/ 22558 h 2124988"/>
              <a:gd name="connsiteX17" fmla="*/ 1071818 w 2083243"/>
              <a:gd name="connsiteY17" fmla="*/ 5759 h 212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3243" h="2124988">
                <a:moveTo>
                  <a:pt x="1071818" y="5759"/>
                </a:moveTo>
                <a:cubicBezTo>
                  <a:pt x="923429" y="18638"/>
                  <a:pt x="809757" y="63994"/>
                  <a:pt x="682086" y="119989"/>
                </a:cubicBezTo>
                <a:cubicBezTo>
                  <a:pt x="554415" y="175984"/>
                  <a:pt x="406026" y="243179"/>
                  <a:pt x="305793" y="341730"/>
                </a:cubicBezTo>
                <a:cubicBezTo>
                  <a:pt x="205560" y="440281"/>
                  <a:pt x="131645" y="593707"/>
                  <a:pt x="80689" y="711297"/>
                </a:cubicBezTo>
                <a:cubicBezTo>
                  <a:pt x="29733" y="828887"/>
                  <a:pt x="615" y="916799"/>
                  <a:pt x="55" y="1047268"/>
                </a:cubicBezTo>
                <a:cubicBezTo>
                  <a:pt x="-505" y="1177737"/>
                  <a:pt x="1735" y="1346842"/>
                  <a:pt x="77329" y="1494109"/>
                </a:cubicBezTo>
                <a:cubicBezTo>
                  <a:pt x="152923" y="1641376"/>
                  <a:pt x="316992" y="1827840"/>
                  <a:pt x="453622" y="1930871"/>
                </a:cubicBezTo>
                <a:cubicBezTo>
                  <a:pt x="590252" y="2033902"/>
                  <a:pt x="754320" y="2084858"/>
                  <a:pt x="897110" y="2112295"/>
                </a:cubicBezTo>
                <a:cubicBezTo>
                  <a:pt x="1039900" y="2139733"/>
                  <a:pt x="1192769" y="2117334"/>
                  <a:pt x="1310360" y="2095496"/>
                </a:cubicBezTo>
                <a:cubicBezTo>
                  <a:pt x="1427951" y="2073658"/>
                  <a:pt x="1512506" y="2036141"/>
                  <a:pt x="1602659" y="1981266"/>
                </a:cubicBezTo>
                <a:cubicBezTo>
                  <a:pt x="1692812" y="1926391"/>
                  <a:pt x="1779606" y="1860317"/>
                  <a:pt x="1851281" y="1766245"/>
                </a:cubicBezTo>
                <a:cubicBezTo>
                  <a:pt x="1922956" y="1672173"/>
                  <a:pt x="1994071" y="1542265"/>
                  <a:pt x="2032708" y="1416836"/>
                </a:cubicBezTo>
                <a:cubicBezTo>
                  <a:pt x="2071345" y="1291407"/>
                  <a:pt x="2084785" y="1143020"/>
                  <a:pt x="2083105" y="1013671"/>
                </a:cubicBezTo>
                <a:cubicBezTo>
                  <a:pt x="2081425" y="884322"/>
                  <a:pt x="2061266" y="751053"/>
                  <a:pt x="2022629" y="640743"/>
                </a:cubicBezTo>
                <a:cubicBezTo>
                  <a:pt x="1983992" y="530433"/>
                  <a:pt x="1923516" y="438041"/>
                  <a:pt x="1851281" y="351809"/>
                </a:cubicBezTo>
                <a:cubicBezTo>
                  <a:pt x="1779046" y="265577"/>
                  <a:pt x="1676014" y="178224"/>
                  <a:pt x="1589220" y="123349"/>
                </a:cubicBezTo>
                <a:cubicBezTo>
                  <a:pt x="1502426" y="68474"/>
                  <a:pt x="1417313" y="42156"/>
                  <a:pt x="1330519" y="22558"/>
                </a:cubicBezTo>
                <a:cubicBezTo>
                  <a:pt x="1243725" y="2960"/>
                  <a:pt x="1220207" y="-7120"/>
                  <a:pt x="1071818" y="5759"/>
                </a:cubicBezTo>
                <a:close/>
              </a:path>
            </a:pathLst>
          </a:custGeom>
          <a:solidFill>
            <a:srgbClr val="BABA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bg1"/>
                </a:solidFill>
              </a:rPr>
              <a:t>Practice staff are unsure about who isn't completing the FOB test</a:t>
            </a:r>
            <a:endParaRPr lang="en-GB" dirty="0">
              <a:solidFill>
                <a:schemeClr val="bg1"/>
              </a:solidFill>
            </a:endParaRPr>
          </a:p>
        </p:txBody>
      </p:sp>
      <p:sp>
        <p:nvSpPr>
          <p:cNvPr id="19" name="Freeform 18"/>
          <p:cNvSpPr/>
          <p:nvPr/>
        </p:nvSpPr>
        <p:spPr>
          <a:xfrm>
            <a:off x="3071802" y="2000240"/>
            <a:ext cx="3357586" cy="1928827"/>
          </a:xfrm>
          <a:custGeom>
            <a:avLst/>
            <a:gdLst>
              <a:gd name="connsiteX0" fmla="*/ 1337919 w 2721928"/>
              <a:gd name="connsiteY0" fmla="*/ 1617 h 1932306"/>
              <a:gd name="connsiteX1" fmla="*/ 1075858 w 2721928"/>
              <a:gd name="connsiteY1" fmla="*/ 52013 h 1932306"/>
              <a:gd name="connsiteX2" fmla="*/ 770120 w 2721928"/>
              <a:gd name="connsiteY2" fmla="*/ 223358 h 1932306"/>
              <a:gd name="connsiteX3" fmla="*/ 615571 w 2721928"/>
              <a:gd name="connsiteY3" fmla="*/ 424940 h 1932306"/>
              <a:gd name="connsiteX4" fmla="*/ 531577 w 2721928"/>
              <a:gd name="connsiteY4" fmla="*/ 787789 h 1932306"/>
              <a:gd name="connsiteX5" fmla="*/ 259437 w 2721928"/>
              <a:gd name="connsiteY5" fmla="*/ 875141 h 1932306"/>
              <a:gd name="connsiteX6" fmla="*/ 81370 w 2721928"/>
              <a:gd name="connsiteY6" fmla="*/ 1036407 h 1932306"/>
              <a:gd name="connsiteX7" fmla="*/ 736 w 2721928"/>
              <a:gd name="connsiteY7" fmla="*/ 1261507 h 1932306"/>
              <a:gd name="connsiteX8" fmla="*/ 51132 w 2721928"/>
              <a:gd name="connsiteY8" fmla="*/ 1560521 h 1932306"/>
              <a:gd name="connsiteX9" fmla="*/ 205681 w 2721928"/>
              <a:gd name="connsiteY9" fmla="*/ 1792341 h 1932306"/>
              <a:gd name="connsiteX10" fmla="*/ 457663 w 2721928"/>
              <a:gd name="connsiteY10" fmla="*/ 1906571 h 1932306"/>
              <a:gd name="connsiteX11" fmla="*/ 726443 w 2721928"/>
              <a:gd name="connsiteY11" fmla="*/ 1923369 h 1932306"/>
              <a:gd name="connsiteX12" fmla="*/ 1391675 w 2721928"/>
              <a:gd name="connsiteY12" fmla="*/ 1923369 h 1932306"/>
              <a:gd name="connsiteX13" fmla="*/ 2043468 w 2721928"/>
              <a:gd name="connsiteY13" fmla="*/ 1930089 h 1932306"/>
              <a:gd name="connsiteX14" fmla="*/ 2392883 w 2721928"/>
              <a:gd name="connsiteY14" fmla="*/ 1879693 h 1932306"/>
              <a:gd name="connsiteX15" fmla="*/ 2557511 w 2721928"/>
              <a:gd name="connsiteY15" fmla="*/ 1762103 h 1932306"/>
              <a:gd name="connsiteX16" fmla="*/ 2695261 w 2721928"/>
              <a:gd name="connsiteY16" fmla="*/ 1506766 h 1932306"/>
              <a:gd name="connsiteX17" fmla="*/ 2712060 w 2721928"/>
              <a:gd name="connsiteY17" fmla="*/ 1224550 h 1932306"/>
              <a:gd name="connsiteX18" fmla="*/ 2581029 w 2721928"/>
              <a:gd name="connsiteY18" fmla="*/ 969213 h 1932306"/>
              <a:gd name="connsiteX19" fmla="*/ 2366005 w 2721928"/>
              <a:gd name="connsiteY19" fmla="*/ 824745 h 1932306"/>
              <a:gd name="connsiteX20" fmla="*/ 2181218 w 2721928"/>
              <a:gd name="connsiteY20" fmla="*/ 784429 h 1932306"/>
              <a:gd name="connsiteX21" fmla="*/ 2080425 w 2721928"/>
              <a:gd name="connsiteY21" fmla="*/ 371185 h 1932306"/>
              <a:gd name="connsiteX22" fmla="*/ 1757889 w 2721928"/>
              <a:gd name="connsiteY22" fmla="*/ 99049 h 1932306"/>
              <a:gd name="connsiteX23" fmla="*/ 1337919 w 2721928"/>
              <a:gd name="connsiteY23" fmla="*/ 1617 h 1932306"/>
              <a:gd name="connsiteX0" fmla="*/ 1337919 w 2721928"/>
              <a:gd name="connsiteY0" fmla="*/ 0 h 1930689"/>
              <a:gd name="connsiteX1" fmla="*/ 770120 w 2721928"/>
              <a:gd name="connsiteY1" fmla="*/ 221741 h 1930689"/>
              <a:gd name="connsiteX2" fmla="*/ 615571 w 2721928"/>
              <a:gd name="connsiteY2" fmla="*/ 423323 h 1930689"/>
              <a:gd name="connsiteX3" fmla="*/ 531577 w 2721928"/>
              <a:gd name="connsiteY3" fmla="*/ 786172 h 1930689"/>
              <a:gd name="connsiteX4" fmla="*/ 259437 w 2721928"/>
              <a:gd name="connsiteY4" fmla="*/ 873524 h 1930689"/>
              <a:gd name="connsiteX5" fmla="*/ 81370 w 2721928"/>
              <a:gd name="connsiteY5" fmla="*/ 1034790 h 1930689"/>
              <a:gd name="connsiteX6" fmla="*/ 736 w 2721928"/>
              <a:gd name="connsiteY6" fmla="*/ 1259890 h 1930689"/>
              <a:gd name="connsiteX7" fmla="*/ 51132 w 2721928"/>
              <a:gd name="connsiteY7" fmla="*/ 1558904 h 1930689"/>
              <a:gd name="connsiteX8" fmla="*/ 205681 w 2721928"/>
              <a:gd name="connsiteY8" fmla="*/ 1790724 h 1930689"/>
              <a:gd name="connsiteX9" fmla="*/ 457663 w 2721928"/>
              <a:gd name="connsiteY9" fmla="*/ 1904954 h 1930689"/>
              <a:gd name="connsiteX10" fmla="*/ 726443 w 2721928"/>
              <a:gd name="connsiteY10" fmla="*/ 1921752 h 1930689"/>
              <a:gd name="connsiteX11" fmla="*/ 1391675 w 2721928"/>
              <a:gd name="connsiteY11" fmla="*/ 1921752 h 1930689"/>
              <a:gd name="connsiteX12" fmla="*/ 2043468 w 2721928"/>
              <a:gd name="connsiteY12" fmla="*/ 1928472 h 1930689"/>
              <a:gd name="connsiteX13" fmla="*/ 2392883 w 2721928"/>
              <a:gd name="connsiteY13" fmla="*/ 1878076 h 1930689"/>
              <a:gd name="connsiteX14" fmla="*/ 2557511 w 2721928"/>
              <a:gd name="connsiteY14" fmla="*/ 1760486 h 1930689"/>
              <a:gd name="connsiteX15" fmla="*/ 2695261 w 2721928"/>
              <a:gd name="connsiteY15" fmla="*/ 1505149 h 1930689"/>
              <a:gd name="connsiteX16" fmla="*/ 2712060 w 2721928"/>
              <a:gd name="connsiteY16" fmla="*/ 1222933 h 1930689"/>
              <a:gd name="connsiteX17" fmla="*/ 2581029 w 2721928"/>
              <a:gd name="connsiteY17" fmla="*/ 967596 h 1930689"/>
              <a:gd name="connsiteX18" fmla="*/ 2366005 w 2721928"/>
              <a:gd name="connsiteY18" fmla="*/ 823128 h 1930689"/>
              <a:gd name="connsiteX19" fmla="*/ 2181218 w 2721928"/>
              <a:gd name="connsiteY19" fmla="*/ 782812 h 1930689"/>
              <a:gd name="connsiteX20" fmla="*/ 2080425 w 2721928"/>
              <a:gd name="connsiteY20" fmla="*/ 369568 h 1930689"/>
              <a:gd name="connsiteX21" fmla="*/ 1757889 w 2721928"/>
              <a:gd name="connsiteY21" fmla="*/ 97432 h 1930689"/>
              <a:gd name="connsiteX22" fmla="*/ 1337919 w 2721928"/>
              <a:gd name="connsiteY22" fmla="*/ 0 h 1930689"/>
              <a:gd name="connsiteX0" fmla="*/ 1337919 w 2721928"/>
              <a:gd name="connsiteY0" fmla="*/ 704 h 1931393"/>
              <a:gd name="connsiteX1" fmla="*/ 874272 w 2721928"/>
              <a:gd name="connsiteY1" fmla="*/ 138453 h 1931393"/>
              <a:gd name="connsiteX2" fmla="*/ 615571 w 2721928"/>
              <a:gd name="connsiteY2" fmla="*/ 424027 h 1931393"/>
              <a:gd name="connsiteX3" fmla="*/ 531577 w 2721928"/>
              <a:gd name="connsiteY3" fmla="*/ 786876 h 1931393"/>
              <a:gd name="connsiteX4" fmla="*/ 259437 w 2721928"/>
              <a:gd name="connsiteY4" fmla="*/ 874228 h 1931393"/>
              <a:gd name="connsiteX5" fmla="*/ 81370 w 2721928"/>
              <a:gd name="connsiteY5" fmla="*/ 1035494 h 1931393"/>
              <a:gd name="connsiteX6" fmla="*/ 736 w 2721928"/>
              <a:gd name="connsiteY6" fmla="*/ 1260594 h 1931393"/>
              <a:gd name="connsiteX7" fmla="*/ 51132 w 2721928"/>
              <a:gd name="connsiteY7" fmla="*/ 1559608 h 1931393"/>
              <a:gd name="connsiteX8" fmla="*/ 205681 w 2721928"/>
              <a:gd name="connsiteY8" fmla="*/ 1791428 h 1931393"/>
              <a:gd name="connsiteX9" fmla="*/ 457663 w 2721928"/>
              <a:gd name="connsiteY9" fmla="*/ 1905658 h 1931393"/>
              <a:gd name="connsiteX10" fmla="*/ 726443 w 2721928"/>
              <a:gd name="connsiteY10" fmla="*/ 1922456 h 1931393"/>
              <a:gd name="connsiteX11" fmla="*/ 1391675 w 2721928"/>
              <a:gd name="connsiteY11" fmla="*/ 1922456 h 1931393"/>
              <a:gd name="connsiteX12" fmla="*/ 2043468 w 2721928"/>
              <a:gd name="connsiteY12" fmla="*/ 1929176 h 1931393"/>
              <a:gd name="connsiteX13" fmla="*/ 2392883 w 2721928"/>
              <a:gd name="connsiteY13" fmla="*/ 1878780 h 1931393"/>
              <a:gd name="connsiteX14" fmla="*/ 2557511 w 2721928"/>
              <a:gd name="connsiteY14" fmla="*/ 1761190 h 1931393"/>
              <a:gd name="connsiteX15" fmla="*/ 2695261 w 2721928"/>
              <a:gd name="connsiteY15" fmla="*/ 1505853 h 1931393"/>
              <a:gd name="connsiteX16" fmla="*/ 2712060 w 2721928"/>
              <a:gd name="connsiteY16" fmla="*/ 1223637 h 1931393"/>
              <a:gd name="connsiteX17" fmla="*/ 2581029 w 2721928"/>
              <a:gd name="connsiteY17" fmla="*/ 968300 h 1931393"/>
              <a:gd name="connsiteX18" fmla="*/ 2366005 w 2721928"/>
              <a:gd name="connsiteY18" fmla="*/ 823832 h 1931393"/>
              <a:gd name="connsiteX19" fmla="*/ 2181218 w 2721928"/>
              <a:gd name="connsiteY19" fmla="*/ 783516 h 1931393"/>
              <a:gd name="connsiteX20" fmla="*/ 2080425 w 2721928"/>
              <a:gd name="connsiteY20" fmla="*/ 370272 h 1931393"/>
              <a:gd name="connsiteX21" fmla="*/ 1757889 w 2721928"/>
              <a:gd name="connsiteY21" fmla="*/ 98136 h 1931393"/>
              <a:gd name="connsiteX22" fmla="*/ 1337919 w 2721928"/>
              <a:gd name="connsiteY22" fmla="*/ 704 h 1931393"/>
              <a:gd name="connsiteX0" fmla="*/ 1337919 w 2721928"/>
              <a:gd name="connsiteY0" fmla="*/ 145 h 1930834"/>
              <a:gd name="connsiteX1" fmla="*/ 894431 w 2721928"/>
              <a:gd name="connsiteY1" fmla="*/ 114376 h 1930834"/>
              <a:gd name="connsiteX2" fmla="*/ 615571 w 2721928"/>
              <a:gd name="connsiteY2" fmla="*/ 423468 h 1930834"/>
              <a:gd name="connsiteX3" fmla="*/ 531577 w 2721928"/>
              <a:gd name="connsiteY3" fmla="*/ 786317 h 1930834"/>
              <a:gd name="connsiteX4" fmla="*/ 259437 w 2721928"/>
              <a:gd name="connsiteY4" fmla="*/ 873669 h 1930834"/>
              <a:gd name="connsiteX5" fmla="*/ 81370 w 2721928"/>
              <a:gd name="connsiteY5" fmla="*/ 1034935 h 1930834"/>
              <a:gd name="connsiteX6" fmla="*/ 736 w 2721928"/>
              <a:gd name="connsiteY6" fmla="*/ 1260035 h 1930834"/>
              <a:gd name="connsiteX7" fmla="*/ 51132 w 2721928"/>
              <a:gd name="connsiteY7" fmla="*/ 1559049 h 1930834"/>
              <a:gd name="connsiteX8" fmla="*/ 205681 w 2721928"/>
              <a:gd name="connsiteY8" fmla="*/ 1790869 h 1930834"/>
              <a:gd name="connsiteX9" fmla="*/ 457663 w 2721928"/>
              <a:gd name="connsiteY9" fmla="*/ 1905099 h 1930834"/>
              <a:gd name="connsiteX10" fmla="*/ 726443 w 2721928"/>
              <a:gd name="connsiteY10" fmla="*/ 1921897 h 1930834"/>
              <a:gd name="connsiteX11" fmla="*/ 1391675 w 2721928"/>
              <a:gd name="connsiteY11" fmla="*/ 1921897 h 1930834"/>
              <a:gd name="connsiteX12" fmla="*/ 2043468 w 2721928"/>
              <a:gd name="connsiteY12" fmla="*/ 1928617 h 1930834"/>
              <a:gd name="connsiteX13" fmla="*/ 2392883 w 2721928"/>
              <a:gd name="connsiteY13" fmla="*/ 1878221 h 1930834"/>
              <a:gd name="connsiteX14" fmla="*/ 2557511 w 2721928"/>
              <a:gd name="connsiteY14" fmla="*/ 1760631 h 1930834"/>
              <a:gd name="connsiteX15" fmla="*/ 2695261 w 2721928"/>
              <a:gd name="connsiteY15" fmla="*/ 1505294 h 1930834"/>
              <a:gd name="connsiteX16" fmla="*/ 2712060 w 2721928"/>
              <a:gd name="connsiteY16" fmla="*/ 1223078 h 1930834"/>
              <a:gd name="connsiteX17" fmla="*/ 2581029 w 2721928"/>
              <a:gd name="connsiteY17" fmla="*/ 967741 h 1930834"/>
              <a:gd name="connsiteX18" fmla="*/ 2366005 w 2721928"/>
              <a:gd name="connsiteY18" fmla="*/ 823273 h 1930834"/>
              <a:gd name="connsiteX19" fmla="*/ 2181218 w 2721928"/>
              <a:gd name="connsiteY19" fmla="*/ 782957 h 1930834"/>
              <a:gd name="connsiteX20" fmla="*/ 2080425 w 2721928"/>
              <a:gd name="connsiteY20" fmla="*/ 369713 h 1930834"/>
              <a:gd name="connsiteX21" fmla="*/ 1757889 w 2721928"/>
              <a:gd name="connsiteY21" fmla="*/ 97577 h 1930834"/>
              <a:gd name="connsiteX22" fmla="*/ 1337919 w 2721928"/>
              <a:gd name="connsiteY22" fmla="*/ 145 h 1930834"/>
              <a:gd name="connsiteX0" fmla="*/ 1337919 w 2721928"/>
              <a:gd name="connsiteY0" fmla="*/ 0 h 1930689"/>
              <a:gd name="connsiteX1" fmla="*/ 894431 w 2721928"/>
              <a:gd name="connsiteY1" fmla="*/ 114231 h 1930689"/>
              <a:gd name="connsiteX2" fmla="*/ 615571 w 2721928"/>
              <a:gd name="connsiteY2" fmla="*/ 423323 h 1930689"/>
              <a:gd name="connsiteX3" fmla="*/ 531577 w 2721928"/>
              <a:gd name="connsiteY3" fmla="*/ 786172 h 1930689"/>
              <a:gd name="connsiteX4" fmla="*/ 259437 w 2721928"/>
              <a:gd name="connsiteY4" fmla="*/ 873524 h 1930689"/>
              <a:gd name="connsiteX5" fmla="*/ 81370 w 2721928"/>
              <a:gd name="connsiteY5" fmla="*/ 1034790 h 1930689"/>
              <a:gd name="connsiteX6" fmla="*/ 736 w 2721928"/>
              <a:gd name="connsiteY6" fmla="*/ 1259890 h 1930689"/>
              <a:gd name="connsiteX7" fmla="*/ 51132 w 2721928"/>
              <a:gd name="connsiteY7" fmla="*/ 1558904 h 1930689"/>
              <a:gd name="connsiteX8" fmla="*/ 205681 w 2721928"/>
              <a:gd name="connsiteY8" fmla="*/ 1790724 h 1930689"/>
              <a:gd name="connsiteX9" fmla="*/ 457663 w 2721928"/>
              <a:gd name="connsiteY9" fmla="*/ 1904954 h 1930689"/>
              <a:gd name="connsiteX10" fmla="*/ 726443 w 2721928"/>
              <a:gd name="connsiteY10" fmla="*/ 1921752 h 1930689"/>
              <a:gd name="connsiteX11" fmla="*/ 1391675 w 2721928"/>
              <a:gd name="connsiteY11" fmla="*/ 1921752 h 1930689"/>
              <a:gd name="connsiteX12" fmla="*/ 2043468 w 2721928"/>
              <a:gd name="connsiteY12" fmla="*/ 1928472 h 1930689"/>
              <a:gd name="connsiteX13" fmla="*/ 2392883 w 2721928"/>
              <a:gd name="connsiteY13" fmla="*/ 1878076 h 1930689"/>
              <a:gd name="connsiteX14" fmla="*/ 2557511 w 2721928"/>
              <a:gd name="connsiteY14" fmla="*/ 1760486 h 1930689"/>
              <a:gd name="connsiteX15" fmla="*/ 2695261 w 2721928"/>
              <a:gd name="connsiteY15" fmla="*/ 1505149 h 1930689"/>
              <a:gd name="connsiteX16" fmla="*/ 2712060 w 2721928"/>
              <a:gd name="connsiteY16" fmla="*/ 1222933 h 1930689"/>
              <a:gd name="connsiteX17" fmla="*/ 2581029 w 2721928"/>
              <a:gd name="connsiteY17" fmla="*/ 967596 h 1930689"/>
              <a:gd name="connsiteX18" fmla="*/ 2366005 w 2721928"/>
              <a:gd name="connsiteY18" fmla="*/ 823128 h 1930689"/>
              <a:gd name="connsiteX19" fmla="*/ 2181218 w 2721928"/>
              <a:gd name="connsiteY19" fmla="*/ 782812 h 1930689"/>
              <a:gd name="connsiteX20" fmla="*/ 2080425 w 2721928"/>
              <a:gd name="connsiteY20" fmla="*/ 369568 h 1930689"/>
              <a:gd name="connsiteX21" fmla="*/ 1801566 w 2721928"/>
              <a:gd name="connsiteY21" fmla="*/ 114230 h 1930689"/>
              <a:gd name="connsiteX22" fmla="*/ 1337919 w 2721928"/>
              <a:gd name="connsiteY22" fmla="*/ 0 h 1930689"/>
              <a:gd name="connsiteX0" fmla="*/ 1337919 w 2721928"/>
              <a:gd name="connsiteY0" fmla="*/ 0 h 1930689"/>
              <a:gd name="connsiteX1" fmla="*/ 894431 w 2721928"/>
              <a:gd name="connsiteY1" fmla="*/ 114231 h 1930689"/>
              <a:gd name="connsiteX2" fmla="*/ 615571 w 2721928"/>
              <a:gd name="connsiteY2" fmla="*/ 423323 h 1930689"/>
              <a:gd name="connsiteX3" fmla="*/ 531577 w 2721928"/>
              <a:gd name="connsiteY3" fmla="*/ 786172 h 1930689"/>
              <a:gd name="connsiteX4" fmla="*/ 259437 w 2721928"/>
              <a:gd name="connsiteY4" fmla="*/ 873524 h 1930689"/>
              <a:gd name="connsiteX5" fmla="*/ 81370 w 2721928"/>
              <a:gd name="connsiteY5" fmla="*/ 1034790 h 1930689"/>
              <a:gd name="connsiteX6" fmla="*/ 736 w 2721928"/>
              <a:gd name="connsiteY6" fmla="*/ 1259890 h 1930689"/>
              <a:gd name="connsiteX7" fmla="*/ 51132 w 2721928"/>
              <a:gd name="connsiteY7" fmla="*/ 1558904 h 1930689"/>
              <a:gd name="connsiteX8" fmla="*/ 205681 w 2721928"/>
              <a:gd name="connsiteY8" fmla="*/ 1790724 h 1930689"/>
              <a:gd name="connsiteX9" fmla="*/ 457663 w 2721928"/>
              <a:gd name="connsiteY9" fmla="*/ 1904954 h 1930689"/>
              <a:gd name="connsiteX10" fmla="*/ 726443 w 2721928"/>
              <a:gd name="connsiteY10" fmla="*/ 1921752 h 1930689"/>
              <a:gd name="connsiteX11" fmla="*/ 1391675 w 2721928"/>
              <a:gd name="connsiteY11" fmla="*/ 1921752 h 1930689"/>
              <a:gd name="connsiteX12" fmla="*/ 2043468 w 2721928"/>
              <a:gd name="connsiteY12" fmla="*/ 1928472 h 1930689"/>
              <a:gd name="connsiteX13" fmla="*/ 2392883 w 2721928"/>
              <a:gd name="connsiteY13" fmla="*/ 1878076 h 1930689"/>
              <a:gd name="connsiteX14" fmla="*/ 2557511 w 2721928"/>
              <a:gd name="connsiteY14" fmla="*/ 1760486 h 1930689"/>
              <a:gd name="connsiteX15" fmla="*/ 2695261 w 2721928"/>
              <a:gd name="connsiteY15" fmla="*/ 1505149 h 1930689"/>
              <a:gd name="connsiteX16" fmla="*/ 2712060 w 2721928"/>
              <a:gd name="connsiteY16" fmla="*/ 1222933 h 1930689"/>
              <a:gd name="connsiteX17" fmla="*/ 2581029 w 2721928"/>
              <a:gd name="connsiteY17" fmla="*/ 967596 h 1930689"/>
              <a:gd name="connsiteX18" fmla="*/ 2366005 w 2721928"/>
              <a:gd name="connsiteY18" fmla="*/ 823128 h 1930689"/>
              <a:gd name="connsiteX19" fmla="*/ 2181218 w 2721928"/>
              <a:gd name="connsiteY19" fmla="*/ 782812 h 1930689"/>
              <a:gd name="connsiteX20" fmla="*/ 2080425 w 2721928"/>
              <a:gd name="connsiteY20" fmla="*/ 369568 h 1930689"/>
              <a:gd name="connsiteX21" fmla="*/ 1801566 w 2721928"/>
              <a:gd name="connsiteY21" fmla="*/ 114230 h 1930689"/>
              <a:gd name="connsiteX22" fmla="*/ 1337919 w 2721928"/>
              <a:gd name="connsiteY22" fmla="*/ 0 h 1930689"/>
              <a:gd name="connsiteX0" fmla="*/ 1337919 w 2721928"/>
              <a:gd name="connsiteY0" fmla="*/ 0 h 1930689"/>
              <a:gd name="connsiteX1" fmla="*/ 894431 w 2721928"/>
              <a:gd name="connsiteY1" fmla="*/ 114231 h 1930689"/>
              <a:gd name="connsiteX2" fmla="*/ 615571 w 2721928"/>
              <a:gd name="connsiteY2" fmla="*/ 423323 h 1930689"/>
              <a:gd name="connsiteX3" fmla="*/ 531577 w 2721928"/>
              <a:gd name="connsiteY3" fmla="*/ 786172 h 1930689"/>
              <a:gd name="connsiteX4" fmla="*/ 259437 w 2721928"/>
              <a:gd name="connsiteY4" fmla="*/ 873524 h 1930689"/>
              <a:gd name="connsiteX5" fmla="*/ 81370 w 2721928"/>
              <a:gd name="connsiteY5" fmla="*/ 1034790 h 1930689"/>
              <a:gd name="connsiteX6" fmla="*/ 736 w 2721928"/>
              <a:gd name="connsiteY6" fmla="*/ 1259890 h 1930689"/>
              <a:gd name="connsiteX7" fmla="*/ 51132 w 2721928"/>
              <a:gd name="connsiteY7" fmla="*/ 1558904 h 1930689"/>
              <a:gd name="connsiteX8" fmla="*/ 205681 w 2721928"/>
              <a:gd name="connsiteY8" fmla="*/ 1790724 h 1930689"/>
              <a:gd name="connsiteX9" fmla="*/ 457663 w 2721928"/>
              <a:gd name="connsiteY9" fmla="*/ 1904954 h 1930689"/>
              <a:gd name="connsiteX10" fmla="*/ 726443 w 2721928"/>
              <a:gd name="connsiteY10" fmla="*/ 1921752 h 1930689"/>
              <a:gd name="connsiteX11" fmla="*/ 1391675 w 2721928"/>
              <a:gd name="connsiteY11" fmla="*/ 1921752 h 1930689"/>
              <a:gd name="connsiteX12" fmla="*/ 2043468 w 2721928"/>
              <a:gd name="connsiteY12" fmla="*/ 1928472 h 1930689"/>
              <a:gd name="connsiteX13" fmla="*/ 2392883 w 2721928"/>
              <a:gd name="connsiteY13" fmla="*/ 1878076 h 1930689"/>
              <a:gd name="connsiteX14" fmla="*/ 2557511 w 2721928"/>
              <a:gd name="connsiteY14" fmla="*/ 1760486 h 1930689"/>
              <a:gd name="connsiteX15" fmla="*/ 2695261 w 2721928"/>
              <a:gd name="connsiteY15" fmla="*/ 1505149 h 1930689"/>
              <a:gd name="connsiteX16" fmla="*/ 2712060 w 2721928"/>
              <a:gd name="connsiteY16" fmla="*/ 1222933 h 1930689"/>
              <a:gd name="connsiteX17" fmla="*/ 2581029 w 2721928"/>
              <a:gd name="connsiteY17" fmla="*/ 967596 h 1930689"/>
              <a:gd name="connsiteX18" fmla="*/ 2366005 w 2721928"/>
              <a:gd name="connsiteY18" fmla="*/ 823128 h 1930689"/>
              <a:gd name="connsiteX19" fmla="*/ 2181218 w 2721928"/>
              <a:gd name="connsiteY19" fmla="*/ 782812 h 1930689"/>
              <a:gd name="connsiteX20" fmla="*/ 2080425 w 2721928"/>
              <a:gd name="connsiteY20" fmla="*/ 369568 h 1930689"/>
              <a:gd name="connsiteX21" fmla="*/ 1801566 w 2721928"/>
              <a:gd name="connsiteY21" fmla="*/ 114230 h 1930689"/>
              <a:gd name="connsiteX22" fmla="*/ 1337919 w 2721928"/>
              <a:gd name="connsiteY22" fmla="*/ 0 h 1930689"/>
              <a:gd name="connsiteX0" fmla="*/ 1337919 w 2721928"/>
              <a:gd name="connsiteY0" fmla="*/ 0 h 1930689"/>
              <a:gd name="connsiteX1" fmla="*/ 894431 w 2721928"/>
              <a:gd name="connsiteY1" fmla="*/ 114231 h 1930689"/>
              <a:gd name="connsiteX2" fmla="*/ 615571 w 2721928"/>
              <a:gd name="connsiteY2" fmla="*/ 423323 h 1930689"/>
              <a:gd name="connsiteX3" fmla="*/ 531577 w 2721928"/>
              <a:gd name="connsiteY3" fmla="*/ 786172 h 1930689"/>
              <a:gd name="connsiteX4" fmla="*/ 259437 w 2721928"/>
              <a:gd name="connsiteY4" fmla="*/ 873524 h 1930689"/>
              <a:gd name="connsiteX5" fmla="*/ 81370 w 2721928"/>
              <a:gd name="connsiteY5" fmla="*/ 1034790 h 1930689"/>
              <a:gd name="connsiteX6" fmla="*/ 736 w 2721928"/>
              <a:gd name="connsiteY6" fmla="*/ 1259890 h 1930689"/>
              <a:gd name="connsiteX7" fmla="*/ 51132 w 2721928"/>
              <a:gd name="connsiteY7" fmla="*/ 1558904 h 1930689"/>
              <a:gd name="connsiteX8" fmla="*/ 205681 w 2721928"/>
              <a:gd name="connsiteY8" fmla="*/ 1790724 h 1930689"/>
              <a:gd name="connsiteX9" fmla="*/ 457663 w 2721928"/>
              <a:gd name="connsiteY9" fmla="*/ 1904954 h 1930689"/>
              <a:gd name="connsiteX10" fmla="*/ 726443 w 2721928"/>
              <a:gd name="connsiteY10" fmla="*/ 1921752 h 1930689"/>
              <a:gd name="connsiteX11" fmla="*/ 1391675 w 2721928"/>
              <a:gd name="connsiteY11" fmla="*/ 1921752 h 1930689"/>
              <a:gd name="connsiteX12" fmla="*/ 2043468 w 2721928"/>
              <a:gd name="connsiteY12" fmla="*/ 1928472 h 1930689"/>
              <a:gd name="connsiteX13" fmla="*/ 2392883 w 2721928"/>
              <a:gd name="connsiteY13" fmla="*/ 1878076 h 1930689"/>
              <a:gd name="connsiteX14" fmla="*/ 2557511 w 2721928"/>
              <a:gd name="connsiteY14" fmla="*/ 1760486 h 1930689"/>
              <a:gd name="connsiteX15" fmla="*/ 2695261 w 2721928"/>
              <a:gd name="connsiteY15" fmla="*/ 1505149 h 1930689"/>
              <a:gd name="connsiteX16" fmla="*/ 2712060 w 2721928"/>
              <a:gd name="connsiteY16" fmla="*/ 1222933 h 1930689"/>
              <a:gd name="connsiteX17" fmla="*/ 2581029 w 2721928"/>
              <a:gd name="connsiteY17" fmla="*/ 967596 h 1930689"/>
              <a:gd name="connsiteX18" fmla="*/ 2366005 w 2721928"/>
              <a:gd name="connsiteY18" fmla="*/ 823128 h 1930689"/>
              <a:gd name="connsiteX19" fmla="*/ 2181218 w 2721928"/>
              <a:gd name="connsiteY19" fmla="*/ 782812 h 1930689"/>
              <a:gd name="connsiteX20" fmla="*/ 2080425 w 2721928"/>
              <a:gd name="connsiteY20" fmla="*/ 369568 h 1930689"/>
              <a:gd name="connsiteX21" fmla="*/ 1801566 w 2721928"/>
              <a:gd name="connsiteY21" fmla="*/ 114230 h 1930689"/>
              <a:gd name="connsiteX22" fmla="*/ 1337919 w 2721928"/>
              <a:gd name="connsiteY22" fmla="*/ 0 h 1930689"/>
              <a:gd name="connsiteX0" fmla="*/ 1337919 w 2721928"/>
              <a:gd name="connsiteY0" fmla="*/ 0 h 1930689"/>
              <a:gd name="connsiteX1" fmla="*/ 894431 w 2721928"/>
              <a:gd name="connsiteY1" fmla="*/ 114231 h 1930689"/>
              <a:gd name="connsiteX2" fmla="*/ 615571 w 2721928"/>
              <a:gd name="connsiteY2" fmla="*/ 423323 h 1930689"/>
              <a:gd name="connsiteX3" fmla="*/ 531577 w 2721928"/>
              <a:gd name="connsiteY3" fmla="*/ 786172 h 1930689"/>
              <a:gd name="connsiteX4" fmla="*/ 259437 w 2721928"/>
              <a:gd name="connsiteY4" fmla="*/ 873524 h 1930689"/>
              <a:gd name="connsiteX5" fmla="*/ 81370 w 2721928"/>
              <a:gd name="connsiteY5" fmla="*/ 1034790 h 1930689"/>
              <a:gd name="connsiteX6" fmla="*/ 736 w 2721928"/>
              <a:gd name="connsiteY6" fmla="*/ 1259890 h 1930689"/>
              <a:gd name="connsiteX7" fmla="*/ 51132 w 2721928"/>
              <a:gd name="connsiteY7" fmla="*/ 1558904 h 1930689"/>
              <a:gd name="connsiteX8" fmla="*/ 205681 w 2721928"/>
              <a:gd name="connsiteY8" fmla="*/ 1790724 h 1930689"/>
              <a:gd name="connsiteX9" fmla="*/ 457663 w 2721928"/>
              <a:gd name="connsiteY9" fmla="*/ 1904954 h 1930689"/>
              <a:gd name="connsiteX10" fmla="*/ 726443 w 2721928"/>
              <a:gd name="connsiteY10" fmla="*/ 1921752 h 1930689"/>
              <a:gd name="connsiteX11" fmla="*/ 1391675 w 2721928"/>
              <a:gd name="connsiteY11" fmla="*/ 1921752 h 1930689"/>
              <a:gd name="connsiteX12" fmla="*/ 2043468 w 2721928"/>
              <a:gd name="connsiteY12" fmla="*/ 1928472 h 1930689"/>
              <a:gd name="connsiteX13" fmla="*/ 2392883 w 2721928"/>
              <a:gd name="connsiteY13" fmla="*/ 1878076 h 1930689"/>
              <a:gd name="connsiteX14" fmla="*/ 2557511 w 2721928"/>
              <a:gd name="connsiteY14" fmla="*/ 1760486 h 1930689"/>
              <a:gd name="connsiteX15" fmla="*/ 2695261 w 2721928"/>
              <a:gd name="connsiteY15" fmla="*/ 1505149 h 1930689"/>
              <a:gd name="connsiteX16" fmla="*/ 2712060 w 2721928"/>
              <a:gd name="connsiteY16" fmla="*/ 1222933 h 1930689"/>
              <a:gd name="connsiteX17" fmla="*/ 2581029 w 2721928"/>
              <a:gd name="connsiteY17" fmla="*/ 967596 h 1930689"/>
              <a:gd name="connsiteX18" fmla="*/ 2366005 w 2721928"/>
              <a:gd name="connsiteY18" fmla="*/ 823128 h 1930689"/>
              <a:gd name="connsiteX19" fmla="*/ 2181218 w 2721928"/>
              <a:gd name="connsiteY19" fmla="*/ 782812 h 1930689"/>
              <a:gd name="connsiteX20" fmla="*/ 2080425 w 2721928"/>
              <a:gd name="connsiteY20" fmla="*/ 369568 h 1930689"/>
              <a:gd name="connsiteX21" fmla="*/ 1801566 w 2721928"/>
              <a:gd name="connsiteY21" fmla="*/ 114230 h 1930689"/>
              <a:gd name="connsiteX22" fmla="*/ 1337919 w 2721928"/>
              <a:gd name="connsiteY22" fmla="*/ 0 h 193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21928" h="1930689">
                <a:moveTo>
                  <a:pt x="1337919" y="0"/>
                </a:moveTo>
                <a:cubicBezTo>
                  <a:pt x="1186730" y="0"/>
                  <a:pt x="1014822" y="43677"/>
                  <a:pt x="894431" y="114231"/>
                </a:cubicBezTo>
                <a:cubicBezTo>
                  <a:pt x="774040" y="184785"/>
                  <a:pt x="676047" y="311333"/>
                  <a:pt x="615571" y="423323"/>
                </a:cubicBezTo>
                <a:cubicBezTo>
                  <a:pt x="555095" y="535313"/>
                  <a:pt x="540536" y="701060"/>
                  <a:pt x="531577" y="786172"/>
                </a:cubicBezTo>
                <a:cubicBezTo>
                  <a:pt x="468861" y="800731"/>
                  <a:pt x="334471" y="832088"/>
                  <a:pt x="259437" y="873524"/>
                </a:cubicBezTo>
                <a:cubicBezTo>
                  <a:pt x="184403" y="914960"/>
                  <a:pt x="124487" y="970396"/>
                  <a:pt x="81370" y="1034790"/>
                </a:cubicBezTo>
                <a:cubicBezTo>
                  <a:pt x="38253" y="1099184"/>
                  <a:pt x="5776" y="1172538"/>
                  <a:pt x="736" y="1259890"/>
                </a:cubicBezTo>
                <a:cubicBezTo>
                  <a:pt x="-4304" y="1347242"/>
                  <a:pt x="16974" y="1470432"/>
                  <a:pt x="51132" y="1558904"/>
                </a:cubicBezTo>
                <a:cubicBezTo>
                  <a:pt x="85289" y="1647376"/>
                  <a:pt x="137926" y="1733049"/>
                  <a:pt x="205681" y="1790724"/>
                </a:cubicBezTo>
                <a:cubicBezTo>
                  <a:pt x="273436" y="1848399"/>
                  <a:pt x="370869" y="1883116"/>
                  <a:pt x="457663" y="1904954"/>
                </a:cubicBezTo>
                <a:cubicBezTo>
                  <a:pt x="544457" y="1926792"/>
                  <a:pt x="570774" y="1918952"/>
                  <a:pt x="726443" y="1921752"/>
                </a:cubicBezTo>
                <a:cubicBezTo>
                  <a:pt x="882112" y="1924552"/>
                  <a:pt x="1391675" y="1921752"/>
                  <a:pt x="1391675" y="1921752"/>
                </a:cubicBezTo>
                <a:cubicBezTo>
                  <a:pt x="1611179" y="1922872"/>
                  <a:pt x="1876600" y="1935751"/>
                  <a:pt x="2043468" y="1928472"/>
                </a:cubicBezTo>
                <a:cubicBezTo>
                  <a:pt x="2210336" y="1921193"/>
                  <a:pt x="2307209" y="1906074"/>
                  <a:pt x="2392883" y="1878076"/>
                </a:cubicBezTo>
                <a:cubicBezTo>
                  <a:pt x="2478557" y="1850078"/>
                  <a:pt x="2507115" y="1822640"/>
                  <a:pt x="2557511" y="1760486"/>
                </a:cubicBezTo>
                <a:cubicBezTo>
                  <a:pt x="2607907" y="1698332"/>
                  <a:pt x="2669503" y="1594741"/>
                  <a:pt x="2695261" y="1505149"/>
                </a:cubicBezTo>
                <a:cubicBezTo>
                  <a:pt x="2721019" y="1415557"/>
                  <a:pt x="2731099" y="1312525"/>
                  <a:pt x="2712060" y="1222933"/>
                </a:cubicBezTo>
                <a:cubicBezTo>
                  <a:pt x="2693021" y="1133341"/>
                  <a:pt x="2638705" y="1034230"/>
                  <a:pt x="2581029" y="967596"/>
                </a:cubicBezTo>
                <a:cubicBezTo>
                  <a:pt x="2523353" y="900962"/>
                  <a:pt x="2432640" y="853925"/>
                  <a:pt x="2366005" y="823128"/>
                </a:cubicBezTo>
                <a:cubicBezTo>
                  <a:pt x="2299370" y="792331"/>
                  <a:pt x="2252333" y="794570"/>
                  <a:pt x="2181218" y="782812"/>
                </a:cubicBezTo>
                <a:cubicBezTo>
                  <a:pt x="2184017" y="676981"/>
                  <a:pt x="2150980" y="483798"/>
                  <a:pt x="2080425" y="369568"/>
                </a:cubicBezTo>
                <a:cubicBezTo>
                  <a:pt x="2009870" y="255338"/>
                  <a:pt x="1926997" y="176384"/>
                  <a:pt x="1801566" y="114230"/>
                </a:cubicBezTo>
                <a:cubicBezTo>
                  <a:pt x="1676135" y="52076"/>
                  <a:pt x="1489108" y="0"/>
                  <a:pt x="1337919" y="0"/>
                </a:cubicBezTo>
                <a:close/>
              </a:path>
            </a:pathLst>
          </a:custGeom>
          <a:solidFill>
            <a:srgbClr val="BABA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3563888" y="2348882"/>
            <a:ext cx="2286016" cy="1384995"/>
          </a:xfrm>
          <a:prstGeom prst="rect">
            <a:avLst/>
          </a:prstGeom>
        </p:spPr>
        <p:txBody>
          <a:bodyPr wrap="square">
            <a:spAutoFit/>
          </a:bodyPr>
          <a:lstStyle/>
          <a:p>
            <a:pPr algn="ctr"/>
            <a:r>
              <a:rPr lang="en-GB" sz="2800" b="1" dirty="0" smtClean="0">
                <a:solidFill>
                  <a:srgbClr val="4BB6ED"/>
                </a:solidFill>
              </a:rPr>
              <a:t>Obstacles in Bowel screening </a:t>
            </a:r>
            <a:endParaRPr lang="en-GB" sz="2800" dirty="0">
              <a:solidFill>
                <a:srgbClr val="4BB6ED"/>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8121" y="292608"/>
            <a:ext cx="4998879" cy="861774"/>
          </a:xfrm>
          <a:prstGeom prst="rect">
            <a:avLst/>
          </a:prstGeom>
        </p:spPr>
        <p:txBody>
          <a:bodyPr wrap="square">
            <a:spAutoFit/>
          </a:bodyPr>
          <a:lstStyle/>
          <a:p>
            <a:endParaRPr lang="en-GB" dirty="0" smtClean="0"/>
          </a:p>
          <a:p>
            <a:endParaRPr lang="en-GB" sz="3200" b="1" cap="all" dirty="0" smtClean="0"/>
          </a:p>
        </p:txBody>
      </p:sp>
      <p:sp>
        <p:nvSpPr>
          <p:cNvPr id="8" name="Rectangle 7"/>
          <p:cNvSpPr/>
          <p:nvPr/>
        </p:nvSpPr>
        <p:spPr>
          <a:xfrm>
            <a:off x="208120" y="1441640"/>
            <a:ext cx="4248150" cy="3416320"/>
          </a:xfrm>
          <a:prstGeom prst="rect">
            <a:avLst/>
          </a:prstGeom>
        </p:spPr>
        <p:txBody>
          <a:bodyPr wrap="square">
            <a:spAutoFit/>
          </a:bodyPr>
          <a:lstStyle/>
          <a:p>
            <a:r>
              <a:rPr lang="en-GB" b="1" dirty="0" smtClean="0">
                <a:solidFill>
                  <a:schemeClr val="accent1">
                    <a:lumMod val="60000"/>
                    <a:lumOff val="40000"/>
                  </a:schemeClr>
                </a:solidFill>
              </a:rPr>
              <a:t>TRAINING </a:t>
            </a:r>
          </a:p>
          <a:p>
            <a:r>
              <a:rPr lang="en-GB" dirty="0" smtClean="0"/>
              <a:t>Provide training to all of your staff</a:t>
            </a:r>
          </a:p>
          <a:p>
            <a:endParaRPr lang="en-GB" dirty="0" smtClean="0"/>
          </a:p>
          <a:p>
            <a:r>
              <a:rPr lang="en-GB" b="1" dirty="0" smtClean="0">
                <a:solidFill>
                  <a:schemeClr val="accent1">
                    <a:lumMod val="60000"/>
                    <a:lumOff val="40000"/>
                  </a:schemeClr>
                </a:solidFill>
              </a:rPr>
              <a:t>KNOW THE TEST</a:t>
            </a:r>
          </a:p>
          <a:p>
            <a:r>
              <a:rPr lang="en-GB" dirty="0" smtClean="0"/>
              <a:t>Being familiar with the </a:t>
            </a:r>
            <a:r>
              <a:rPr lang="en-GB" dirty="0" err="1" smtClean="0"/>
              <a:t>FOBt</a:t>
            </a:r>
            <a:r>
              <a:rPr lang="en-GB" dirty="0" smtClean="0"/>
              <a:t> test kit, can help practice staff explain it to patients.</a:t>
            </a:r>
          </a:p>
          <a:p>
            <a:endParaRPr lang="en-GB" dirty="0" smtClean="0"/>
          </a:p>
          <a:p>
            <a:r>
              <a:rPr lang="en-GB" b="1" dirty="0" smtClean="0">
                <a:solidFill>
                  <a:schemeClr val="accent1">
                    <a:lumMod val="60000"/>
                    <a:lumOff val="40000"/>
                  </a:schemeClr>
                </a:solidFill>
              </a:rPr>
              <a:t>DISPLAY SCREENING INFORMATION</a:t>
            </a:r>
          </a:p>
          <a:p>
            <a:r>
              <a:rPr lang="en-GB" dirty="0" smtClean="0"/>
              <a:t>Information can be displayed in the practice to alert people to bowel screening</a:t>
            </a:r>
          </a:p>
          <a:p>
            <a:endParaRPr lang="en-GB" dirty="0" smtClean="0"/>
          </a:p>
          <a:p>
            <a:endParaRPr lang="en-GB" dirty="0" smtClean="0"/>
          </a:p>
        </p:txBody>
      </p:sp>
      <p:sp>
        <p:nvSpPr>
          <p:cNvPr id="9" name="Rectangle 8"/>
          <p:cNvSpPr/>
          <p:nvPr/>
        </p:nvSpPr>
        <p:spPr>
          <a:xfrm>
            <a:off x="4572001" y="1441642"/>
            <a:ext cx="4352925" cy="3693319"/>
          </a:xfrm>
          <a:prstGeom prst="rect">
            <a:avLst/>
          </a:prstGeom>
        </p:spPr>
        <p:txBody>
          <a:bodyPr wrap="square">
            <a:spAutoFit/>
          </a:bodyPr>
          <a:lstStyle/>
          <a:p>
            <a:r>
              <a:rPr lang="en-GB" b="1" dirty="0" smtClean="0">
                <a:solidFill>
                  <a:schemeClr val="accent1">
                    <a:lumMod val="60000"/>
                    <a:lumOff val="40000"/>
                  </a:schemeClr>
                </a:solidFill>
              </a:rPr>
              <a:t>SIGN UP TO RECEIVE ELECTRONIC RESULTS</a:t>
            </a:r>
          </a:p>
          <a:p>
            <a:r>
              <a:rPr lang="en-GB" dirty="0" smtClean="0"/>
              <a:t>These are available for bowel cancer screening and can be requested from the Bowel Cancer Screening Hub.  Automatically READ coded.</a:t>
            </a:r>
          </a:p>
          <a:p>
            <a:endParaRPr lang="en-GB" dirty="0" smtClean="0"/>
          </a:p>
          <a:p>
            <a:r>
              <a:rPr lang="en-GB" b="1" dirty="0" smtClean="0">
                <a:solidFill>
                  <a:schemeClr val="accent1">
                    <a:lumMod val="60000"/>
                    <a:lumOff val="40000"/>
                  </a:schemeClr>
                </a:solidFill>
              </a:rPr>
              <a:t>USE PRACTICE DATA</a:t>
            </a:r>
          </a:p>
          <a:p>
            <a:r>
              <a:rPr lang="en-GB" dirty="0" smtClean="0"/>
              <a:t>You could check that the contact details of people aged 60 and over are accurate</a:t>
            </a:r>
          </a:p>
          <a:p>
            <a:endParaRPr lang="en-GB" dirty="0" smtClean="0"/>
          </a:p>
          <a:p>
            <a:r>
              <a:rPr lang="en-GB" dirty="0" smtClean="0"/>
              <a:t>Consider checking how your practice’s uptake and coverage compares with local and national averages.</a:t>
            </a:r>
          </a:p>
        </p:txBody>
      </p:sp>
      <p:sp>
        <p:nvSpPr>
          <p:cNvPr id="5" name="Text Placeholder 1"/>
          <p:cNvSpPr txBox="1">
            <a:spLocks/>
          </p:cNvSpPr>
          <p:nvPr/>
        </p:nvSpPr>
        <p:spPr>
          <a:xfrm>
            <a:off x="208121" y="292608"/>
            <a:ext cx="8102133" cy="899584"/>
          </a:xfrm>
          <a:prstGeom prst="rect">
            <a:avLst/>
          </a:prstGeom>
        </p:spPr>
        <p:txBody>
          <a:bodyPr/>
          <a:lstStyle/>
          <a:p>
            <a:pPr marL="0" marR="0" lvl="0" indent="0" algn="l" defTabSz="342900" rtl="0" eaLnBrk="1" fontAlgn="auto" latinLnBrk="0" hangingPunct="1">
              <a:lnSpc>
                <a:spcPct val="100000"/>
              </a:lnSpc>
              <a:spcBef>
                <a:spcPts val="0"/>
              </a:spcBef>
              <a:spcAft>
                <a:spcPts val="450"/>
              </a:spcAft>
              <a:buClr>
                <a:schemeClr val="accent1"/>
              </a:buClr>
              <a:buSzTx/>
              <a:buFontTx/>
              <a:buNone/>
              <a:tabLst/>
              <a:defRPr/>
            </a:pPr>
            <a:r>
              <a:rPr kumimoji="0" lang="en-US" sz="3600" b="0" i="0" u="none" strike="noStrike" kern="1200" cap="none" spc="0" normalizeH="0" baseline="0" noProof="0" dirty="0" smtClean="0">
                <a:ln>
                  <a:noFill/>
                </a:ln>
                <a:solidFill>
                  <a:schemeClr val="accent5">
                    <a:lumMod val="75000"/>
                  </a:schemeClr>
                </a:solidFill>
                <a:effectLst/>
                <a:uLnTx/>
                <a:uFillTx/>
                <a:latin typeface="+mn-lt"/>
                <a:ea typeface="+mn-ea"/>
                <a:cs typeface="+mn-cs"/>
              </a:rPr>
              <a:t>Practical tips</a:t>
            </a:r>
            <a:endParaRPr kumimoji="0" lang="en-US" sz="3600" b="0" i="0" u="none" strike="noStrike" kern="1200" cap="none" spc="0" normalizeH="0" baseline="0" noProof="0" dirty="0">
              <a:ln>
                <a:noFill/>
              </a:ln>
              <a:solidFill>
                <a:schemeClr val="accent5">
                  <a:lumMod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t="20200"/>
          <a:stretch>
            <a:fillRect/>
          </a:stretch>
        </p:blipFill>
        <p:spPr bwMode="auto">
          <a:xfrm>
            <a:off x="753238" y="1204675"/>
            <a:ext cx="5172075" cy="1591128"/>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cstate="print"/>
          <a:srcRect/>
          <a:stretch>
            <a:fillRect/>
          </a:stretch>
        </p:blipFill>
        <p:spPr bwMode="auto">
          <a:xfrm>
            <a:off x="753238" y="3060700"/>
            <a:ext cx="4829175" cy="2438400"/>
          </a:xfrm>
          <a:prstGeom prst="rect">
            <a:avLst/>
          </a:prstGeom>
          <a:noFill/>
          <a:ln w="9525">
            <a:noFill/>
            <a:miter lim="800000"/>
            <a:headEnd/>
            <a:tailEnd/>
          </a:ln>
          <a:effectLst/>
        </p:spPr>
      </p:pic>
      <p:sp>
        <p:nvSpPr>
          <p:cNvPr id="6" name="TextBox 5"/>
          <p:cNvSpPr txBox="1"/>
          <p:nvPr/>
        </p:nvSpPr>
        <p:spPr>
          <a:xfrm>
            <a:off x="207264" y="5499100"/>
            <a:ext cx="8656320" cy="738664"/>
          </a:xfrm>
          <a:prstGeom prst="rect">
            <a:avLst/>
          </a:prstGeom>
          <a:noFill/>
        </p:spPr>
        <p:txBody>
          <a:bodyPr wrap="square" rtlCol="0">
            <a:spAutoFit/>
          </a:bodyPr>
          <a:lstStyle/>
          <a:p>
            <a:r>
              <a:rPr lang="en-GB" sz="1400" dirty="0" smtClean="0"/>
              <a:t>For details of more interventions see Cancer Research UK’s Evidence and Intelligence Hub: </a:t>
            </a:r>
            <a:r>
              <a:rPr lang="en-GB" sz="1400" dirty="0" smtClean="0">
                <a:hlinkClick r:id="rId5"/>
              </a:rPr>
              <a:t>http://www.cancerresearchuk.org/health-professional/early-diagnosis-activities/bowel-screening-projects-and-resources/evidence-on-increasing-bowel-screening-uptake</a:t>
            </a:r>
            <a:r>
              <a:rPr lang="en-GB" sz="1400" dirty="0" smtClean="0"/>
              <a:t> </a:t>
            </a:r>
            <a:endParaRPr lang="en-GB" sz="1400" dirty="0"/>
          </a:p>
        </p:txBody>
      </p:sp>
      <p:sp>
        <p:nvSpPr>
          <p:cNvPr id="7" name="TextBox 6"/>
          <p:cNvSpPr txBox="1"/>
          <p:nvPr/>
        </p:nvSpPr>
        <p:spPr>
          <a:xfrm>
            <a:off x="594742" y="342901"/>
            <a:ext cx="4829175" cy="646331"/>
          </a:xfrm>
          <a:prstGeom prst="rect">
            <a:avLst/>
          </a:prstGeom>
          <a:noFill/>
        </p:spPr>
        <p:txBody>
          <a:bodyPr wrap="square" rtlCol="0">
            <a:spAutoFit/>
          </a:bodyPr>
          <a:lstStyle/>
          <a:p>
            <a:r>
              <a:rPr lang="en-GB" sz="3600" b="1" dirty="0" smtClean="0">
                <a:solidFill>
                  <a:schemeClr val="accent5">
                    <a:lumMod val="75000"/>
                  </a:schemeClr>
                </a:solidFill>
              </a:rPr>
              <a:t>GP ENDORSEMENT</a:t>
            </a:r>
            <a:endParaRPr lang="en-GB" sz="3600" b="1" dirty="0">
              <a:solidFill>
                <a:schemeClr val="accent5">
                  <a:lumMod val="75000"/>
                </a:schemeClr>
              </a:solidFill>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smtClean="0">
                <a:solidFill>
                  <a:schemeClr val="accent5">
                    <a:lumMod val="75000"/>
                  </a:schemeClr>
                </a:solidFill>
              </a:rPr>
              <a:t>Bowel Screening </a:t>
            </a:r>
            <a:endParaRPr lang="en-GB" sz="3600" dirty="0">
              <a:solidFill>
                <a:schemeClr val="accent5">
                  <a:lumMod val="75000"/>
                </a:schemeClr>
              </a:solidFill>
            </a:endParaRPr>
          </a:p>
        </p:txBody>
      </p:sp>
      <p:pic>
        <p:nvPicPr>
          <p:cNvPr id="4098" name="Picture 2"/>
          <p:cNvPicPr>
            <a:picLocks noChangeAspect="1" noChangeArrowheads="1"/>
          </p:cNvPicPr>
          <p:nvPr/>
        </p:nvPicPr>
        <p:blipFill>
          <a:blip r:embed="rId3" cstate="print"/>
          <a:srcRect/>
          <a:stretch>
            <a:fillRect/>
          </a:stretch>
        </p:blipFill>
        <p:spPr bwMode="auto">
          <a:xfrm>
            <a:off x="628650" y="1340768"/>
            <a:ext cx="5827803" cy="5040000"/>
          </a:xfrm>
          <a:prstGeom prst="rect">
            <a:avLst/>
          </a:prstGeom>
          <a:noFill/>
          <a:ln w="9525">
            <a:noFill/>
            <a:miter lim="800000"/>
            <a:headEnd/>
            <a:tailEnd/>
          </a:ln>
          <a:effectLst/>
        </p:spPr>
      </p:pic>
    </p:spTree>
    <p:extLst>
      <p:ext uri="{BB962C8B-B14F-4D97-AF65-F5344CB8AC3E}">
        <p14:creationId xmlns:p14="http://schemas.microsoft.com/office/powerpoint/2010/main" val="41796617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41339" y="1823508"/>
            <a:ext cx="4544187" cy="3765732"/>
          </a:xfrm>
        </p:spPr>
        <p:txBody>
          <a:bodyPr>
            <a:noAutofit/>
          </a:bodyPr>
          <a:lstStyle/>
          <a:p>
            <a:r>
              <a:rPr lang="en-US" sz="2800" dirty="0" smtClean="0">
                <a:latin typeface="+mj-lt"/>
              </a:rPr>
              <a:t>Advice on </a:t>
            </a:r>
            <a:r>
              <a:rPr lang="en-US" sz="2800" dirty="0" smtClean="0">
                <a:solidFill>
                  <a:srgbClr val="FF0097"/>
                </a:solidFill>
                <a:latin typeface="+mj-lt"/>
              </a:rPr>
              <a:t>increasing uptake and overcoming barriers </a:t>
            </a:r>
            <a:r>
              <a:rPr lang="en-US" sz="2800" dirty="0" smtClean="0">
                <a:latin typeface="+mj-lt"/>
              </a:rPr>
              <a:t>to screening</a:t>
            </a:r>
          </a:p>
          <a:p>
            <a:r>
              <a:rPr lang="en-US" sz="2800" dirty="0" smtClean="0">
                <a:latin typeface="+mj-lt"/>
              </a:rPr>
              <a:t>Bowel screening </a:t>
            </a:r>
            <a:r>
              <a:rPr lang="en-US" sz="2800" dirty="0" smtClean="0">
                <a:solidFill>
                  <a:srgbClr val="FF0097"/>
                </a:solidFill>
                <a:latin typeface="+mj-lt"/>
              </a:rPr>
              <a:t>resources</a:t>
            </a:r>
          </a:p>
          <a:p>
            <a:pPr marL="1085850" lvl="1" indent="-342900">
              <a:buFont typeface="Arial"/>
              <a:buChar char="•"/>
            </a:pPr>
            <a:r>
              <a:rPr lang="en-US" sz="2800" dirty="0">
                <a:solidFill>
                  <a:srgbClr val="2E008B"/>
                </a:solidFill>
                <a:latin typeface="+mj-lt"/>
              </a:rPr>
              <a:t>GP Good Practice Guide</a:t>
            </a:r>
          </a:p>
          <a:p>
            <a:pPr marL="1085850" lvl="1" indent="-342900">
              <a:buFont typeface="Arial"/>
              <a:buChar char="•"/>
            </a:pPr>
            <a:r>
              <a:rPr lang="en-US" sz="2800" dirty="0">
                <a:solidFill>
                  <a:srgbClr val="2E008B"/>
                </a:solidFill>
                <a:latin typeface="+mj-lt"/>
              </a:rPr>
              <a:t>Bowel screening information cards</a:t>
            </a:r>
          </a:p>
          <a:p>
            <a:pPr marL="1085850" lvl="1" indent="-342900">
              <a:buFont typeface="Arial"/>
              <a:buChar char="•"/>
            </a:pPr>
            <a:r>
              <a:rPr lang="en-US" sz="2800" dirty="0">
                <a:solidFill>
                  <a:srgbClr val="2E008B"/>
                </a:solidFill>
                <a:latin typeface="+mj-lt"/>
              </a:rPr>
              <a:t>How to do the kit: animation video</a:t>
            </a:r>
          </a:p>
        </p:txBody>
      </p:sp>
      <p:sp>
        <p:nvSpPr>
          <p:cNvPr id="3" name="Text Placeholder 2"/>
          <p:cNvSpPr>
            <a:spLocks noGrp="1"/>
          </p:cNvSpPr>
          <p:nvPr>
            <p:ph type="body" sz="quarter" idx="12"/>
          </p:nvPr>
        </p:nvSpPr>
        <p:spPr>
          <a:xfrm>
            <a:off x="560275" y="696751"/>
            <a:ext cx="8102133" cy="674688"/>
          </a:xfrm>
        </p:spPr>
        <p:txBody>
          <a:bodyPr/>
          <a:lstStyle/>
          <a:p>
            <a:r>
              <a:rPr lang="en-US" b="1" dirty="0" smtClean="0">
                <a:latin typeface="+mj-lt"/>
              </a:rPr>
              <a:t>SCREENING ADVICE AND RESOURCES</a:t>
            </a:r>
            <a:endParaRPr lang="en-US" b="1" dirty="0">
              <a:latin typeface="+mj-lt"/>
            </a:endParaRPr>
          </a:p>
        </p:txBody>
      </p:sp>
      <p:grpSp>
        <p:nvGrpSpPr>
          <p:cNvPr id="6" name="Group 5"/>
          <p:cNvGrpSpPr/>
          <p:nvPr/>
        </p:nvGrpSpPr>
        <p:grpSpPr>
          <a:xfrm rot="327686">
            <a:off x="5312026" y="2225118"/>
            <a:ext cx="3511461" cy="2866897"/>
            <a:chOff x="6891874" y="826198"/>
            <a:chExt cx="2689504" cy="2295053"/>
          </a:xfrm>
        </p:grpSpPr>
        <p:pic>
          <p:nvPicPr>
            <p:cNvPr id="7" name="Picture 6"/>
            <p:cNvPicPr>
              <a:picLocks noChangeAspect="1"/>
            </p:cNvPicPr>
            <p:nvPr/>
          </p:nvPicPr>
          <p:blipFill>
            <a:blip r:embed="rId3"/>
            <a:stretch>
              <a:fillRect/>
            </a:stretch>
          </p:blipFill>
          <p:spPr>
            <a:xfrm rot="286886">
              <a:off x="8193280" y="826198"/>
              <a:ext cx="1388098" cy="198692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stretch>
              <a:fillRect/>
            </a:stretch>
          </p:blipFill>
          <p:spPr>
            <a:xfrm>
              <a:off x="7876586" y="850754"/>
              <a:ext cx="1393512" cy="198463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stretch>
              <a:fillRect/>
            </a:stretch>
          </p:blipFill>
          <p:spPr>
            <a:xfrm rot="21220065">
              <a:off x="7542094" y="900925"/>
              <a:ext cx="1402479" cy="201094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a:stretch>
              <a:fillRect/>
            </a:stretch>
          </p:blipFill>
          <p:spPr>
            <a:xfrm rot="20958314">
              <a:off x="7214242" y="964006"/>
              <a:ext cx="1427125" cy="2032836"/>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7"/>
            <a:stretch>
              <a:fillRect/>
            </a:stretch>
          </p:blipFill>
          <p:spPr>
            <a:xfrm rot="20649213">
              <a:off x="6891874" y="1066124"/>
              <a:ext cx="1445796" cy="2055127"/>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369703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030815 FINAL infographic"/>
          <p:cNvPicPr>
            <a:picLocks noGrp="1" noChangeAspect="1" noChangeArrowheads="1"/>
          </p:cNvPicPr>
          <p:nvPr>
            <p:ph type="tbl" sz="quarter" idx="10"/>
          </p:nvPr>
        </p:nvPicPr>
        <p:blipFill>
          <a:blip r:embed="rId3" cstate="print"/>
          <a:srcRect t="8001"/>
          <a:stretch>
            <a:fillRect/>
          </a:stretch>
        </p:blipFill>
        <p:spPr bwMode="auto">
          <a:xfrm>
            <a:off x="1403648" y="983072"/>
            <a:ext cx="5690346" cy="5374886"/>
          </a:xfrm>
          <a:prstGeom prst="rect">
            <a:avLst/>
          </a:prstGeom>
          <a:noFill/>
        </p:spPr>
      </p:pic>
      <p:sp>
        <p:nvSpPr>
          <p:cNvPr id="5" name="Rectangle 4"/>
          <p:cNvSpPr/>
          <p:nvPr/>
        </p:nvSpPr>
        <p:spPr>
          <a:xfrm>
            <a:off x="0" y="0"/>
            <a:ext cx="9144000" cy="1077218"/>
          </a:xfrm>
          <a:prstGeom prst="rect">
            <a:avLst/>
          </a:prstGeom>
        </p:spPr>
        <p:txBody>
          <a:bodyPr wrap="square">
            <a:spAutoFit/>
          </a:bodyPr>
          <a:lstStyle/>
          <a:p>
            <a:r>
              <a:rPr lang="en-GB" sz="3200" b="1" dirty="0" smtClean="0">
                <a:solidFill>
                  <a:srgbClr val="D8006B"/>
                </a:solidFill>
                <a:latin typeface="+mn-lt"/>
              </a:rPr>
              <a:t>We still don’t compare well with other countries, whose systems are also improving</a:t>
            </a:r>
            <a:endParaRPr lang="en-GB" sz="3200" b="1" dirty="0">
              <a:solidFill>
                <a:srgbClr val="FF0000"/>
              </a:solidFill>
              <a:latin typeface="+mn-lt"/>
            </a:endParaRPr>
          </a:p>
        </p:txBody>
      </p:sp>
      <p:sp>
        <p:nvSpPr>
          <p:cNvPr id="6" name="TextBox 5"/>
          <p:cNvSpPr txBox="1"/>
          <p:nvPr/>
        </p:nvSpPr>
        <p:spPr>
          <a:xfrm>
            <a:off x="0" y="6150114"/>
            <a:ext cx="2143108" cy="553998"/>
          </a:xfrm>
          <a:prstGeom prst="rect">
            <a:avLst/>
          </a:prstGeom>
          <a:noFill/>
        </p:spPr>
        <p:txBody>
          <a:bodyPr wrap="square" rtlCol="0">
            <a:spAutoFit/>
          </a:bodyPr>
          <a:lstStyle/>
          <a:p>
            <a:r>
              <a:rPr lang="en-GB" sz="1000" dirty="0" smtClean="0"/>
              <a:t>Source: Walters et al. (2015) Is England Closing the international gap in cancer survival?</a:t>
            </a:r>
            <a:endParaRPr lang="en-GB" sz="1000" dirty="0"/>
          </a:p>
        </p:txBody>
      </p:sp>
    </p:spTree>
    <p:extLst>
      <p:ext uri="{BB962C8B-B14F-4D97-AF65-F5344CB8AC3E}">
        <p14:creationId xmlns:p14="http://schemas.microsoft.com/office/powerpoint/2010/main" val="16922768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547664" y="548680"/>
            <a:ext cx="5976663" cy="4965429"/>
          </a:xfrm>
          <a:custGeom>
            <a:avLst/>
            <a:gdLst>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79566"/>
              <a:gd name="connsiteX1" fmla="*/ 1125207 w 2677659"/>
              <a:gd name="connsiteY1" fmla="*/ 2479516 h 2479566"/>
              <a:gd name="connsiteX2" fmla="*/ 1299914 w 2677659"/>
              <a:gd name="connsiteY2" fmla="*/ 2012517 h 2479566"/>
              <a:gd name="connsiteX3" fmla="*/ 2092817 w 2677659"/>
              <a:gd name="connsiteY3" fmla="*/ 1881488 h 2479566"/>
              <a:gd name="connsiteX4" fmla="*/ 2499347 w 2677659"/>
              <a:gd name="connsiteY4" fmla="*/ 1528719 h 2479566"/>
              <a:gd name="connsiteX5" fmla="*/ 2660616 w 2677659"/>
              <a:gd name="connsiteY5" fmla="*/ 1085238 h 2479566"/>
              <a:gd name="connsiteX6" fmla="*/ 2650536 w 2677659"/>
              <a:gd name="connsiteY6" fmla="*/ 685433 h 2479566"/>
              <a:gd name="connsiteX7" fmla="*/ 2462390 w 2677659"/>
              <a:gd name="connsiteY7" fmla="*/ 332664 h 2479566"/>
              <a:gd name="connsiteX8" fmla="*/ 2186890 w 2677659"/>
              <a:gd name="connsiteY8" fmla="*/ 141161 h 2479566"/>
              <a:gd name="connsiteX9" fmla="*/ 1867713 w 2677659"/>
              <a:gd name="connsiteY9" fmla="*/ 37010 h 2479566"/>
              <a:gd name="connsiteX10" fmla="*/ 1467902 w 2677659"/>
              <a:gd name="connsiteY10" fmla="*/ 53 h 2479566"/>
              <a:gd name="connsiteX11" fmla="*/ 994176 w 2677659"/>
              <a:gd name="connsiteY11" fmla="*/ 33650 h 2479566"/>
              <a:gd name="connsiteX12" fmla="*/ 463334 w 2677659"/>
              <a:gd name="connsiteY12" fmla="*/ 184837 h 2479566"/>
              <a:gd name="connsiteX13" fmla="*/ 177755 w 2677659"/>
              <a:gd name="connsiteY13" fmla="*/ 406577 h 2479566"/>
              <a:gd name="connsiteX14" fmla="*/ 16487 w 2677659"/>
              <a:gd name="connsiteY14" fmla="*/ 866857 h 2479566"/>
              <a:gd name="connsiteX15" fmla="*/ 46724 w 2677659"/>
              <a:gd name="connsiteY15" fmla="*/ 1387612 h 2479566"/>
              <a:gd name="connsiteX16" fmla="*/ 382700 w 2677659"/>
              <a:gd name="connsiteY16" fmla="*/ 1821014 h 2479566"/>
              <a:gd name="connsiteX17" fmla="*/ 970658 w 2677659"/>
              <a:gd name="connsiteY17" fmla="*/ 1982280 h 2479566"/>
              <a:gd name="connsiteX0" fmla="*/ 970658 w 2677659"/>
              <a:gd name="connsiteY0" fmla="*/ 1982280 h 2469488"/>
              <a:gd name="connsiteX1" fmla="*/ 1131927 w 2677659"/>
              <a:gd name="connsiteY1" fmla="*/ 2469437 h 2469488"/>
              <a:gd name="connsiteX2" fmla="*/ 1299914 w 2677659"/>
              <a:gd name="connsiteY2" fmla="*/ 2012517 h 2469488"/>
              <a:gd name="connsiteX3" fmla="*/ 2092817 w 2677659"/>
              <a:gd name="connsiteY3" fmla="*/ 1881488 h 2469488"/>
              <a:gd name="connsiteX4" fmla="*/ 2499347 w 2677659"/>
              <a:gd name="connsiteY4" fmla="*/ 1528719 h 2469488"/>
              <a:gd name="connsiteX5" fmla="*/ 2660616 w 2677659"/>
              <a:gd name="connsiteY5" fmla="*/ 1085238 h 2469488"/>
              <a:gd name="connsiteX6" fmla="*/ 2650536 w 2677659"/>
              <a:gd name="connsiteY6" fmla="*/ 685433 h 2469488"/>
              <a:gd name="connsiteX7" fmla="*/ 2462390 w 2677659"/>
              <a:gd name="connsiteY7" fmla="*/ 332664 h 2469488"/>
              <a:gd name="connsiteX8" fmla="*/ 2186890 w 2677659"/>
              <a:gd name="connsiteY8" fmla="*/ 141161 h 2469488"/>
              <a:gd name="connsiteX9" fmla="*/ 1867713 w 2677659"/>
              <a:gd name="connsiteY9" fmla="*/ 37010 h 2469488"/>
              <a:gd name="connsiteX10" fmla="*/ 1467902 w 2677659"/>
              <a:gd name="connsiteY10" fmla="*/ 53 h 2469488"/>
              <a:gd name="connsiteX11" fmla="*/ 994176 w 2677659"/>
              <a:gd name="connsiteY11" fmla="*/ 33650 h 2469488"/>
              <a:gd name="connsiteX12" fmla="*/ 463334 w 2677659"/>
              <a:gd name="connsiteY12" fmla="*/ 184837 h 2469488"/>
              <a:gd name="connsiteX13" fmla="*/ 177755 w 2677659"/>
              <a:gd name="connsiteY13" fmla="*/ 406577 h 2469488"/>
              <a:gd name="connsiteX14" fmla="*/ 16487 w 2677659"/>
              <a:gd name="connsiteY14" fmla="*/ 866857 h 2469488"/>
              <a:gd name="connsiteX15" fmla="*/ 46724 w 2677659"/>
              <a:gd name="connsiteY15" fmla="*/ 1387612 h 2469488"/>
              <a:gd name="connsiteX16" fmla="*/ 382700 w 2677659"/>
              <a:gd name="connsiteY16" fmla="*/ 1821014 h 2469488"/>
              <a:gd name="connsiteX17" fmla="*/ 970658 w 2677659"/>
              <a:gd name="connsiteY17" fmla="*/ 1982280 h 2469488"/>
              <a:gd name="connsiteX0" fmla="*/ 970658 w 2677659"/>
              <a:gd name="connsiteY0" fmla="*/ 1982280 h 2469488"/>
              <a:gd name="connsiteX1" fmla="*/ 1131927 w 2677659"/>
              <a:gd name="connsiteY1" fmla="*/ 2469437 h 2469488"/>
              <a:gd name="connsiteX2" fmla="*/ 1299914 w 2677659"/>
              <a:gd name="connsiteY2" fmla="*/ 2012517 h 2469488"/>
              <a:gd name="connsiteX3" fmla="*/ 2092817 w 2677659"/>
              <a:gd name="connsiteY3" fmla="*/ 1881488 h 2469488"/>
              <a:gd name="connsiteX4" fmla="*/ 2499347 w 2677659"/>
              <a:gd name="connsiteY4" fmla="*/ 1528719 h 2469488"/>
              <a:gd name="connsiteX5" fmla="*/ 2660616 w 2677659"/>
              <a:gd name="connsiteY5" fmla="*/ 1085238 h 2469488"/>
              <a:gd name="connsiteX6" fmla="*/ 2650536 w 2677659"/>
              <a:gd name="connsiteY6" fmla="*/ 685433 h 2469488"/>
              <a:gd name="connsiteX7" fmla="*/ 2462390 w 2677659"/>
              <a:gd name="connsiteY7" fmla="*/ 332664 h 2469488"/>
              <a:gd name="connsiteX8" fmla="*/ 2186890 w 2677659"/>
              <a:gd name="connsiteY8" fmla="*/ 141161 h 2469488"/>
              <a:gd name="connsiteX9" fmla="*/ 1867713 w 2677659"/>
              <a:gd name="connsiteY9" fmla="*/ 37010 h 2469488"/>
              <a:gd name="connsiteX10" fmla="*/ 1467902 w 2677659"/>
              <a:gd name="connsiteY10" fmla="*/ 53 h 2469488"/>
              <a:gd name="connsiteX11" fmla="*/ 994176 w 2677659"/>
              <a:gd name="connsiteY11" fmla="*/ 33650 h 2469488"/>
              <a:gd name="connsiteX12" fmla="*/ 463334 w 2677659"/>
              <a:gd name="connsiteY12" fmla="*/ 184837 h 2469488"/>
              <a:gd name="connsiteX13" fmla="*/ 177755 w 2677659"/>
              <a:gd name="connsiteY13" fmla="*/ 406577 h 2469488"/>
              <a:gd name="connsiteX14" fmla="*/ 16487 w 2677659"/>
              <a:gd name="connsiteY14" fmla="*/ 866857 h 2469488"/>
              <a:gd name="connsiteX15" fmla="*/ 46724 w 2677659"/>
              <a:gd name="connsiteY15" fmla="*/ 1387612 h 2469488"/>
              <a:gd name="connsiteX16" fmla="*/ 382700 w 2677659"/>
              <a:gd name="connsiteY16" fmla="*/ 1821014 h 2469488"/>
              <a:gd name="connsiteX17" fmla="*/ 970658 w 2677659"/>
              <a:gd name="connsiteY17" fmla="*/ 1982280 h 2469488"/>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 name="connsiteX0" fmla="*/ 970658 w 2677659"/>
              <a:gd name="connsiteY0" fmla="*/ 1982280 h 2469437"/>
              <a:gd name="connsiteX1" fmla="*/ 1131927 w 2677659"/>
              <a:gd name="connsiteY1" fmla="*/ 2469437 h 2469437"/>
              <a:gd name="connsiteX2" fmla="*/ 1299914 w 2677659"/>
              <a:gd name="connsiteY2" fmla="*/ 2012517 h 2469437"/>
              <a:gd name="connsiteX3" fmla="*/ 2092817 w 2677659"/>
              <a:gd name="connsiteY3" fmla="*/ 1881488 h 2469437"/>
              <a:gd name="connsiteX4" fmla="*/ 2499347 w 2677659"/>
              <a:gd name="connsiteY4" fmla="*/ 1528719 h 2469437"/>
              <a:gd name="connsiteX5" fmla="*/ 2660616 w 2677659"/>
              <a:gd name="connsiteY5" fmla="*/ 1085238 h 2469437"/>
              <a:gd name="connsiteX6" fmla="*/ 2650536 w 2677659"/>
              <a:gd name="connsiteY6" fmla="*/ 685433 h 2469437"/>
              <a:gd name="connsiteX7" fmla="*/ 2462390 w 2677659"/>
              <a:gd name="connsiteY7" fmla="*/ 332664 h 2469437"/>
              <a:gd name="connsiteX8" fmla="*/ 2186890 w 2677659"/>
              <a:gd name="connsiteY8" fmla="*/ 141161 h 2469437"/>
              <a:gd name="connsiteX9" fmla="*/ 1867713 w 2677659"/>
              <a:gd name="connsiteY9" fmla="*/ 37010 h 2469437"/>
              <a:gd name="connsiteX10" fmla="*/ 1467902 w 2677659"/>
              <a:gd name="connsiteY10" fmla="*/ 53 h 2469437"/>
              <a:gd name="connsiteX11" fmla="*/ 994176 w 2677659"/>
              <a:gd name="connsiteY11" fmla="*/ 33650 h 2469437"/>
              <a:gd name="connsiteX12" fmla="*/ 463334 w 2677659"/>
              <a:gd name="connsiteY12" fmla="*/ 184837 h 2469437"/>
              <a:gd name="connsiteX13" fmla="*/ 177755 w 2677659"/>
              <a:gd name="connsiteY13" fmla="*/ 406577 h 2469437"/>
              <a:gd name="connsiteX14" fmla="*/ 16487 w 2677659"/>
              <a:gd name="connsiteY14" fmla="*/ 866857 h 2469437"/>
              <a:gd name="connsiteX15" fmla="*/ 46724 w 2677659"/>
              <a:gd name="connsiteY15" fmla="*/ 1387612 h 2469437"/>
              <a:gd name="connsiteX16" fmla="*/ 382700 w 2677659"/>
              <a:gd name="connsiteY16" fmla="*/ 1821014 h 2469437"/>
              <a:gd name="connsiteX17" fmla="*/ 970658 w 2677659"/>
              <a:gd name="connsiteY17" fmla="*/ 1982280 h 246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77659" h="2469437">
                <a:moveTo>
                  <a:pt x="970658" y="1982280"/>
                </a:moveTo>
                <a:cubicBezTo>
                  <a:pt x="1013774" y="2108828"/>
                  <a:pt x="1083771" y="2323291"/>
                  <a:pt x="1131927" y="2469437"/>
                </a:cubicBezTo>
                <a:cubicBezTo>
                  <a:pt x="1186803" y="2306492"/>
                  <a:pt x="1247278" y="2150826"/>
                  <a:pt x="1299914" y="2012517"/>
                </a:cubicBezTo>
                <a:cubicBezTo>
                  <a:pt x="1594453" y="2035475"/>
                  <a:pt x="1892912" y="1962121"/>
                  <a:pt x="2092817" y="1881488"/>
                </a:cubicBezTo>
                <a:cubicBezTo>
                  <a:pt x="2292722" y="1800855"/>
                  <a:pt x="2404714" y="1661427"/>
                  <a:pt x="2499347" y="1528719"/>
                </a:cubicBezTo>
                <a:cubicBezTo>
                  <a:pt x="2593980" y="1396011"/>
                  <a:pt x="2635418" y="1225785"/>
                  <a:pt x="2660616" y="1085238"/>
                </a:cubicBezTo>
                <a:cubicBezTo>
                  <a:pt x="2685814" y="944691"/>
                  <a:pt x="2683574" y="810862"/>
                  <a:pt x="2650536" y="685433"/>
                </a:cubicBezTo>
                <a:cubicBezTo>
                  <a:pt x="2617498" y="560004"/>
                  <a:pt x="2539664" y="423376"/>
                  <a:pt x="2462390" y="332664"/>
                </a:cubicBezTo>
                <a:cubicBezTo>
                  <a:pt x="2385116" y="241952"/>
                  <a:pt x="2286003" y="190437"/>
                  <a:pt x="2186890" y="141161"/>
                </a:cubicBezTo>
                <a:cubicBezTo>
                  <a:pt x="2087777" y="91885"/>
                  <a:pt x="1987544" y="60528"/>
                  <a:pt x="1867713" y="37010"/>
                </a:cubicBezTo>
                <a:cubicBezTo>
                  <a:pt x="1747882" y="13492"/>
                  <a:pt x="1613491" y="613"/>
                  <a:pt x="1467902" y="53"/>
                </a:cubicBezTo>
                <a:cubicBezTo>
                  <a:pt x="1322313" y="-507"/>
                  <a:pt x="1161604" y="2853"/>
                  <a:pt x="994176" y="33650"/>
                </a:cubicBezTo>
                <a:cubicBezTo>
                  <a:pt x="826748" y="64447"/>
                  <a:pt x="599404" y="122683"/>
                  <a:pt x="463334" y="184837"/>
                </a:cubicBezTo>
                <a:cubicBezTo>
                  <a:pt x="327264" y="246991"/>
                  <a:pt x="252229" y="292907"/>
                  <a:pt x="177755" y="406577"/>
                </a:cubicBezTo>
                <a:cubicBezTo>
                  <a:pt x="103280" y="520247"/>
                  <a:pt x="38325" y="703351"/>
                  <a:pt x="16487" y="866857"/>
                </a:cubicBezTo>
                <a:cubicBezTo>
                  <a:pt x="-5351" y="1030363"/>
                  <a:pt x="-14311" y="1228586"/>
                  <a:pt x="46724" y="1387612"/>
                </a:cubicBezTo>
                <a:cubicBezTo>
                  <a:pt x="107759" y="1546638"/>
                  <a:pt x="228151" y="1721903"/>
                  <a:pt x="382700" y="1821014"/>
                </a:cubicBezTo>
                <a:cubicBezTo>
                  <a:pt x="537249" y="1920125"/>
                  <a:pt x="756194" y="1959882"/>
                  <a:pt x="970658" y="1982280"/>
                </a:cubicBezTo>
                <a:close/>
              </a:path>
            </a:pathLst>
          </a:custGeom>
          <a:solidFill>
            <a:srgbClr val="31DB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itle 1"/>
          <p:cNvSpPr txBox="1">
            <a:spLocks/>
          </p:cNvSpPr>
          <p:nvPr/>
        </p:nvSpPr>
        <p:spPr>
          <a:xfrm>
            <a:off x="1998711" y="1628800"/>
            <a:ext cx="5153256" cy="2291723"/>
          </a:xfrm>
          <a:prstGeom prst="rect">
            <a:avLst/>
          </a:prstGeom>
        </p:spPr>
        <p:txBody>
          <a:bodyPr vert="horz" lIns="0" tIns="0" rIns="0" bIns="0" rtlCol="0" anchor="ctr" anchorCtr="0">
            <a:noAutofit/>
          </a:bodyPr>
          <a:lstStyle>
            <a:lvl1pPr algn="ctr">
              <a:spcAft>
                <a:spcPts val="0"/>
              </a:spcAft>
              <a:defRPr sz="4800" cap="all" baseline="0">
                <a:solidFill>
                  <a:schemeClr val="bg1"/>
                </a:solidFill>
              </a:defRPr>
            </a:lvl1pPr>
          </a:lstStyle>
          <a:p>
            <a:pPr marL="0" marR="0" lvl="0" indent="0" algn="ctr" defTabSz="457200" rtl="0" eaLnBrk="1" fontAlgn="auto" latinLnBrk="0" hangingPunct="1">
              <a:lnSpc>
                <a:spcPts val="5000"/>
              </a:lnSpc>
              <a:spcBef>
                <a:spcPct val="0"/>
              </a:spcBef>
              <a:spcAft>
                <a:spcPts val="0"/>
              </a:spcAft>
              <a:buClrTx/>
              <a:buSzTx/>
              <a:buFontTx/>
              <a:buNone/>
              <a:tabLst/>
              <a:defRPr/>
            </a:pPr>
            <a:r>
              <a:rPr kumimoji="0" lang="en-GB" sz="5400" b="1" i="0" u="none" strike="noStrike" kern="1200" cap="all" spc="0" normalizeH="0" baseline="0" noProof="0" dirty="0" smtClean="0">
                <a:ln>
                  <a:noFill/>
                </a:ln>
                <a:solidFill>
                  <a:schemeClr val="bg1"/>
                </a:solidFill>
                <a:effectLst/>
                <a:uLnTx/>
                <a:uFillTx/>
                <a:latin typeface="+mj-lt"/>
                <a:ea typeface="+mj-ea"/>
                <a:cs typeface="+mj-cs"/>
              </a:rPr>
              <a:t>Some Useful tools and Resources and sources of patient info</a:t>
            </a:r>
            <a:endParaRPr kumimoji="0" lang="en-GB" sz="5400" b="1" i="0" u="none" strike="noStrike" kern="1200" cap="all" spc="0" normalizeH="0" baseline="0" noProof="0" dirty="0">
              <a:ln>
                <a:noFill/>
              </a:ln>
              <a:solidFill>
                <a:schemeClr val="bg1"/>
              </a:solidFill>
              <a:effectLst/>
              <a:uLnTx/>
              <a:uFillTx/>
              <a:latin typeface="+mj-lt"/>
              <a:ea typeface="+mj-ea"/>
              <a:cs typeface="+mj-cs"/>
            </a:endParaRPr>
          </a:p>
        </p:txBody>
      </p:sp>
      <p:pic>
        <p:nvPicPr>
          <p:cNvPr id="7" name="Picture 6" descr="CRUK_Pos_RGB_4.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71196" y="5957746"/>
            <a:ext cx="1724378" cy="811296"/>
          </a:xfrm>
          <a:prstGeom prst="rect">
            <a:avLst/>
          </a:prstGeom>
        </p:spPr>
      </p:pic>
    </p:spTree>
    <p:extLst>
      <p:ext uri="{BB962C8B-B14F-4D97-AF65-F5344CB8AC3E}">
        <p14:creationId xmlns:p14="http://schemas.microsoft.com/office/powerpoint/2010/main" val="37413220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77926" y="2049066"/>
            <a:ext cx="4366075" cy="3661737"/>
          </a:xfrm>
        </p:spPr>
        <p:txBody>
          <a:bodyPr>
            <a:normAutofit/>
          </a:bodyPr>
          <a:lstStyle/>
          <a:p>
            <a:r>
              <a:rPr lang="en-US" sz="2800" dirty="0" smtClean="0">
                <a:latin typeface="+mn-lt"/>
              </a:rPr>
              <a:t>Referral guideline summaries</a:t>
            </a:r>
          </a:p>
          <a:p>
            <a:r>
              <a:rPr lang="en-US" sz="2800" dirty="0" err="1" smtClean="0">
                <a:latin typeface="+mn-lt"/>
              </a:rPr>
              <a:t>Doctors.net</a:t>
            </a:r>
            <a:r>
              <a:rPr lang="en-US" sz="2800" dirty="0" smtClean="0">
                <a:latin typeface="+mn-lt"/>
              </a:rPr>
              <a:t> resources</a:t>
            </a:r>
          </a:p>
          <a:p>
            <a:r>
              <a:rPr lang="en-US" sz="2800" dirty="0" smtClean="0">
                <a:latin typeface="+mn-lt"/>
              </a:rPr>
              <a:t>Cancer Insight newsletters</a:t>
            </a:r>
          </a:p>
          <a:p>
            <a:r>
              <a:rPr lang="en-US" sz="2800" dirty="0" smtClean="0">
                <a:latin typeface="+mn-lt"/>
              </a:rPr>
              <a:t>Oral </a:t>
            </a:r>
            <a:r>
              <a:rPr lang="en-US" sz="2800" dirty="0">
                <a:latin typeface="+mn-lt"/>
              </a:rPr>
              <a:t>C</a:t>
            </a:r>
            <a:r>
              <a:rPr lang="en-US" sz="2800" dirty="0" smtClean="0">
                <a:latin typeface="+mn-lt"/>
              </a:rPr>
              <a:t>ancer Recognition Toolkit</a:t>
            </a:r>
          </a:p>
          <a:p>
            <a:r>
              <a:rPr lang="en-US" sz="2800" dirty="0" smtClean="0">
                <a:latin typeface="+mn-lt"/>
              </a:rPr>
              <a:t>Advice on CDS tools</a:t>
            </a:r>
            <a:endParaRPr lang="en-US" sz="2800" dirty="0">
              <a:latin typeface="+mn-lt"/>
            </a:endParaRPr>
          </a:p>
        </p:txBody>
      </p:sp>
      <p:sp>
        <p:nvSpPr>
          <p:cNvPr id="3" name="Text Placeholder 2"/>
          <p:cNvSpPr>
            <a:spLocks noGrp="1"/>
          </p:cNvSpPr>
          <p:nvPr>
            <p:ph type="body" sz="quarter" idx="12"/>
          </p:nvPr>
        </p:nvSpPr>
        <p:spPr>
          <a:xfrm>
            <a:off x="209646" y="325535"/>
            <a:ext cx="8102133" cy="674688"/>
          </a:xfrm>
        </p:spPr>
        <p:txBody>
          <a:bodyPr/>
          <a:lstStyle/>
          <a:p>
            <a:r>
              <a:rPr lang="en-US" b="1" dirty="0" smtClean="0">
                <a:latin typeface="+mj-lt"/>
              </a:rPr>
              <a:t>RECOGNITION AND REFERRAL TOOLS</a:t>
            </a:r>
            <a:endParaRPr lang="en-US" b="1" dirty="0">
              <a:latin typeface="+mj-lt"/>
            </a:endParaRPr>
          </a:p>
        </p:txBody>
      </p:sp>
      <p:pic>
        <p:nvPicPr>
          <p:cNvPr id="4" name="Picture 3"/>
          <p:cNvPicPr>
            <a:picLocks noChangeAspect="1"/>
          </p:cNvPicPr>
          <p:nvPr/>
        </p:nvPicPr>
        <p:blipFill rotWithShape="1">
          <a:blip r:embed="rId3"/>
          <a:srcRect b="42776"/>
          <a:stretch/>
        </p:blipFill>
        <p:spPr>
          <a:xfrm>
            <a:off x="454968" y="1428710"/>
            <a:ext cx="2630850" cy="1240713"/>
          </a:xfrm>
          <a:prstGeom prst="rect">
            <a:avLst/>
          </a:prstGeom>
        </p:spPr>
      </p:pic>
      <p:pic>
        <p:nvPicPr>
          <p:cNvPr id="5" name="Picture 4"/>
          <p:cNvPicPr>
            <a:picLocks noChangeAspect="1"/>
          </p:cNvPicPr>
          <p:nvPr/>
        </p:nvPicPr>
        <p:blipFill>
          <a:blip r:embed="rId4"/>
          <a:stretch>
            <a:fillRect/>
          </a:stretch>
        </p:blipFill>
        <p:spPr>
          <a:xfrm>
            <a:off x="3193187" y="4436553"/>
            <a:ext cx="1584739" cy="1339552"/>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a:stretch>
            <a:fillRect/>
          </a:stretch>
        </p:blipFill>
        <p:spPr>
          <a:xfrm>
            <a:off x="350499" y="3021178"/>
            <a:ext cx="1506035" cy="2507275"/>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6"/>
          <a:stretch>
            <a:fillRect/>
          </a:stretch>
        </p:blipFill>
        <p:spPr>
          <a:xfrm>
            <a:off x="3085818" y="1736666"/>
            <a:ext cx="1692108" cy="2391930"/>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7"/>
          <a:stretch>
            <a:fillRect/>
          </a:stretch>
        </p:blipFill>
        <p:spPr>
          <a:xfrm>
            <a:off x="458119" y="5528454"/>
            <a:ext cx="2582752" cy="495300"/>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8"/>
          <a:stretch>
            <a:fillRect/>
          </a:stretch>
        </p:blipFill>
        <p:spPr>
          <a:xfrm>
            <a:off x="2061183" y="3011328"/>
            <a:ext cx="979688" cy="22898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080839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smtClean="0"/>
              <a:t>Early diagnosis audit tools</a:t>
            </a:r>
            <a:endParaRPr lang="en-GB" dirty="0"/>
          </a:p>
        </p:txBody>
      </p:sp>
      <p:sp>
        <p:nvSpPr>
          <p:cNvPr id="3" name="Text Placeholder 2"/>
          <p:cNvSpPr>
            <a:spLocks noGrp="1"/>
          </p:cNvSpPr>
          <p:nvPr>
            <p:ph type="body" sz="quarter" idx="13"/>
          </p:nvPr>
        </p:nvSpPr>
        <p:spPr>
          <a:xfrm>
            <a:off x="4645152" y="1891833"/>
            <a:ext cx="3912735" cy="1881893"/>
          </a:xfrm>
        </p:spPr>
        <p:txBody>
          <a:bodyPr/>
          <a:lstStyle/>
          <a:p>
            <a:pPr marL="0" indent="0" algn="ctr">
              <a:buNone/>
            </a:pPr>
            <a:r>
              <a:rPr lang="en-GB" sz="1600" b="1" dirty="0">
                <a:solidFill>
                  <a:schemeClr val="tx1"/>
                </a:solidFill>
              </a:rPr>
              <a:t>RCGP/ NCAT Cancer Audit Tool</a:t>
            </a:r>
          </a:p>
          <a:p>
            <a:pPr marL="0" indent="0" algn="ctr">
              <a:buNone/>
            </a:pPr>
            <a:r>
              <a:rPr lang="en-US" sz="1600" dirty="0"/>
              <a:t>The Royal College of General Practice and National Cancer Action Team audit tool for cancer provides a method of identifying and reviewing cancer diagnoses.</a:t>
            </a:r>
          </a:p>
        </p:txBody>
      </p:sp>
      <p:sp>
        <p:nvSpPr>
          <p:cNvPr id="5" name="Text Placeholder 2"/>
          <p:cNvSpPr txBox="1">
            <a:spLocks/>
          </p:cNvSpPr>
          <p:nvPr/>
        </p:nvSpPr>
        <p:spPr>
          <a:xfrm>
            <a:off x="4645152" y="3636596"/>
            <a:ext cx="3912735" cy="1780293"/>
          </a:xfrm>
          <a:prstGeom prst="rect">
            <a:avLst/>
          </a:prstGeom>
        </p:spPr>
        <p:txBody>
          <a:bodyPr vert="horz"/>
          <a:lstStyle>
            <a:lvl1pPr marL="285743" indent="-285743" algn="l" defTabSz="457189" rtl="0" eaLnBrk="1" latinLnBrk="0" hangingPunct="1">
              <a:lnSpc>
                <a:spcPct val="100000"/>
              </a:lnSpc>
              <a:spcBef>
                <a:spcPct val="20000"/>
              </a:spcBef>
              <a:buFont typeface="Arial"/>
              <a:buChar char="•"/>
              <a:defRPr sz="1800" kern="1200" baseline="0">
                <a:solidFill>
                  <a:srgbClr val="2E008B"/>
                </a:solidFill>
                <a:latin typeface="Museo Sans Rounded 300"/>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600" b="1" dirty="0">
                <a:solidFill>
                  <a:schemeClr val="tx1"/>
                </a:solidFill>
              </a:rPr>
              <a:t>Significant Event Audit template</a:t>
            </a:r>
          </a:p>
          <a:p>
            <a:pPr marL="0" indent="0" algn="ctr">
              <a:buNone/>
            </a:pPr>
            <a:r>
              <a:rPr lang="en-US" sz="1600" dirty="0"/>
              <a:t>The RCGP Significant Event Audit template is a useful way of recording and reflecting upon the events surrounding a cancer diagnosis.</a:t>
            </a:r>
            <a:r>
              <a:rPr lang="en-US" dirty="0"/>
              <a:t> </a:t>
            </a:r>
            <a:br>
              <a:rPr lang="en-US" dirty="0"/>
            </a:br>
            <a:endParaRPr lang="en-GB" b="1" dirty="0">
              <a:solidFill>
                <a:schemeClr val="bg2"/>
              </a:solidFill>
            </a:endParaRPr>
          </a:p>
        </p:txBody>
      </p:sp>
      <p:pic>
        <p:nvPicPr>
          <p:cNvPr id="7" name="Picture 6"/>
          <p:cNvPicPr>
            <a:picLocks noChangeAspect="1"/>
          </p:cNvPicPr>
          <p:nvPr/>
        </p:nvPicPr>
        <p:blipFill rotWithShape="1">
          <a:blip r:embed="rId3"/>
          <a:srcRect l="30498" t="46426" r="29727" b="35347"/>
          <a:stretch/>
        </p:blipFill>
        <p:spPr>
          <a:xfrm>
            <a:off x="541337" y="3990025"/>
            <a:ext cx="4051066" cy="1000267"/>
          </a:xfrm>
          <a:prstGeom prst="rect">
            <a:avLst/>
          </a:prstGeom>
        </p:spPr>
      </p:pic>
      <p:sp>
        <p:nvSpPr>
          <p:cNvPr id="8" name="TextBox 7"/>
          <p:cNvSpPr txBox="1"/>
          <p:nvPr/>
        </p:nvSpPr>
        <p:spPr>
          <a:xfrm>
            <a:off x="455754" y="5252016"/>
            <a:ext cx="8102132" cy="307777"/>
          </a:xfrm>
          <a:prstGeom prst="rect">
            <a:avLst/>
          </a:prstGeom>
          <a:noFill/>
        </p:spPr>
        <p:txBody>
          <a:bodyPr wrap="square" rtlCol="0">
            <a:spAutoFit/>
          </a:bodyPr>
          <a:lstStyle/>
          <a:p>
            <a:r>
              <a:rPr lang="en-GB" sz="1400" dirty="0">
                <a:latin typeface="Museo Sans Rounded 700" panose="02000000000000000000" pitchFamily="50" charset="0"/>
              </a:rPr>
              <a:t>www.cancerresearchuk.org/health-professional/learning-and-development-tools/audit-tools</a:t>
            </a:r>
          </a:p>
        </p:txBody>
      </p:sp>
      <p:pic>
        <p:nvPicPr>
          <p:cNvPr id="9" name="Picture 8"/>
          <p:cNvPicPr>
            <a:picLocks noChangeAspect="1"/>
          </p:cNvPicPr>
          <p:nvPr/>
        </p:nvPicPr>
        <p:blipFill rotWithShape="1">
          <a:blip r:embed="rId4"/>
          <a:srcRect t="29550" r="57028" b="34885"/>
          <a:stretch/>
        </p:blipFill>
        <p:spPr>
          <a:xfrm>
            <a:off x="439738" y="1960123"/>
            <a:ext cx="4067083" cy="1813603"/>
          </a:xfrm>
          <a:prstGeom prst="rect">
            <a:avLst/>
          </a:prstGeom>
        </p:spPr>
      </p:pic>
    </p:spTree>
    <p:extLst>
      <p:ext uri="{BB962C8B-B14F-4D97-AF65-F5344CB8AC3E}">
        <p14:creationId xmlns:p14="http://schemas.microsoft.com/office/powerpoint/2010/main" val="25968368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a3a27c2-17ca-4034-9e28-bc6ad6359991@eurprd0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7704" y="12711"/>
            <a:ext cx="5372830" cy="654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4386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rot="5400000">
            <a:off x="2535541" y="-2067996"/>
            <a:ext cx="4079377" cy="8215370"/>
          </a:xfrm>
          <a:custGeom>
            <a:avLst/>
            <a:gdLst>
              <a:gd name="connsiteX0" fmla="*/ 554 w 1659411"/>
              <a:gd name="connsiteY0" fmla="*/ 1030140 h 3024843"/>
              <a:gd name="connsiteX1" fmla="*/ 430943 w 1659411"/>
              <a:gd name="connsiteY1" fmla="*/ 479807 h 3024843"/>
              <a:gd name="connsiteX2" fmla="*/ 861332 w 1659411"/>
              <a:gd name="connsiteY2" fmla="*/ 29 h 3024843"/>
              <a:gd name="connsiteX3" fmla="*/ 1242332 w 1659411"/>
              <a:gd name="connsiteY3" fmla="*/ 500974 h 3024843"/>
              <a:gd name="connsiteX4" fmla="*/ 1658610 w 1659411"/>
              <a:gd name="connsiteY4" fmla="*/ 1023085 h 3024843"/>
              <a:gd name="connsiteX5" fmla="*/ 1348165 w 1659411"/>
              <a:gd name="connsiteY5" fmla="*/ 1030140 h 3024843"/>
              <a:gd name="connsiteX6" fmla="*/ 1362276 w 1659411"/>
              <a:gd name="connsiteY6" fmla="*/ 2794029 h 3024843"/>
              <a:gd name="connsiteX7" fmla="*/ 289832 w 1659411"/>
              <a:gd name="connsiteY7" fmla="*/ 2815196 h 3024843"/>
              <a:gd name="connsiteX8" fmla="*/ 339221 w 1659411"/>
              <a:gd name="connsiteY8" fmla="*/ 1058362 h 3024843"/>
              <a:gd name="connsiteX9" fmla="*/ 554 w 1659411"/>
              <a:gd name="connsiteY9" fmla="*/ 1030140 h 3024843"/>
              <a:gd name="connsiteX0" fmla="*/ 554 w 1659411"/>
              <a:gd name="connsiteY0" fmla="*/ 1030111 h 3024814"/>
              <a:gd name="connsiteX1" fmla="*/ 430943 w 1659411"/>
              <a:gd name="connsiteY1" fmla="*/ 479778 h 3024814"/>
              <a:gd name="connsiteX2" fmla="*/ 861332 w 1659411"/>
              <a:gd name="connsiteY2" fmla="*/ 0 h 3024814"/>
              <a:gd name="connsiteX3" fmla="*/ 1242332 w 1659411"/>
              <a:gd name="connsiteY3" fmla="*/ 500945 h 3024814"/>
              <a:gd name="connsiteX4" fmla="*/ 1658610 w 1659411"/>
              <a:gd name="connsiteY4" fmla="*/ 1023056 h 3024814"/>
              <a:gd name="connsiteX5" fmla="*/ 1348165 w 1659411"/>
              <a:gd name="connsiteY5" fmla="*/ 1030111 h 3024814"/>
              <a:gd name="connsiteX6" fmla="*/ 1362276 w 1659411"/>
              <a:gd name="connsiteY6" fmla="*/ 2794000 h 3024814"/>
              <a:gd name="connsiteX7" fmla="*/ 289832 w 1659411"/>
              <a:gd name="connsiteY7" fmla="*/ 2815167 h 3024814"/>
              <a:gd name="connsiteX8" fmla="*/ 339221 w 1659411"/>
              <a:gd name="connsiteY8" fmla="*/ 1058333 h 3024814"/>
              <a:gd name="connsiteX9" fmla="*/ 554 w 1659411"/>
              <a:gd name="connsiteY9" fmla="*/ 1030111 h 3024814"/>
              <a:gd name="connsiteX0" fmla="*/ 554 w 1659411"/>
              <a:gd name="connsiteY0" fmla="*/ 1030111 h 3024814"/>
              <a:gd name="connsiteX1" fmla="*/ 430943 w 1659411"/>
              <a:gd name="connsiteY1" fmla="*/ 479778 h 3024814"/>
              <a:gd name="connsiteX2" fmla="*/ 861332 w 1659411"/>
              <a:gd name="connsiteY2" fmla="*/ 0 h 3024814"/>
              <a:gd name="connsiteX3" fmla="*/ 1242332 w 1659411"/>
              <a:gd name="connsiteY3" fmla="*/ 500945 h 3024814"/>
              <a:gd name="connsiteX4" fmla="*/ 1658610 w 1659411"/>
              <a:gd name="connsiteY4" fmla="*/ 1023056 h 3024814"/>
              <a:gd name="connsiteX5" fmla="*/ 1348165 w 1659411"/>
              <a:gd name="connsiteY5" fmla="*/ 1030111 h 3024814"/>
              <a:gd name="connsiteX6" fmla="*/ 1362276 w 1659411"/>
              <a:gd name="connsiteY6" fmla="*/ 2794000 h 3024814"/>
              <a:gd name="connsiteX7" fmla="*/ 289832 w 1659411"/>
              <a:gd name="connsiteY7" fmla="*/ 2815167 h 3024814"/>
              <a:gd name="connsiteX8" fmla="*/ 339221 w 1659411"/>
              <a:gd name="connsiteY8" fmla="*/ 1058333 h 3024814"/>
              <a:gd name="connsiteX9" fmla="*/ 554 w 1659411"/>
              <a:gd name="connsiteY9" fmla="*/ 1030111 h 3024814"/>
              <a:gd name="connsiteX0" fmla="*/ 554 w 1658610"/>
              <a:gd name="connsiteY0" fmla="*/ 1030111 h 3024814"/>
              <a:gd name="connsiteX1" fmla="*/ 430943 w 1658610"/>
              <a:gd name="connsiteY1" fmla="*/ 479778 h 3024814"/>
              <a:gd name="connsiteX2" fmla="*/ 861332 w 1658610"/>
              <a:gd name="connsiteY2" fmla="*/ 0 h 3024814"/>
              <a:gd name="connsiteX3" fmla="*/ 1242332 w 1658610"/>
              <a:gd name="connsiteY3" fmla="*/ 500945 h 3024814"/>
              <a:gd name="connsiteX4" fmla="*/ 1658610 w 1658610"/>
              <a:gd name="connsiteY4" fmla="*/ 1023056 h 3024814"/>
              <a:gd name="connsiteX5" fmla="*/ 1348165 w 1658610"/>
              <a:gd name="connsiteY5" fmla="*/ 1030111 h 3024814"/>
              <a:gd name="connsiteX6" fmla="*/ 1362276 w 1658610"/>
              <a:gd name="connsiteY6" fmla="*/ 2794000 h 3024814"/>
              <a:gd name="connsiteX7" fmla="*/ 289832 w 1658610"/>
              <a:gd name="connsiteY7" fmla="*/ 2815167 h 3024814"/>
              <a:gd name="connsiteX8" fmla="*/ 339221 w 1658610"/>
              <a:gd name="connsiteY8" fmla="*/ 1058333 h 3024814"/>
              <a:gd name="connsiteX9" fmla="*/ 554 w 1658610"/>
              <a:gd name="connsiteY9" fmla="*/ 1030111 h 3024814"/>
              <a:gd name="connsiteX0" fmla="*/ 554 w 1658610"/>
              <a:gd name="connsiteY0" fmla="*/ 1030111 h 3024814"/>
              <a:gd name="connsiteX1" fmla="*/ 430943 w 1658610"/>
              <a:gd name="connsiteY1" fmla="*/ 479778 h 3024814"/>
              <a:gd name="connsiteX2" fmla="*/ 861332 w 1658610"/>
              <a:gd name="connsiteY2" fmla="*/ 0 h 3024814"/>
              <a:gd name="connsiteX3" fmla="*/ 1242332 w 1658610"/>
              <a:gd name="connsiteY3" fmla="*/ 500945 h 3024814"/>
              <a:gd name="connsiteX4" fmla="*/ 1658610 w 1658610"/>
              <a:gd name="connsiteY4" fmla="*/ 1023056 h 3024814"/>
              <a:gd name="connsiteX5" fmla="*/ 1348165 w 1658610"/>
              <a:gd name="connsiteY5" fmla="*/ 1030111 h 3024814"/>
              <a:gd name="connsiteX6" fmla="*/ 1362276 w 1658610"/>
              <a:gd name="connsiteY6" fmla="*/ 2794000 h 3024814"/>
              <a:gd name="connsiteX7" fmla="*/ 289832 w 1658610"/>
              <a:gd name="connsiteY7" fmla="*/ 2815167 h 3024814"/>
              <a:gd name="connsiteX8" fmla="*/ 339221 w 1658610"/>
              <a:gd name="connsiteY8" fmla="*/ 1058333 h 3024814"/>
              <a:gd name="connsiteX9" fmla="*/ 554 w 1658610"/>
              <a:gd name="connsiteY9" fmla="*/ 1030111 h 3024814"/>
              <a:gd name="connsiteX0" fmla="*/ 554 w 1658610"/>
              <a:gd name="connsiteY0" fmla="*/ 1030111 h 3024814"/>
              <a:gd name="connsiteX1" fmla="*/ 430943 w 1658610"/>
              <a:gd name="connsiteY1" fmla="*/ 479778 h 3024814"/>
              <a:gd name="connsiteX2" fmla="*/ 861332 w 1658610"/>
              <a:gd name="connsiteY2" fmla="*/ 0 h 3024814"/>
              <a:gd name="connsiteX3" fmla="*/ 1242332 w 1658610"/>
              <a:gd name="connsiteY3" fmla="*/ 500945 h 3024814"/>
              <a:gd name="connsiteX4" fmla="*/ 1658610 w 1658610"/>
              <a:gd name="connsiteY4" fmla="*/ 1023056 h 3024814"/>
              <a:gd name="connsiteX5" fmla="*/ 1348165 w 1658610"/>
              <a:gd name="connsiteY5" fmla="*/ 1030111 h 3024814"/>
              <a:gd name="connsiteX6" fmla="*/ 1362276 w 1658610"/>
              <a:gd name="connsiteY6" fmla="*/ 2794000 h 3024814"/>
              <a:gd name="connsiteX7" fmla="*/ 289832 w 1658610"/>
              <a:gd name="connsiteY7" fmla="*/ 2815167 h 3024814"/>
              <a:gd name="connsiteX8" fmla="*/ 339221 w 1658610"/>
              <a:gd name="connsiteY8" fmla="*/ 1058333 h 3024814"/>
              <a:gd name="connsiteX9" fmla="*/ 554 w 1658610"/>
              <a:gd name="connsiteY9" fmla="*/ 1030111 h 3024814"/>
              <a:gd name="connsiteX0" fmla="*/ 554 w 1658610"/>
              <a:gd name="connsiteY0" fmla="*/ 1030111 h 3024814"/>
              <a:gd name="connsiteX1" fmla="*/ 430943 w 1658610"/>
              <a:gd name="connsiteY1" fmla="*/ 479778 h 3024814"/>
              <a:gd name="connsiteX2" fmla="*/ 861332 w 1658610"/>
              <a:gd name="connsiteY2" fmla="*/ 0 h 3024814"/>
              <a:gd name="connsiteX3" fmla="*/ 1242332 w 1658610"/>
              <a:gd name="connsiteY3" fmla="*/ 500945 h 3024814"/>
              <a:gd name="connsiteX4" fmla="*/ 1658610 w 1658610"/>
              <a:gd name="connsiteY4" fmla="*/ 1023056 h 3024814"/>
              <a:gd name="connsiteX5" fmla="*/ 1348165 w 1658610"/>
              <a:gd name="connsiteY5" fmla="*/ 1030111 h 3024814"/>
              <a:gd name="connsiteX6" fmla="*/ 1362276 w 1658610"/>
              <a:gd name="connsiteY6" fmla="*/ 2794000 h 3024814"/>
              <a:gd name="connsiteX7" fmla="*/ 289832 w 1658610"/>
              <a:gd name="connsiteY7" fmla="*/ 2815167 h 3024814"/>
              <a:gd name="connsiteX8" fmla="*/ 339221 w 1658610"/>
              <a:gd name="connsiteY8" fmla="*/ 1058333 h 3024814"/>
              <a:gd name="connsiteX9" fmla="*/ 554 w 1658610"/>
              <a:gd name="connsiteY9" fmla="*/ 1030111 h 3024814"/>
              <a:gd name="connsiteX0" fmla="*/ 554 w 1658610"/>
              <a:gd name="connsiteY0" fmla="*/ 1030111 h 2924141"/>
              <a:gd name="connsiteX1" fmla="*/ 430943 w 1658610"/>
              <a:gd name="connsiteY1" fmla="*/ 479778 h 2924141"/>
              <a:gd name="connsiteX2" fmla="*/ 861332 w 1658610"/>
              <a:gd name="connsiteY2" fmla="*/ 0 h 2924141"/>
              <a:gd name="connsiteX3" fmla="*/ 1242332 w 1658610"/>
              <a:gd name="connsiteY3" fmla="*/ 500945 h 2924141"/>
              <a:gd name="connsiteX4" fmla="*/ 1658610 w 1658610"/>
              <a:gd name="connsiteY4" fmla="*/ 1023056 h 2924141"/>
              <a:gd name="connsiteX5" fmla="*/ 1348165 w 1658610"/>
              <a:gd name="connsiteY5" fmla="*/ 1030111 h 2924141"/>
              <a:gd name="connsiteX6" fmla="*/ 1362276 w 1658610"/>
              <a:gd name="connsiteY6" fmla="*/ 2794000 h 2924141"/>
              <a:gd name="connsiteX7" fmla="*/ 289832 w 1658610"/>
              <a:gd name="connsiteY7" fmla="*/ 2815167 h 2924141"/>
              <a:gd name="connsiteX8" fmla="*/ 339221 w 1658610"/>
              <a:gd name="connsiteY8" fmla="*/ 1058333 h 2924141"/>
              <a:gd name="connsiteX9" fmla="*/ 554 w 1658610"/>
              <a:gd name="connsiteY9" fmla="*/ 1030111 h 2924141"/>
              <a:gd name="connsiteX0" fmla="*/ 554 w 1658610"/>
              <a:gd name="connsiteY0" fmla="*/ 1030111 h 2906678"/>
              <a:gd name="connsiteX1" fmla="*/ 430943 w 1658610"/>
              <a:gd name="connsiteY1" fmla="*/ 479778 h 2906678"/>
              <a:gd name="connsiteX2" fmla="*/ 861332 w 1658610"/>
              <a:gd name="connsiteY2" fmla="*/ 0 h 2906678"/>
              <a:gd name="connsiteX3" fmla="*/ 1242332 w 1658610"/>
              <a:gd name="connsiteY3" fmla="*/ 500945 h 2906678"/>
              <a:gd name="connsiteX4" fmla="*/ 1658610 w 1658610"/>
              <a:gd name="connsiteY4" fmla="*/ 1023056 h 2906678"/>
              <a:gd name="connsiteX5" fmla="*/ 1348165 w 1658610"/>
              <a:gd name="connsiteY5" fmla="*/ 1030111 h 2906678"/>
              <a:gd name="connsiteX6" fmla="*/ 1362276 w 1658610"/>
              <a:gd name="connsiteY6" fmla="*/ 2794000 h 2906678"/>
              <a:gd name="connsiteX7" fmla="*/ 289832 w 1658610"/>
              <a:gd name="connsiteY7" fmla="*/ 2815167 h 2906678"/>
              <a:gd name="connsiteX8" fmla="*/ 339221 w 1658610"/>
              <a:gd name="connsiteY8" fmla="*/ 1058333 h 2906678"/>
              <a:gd name="connsiteX9" fmla="*/ 554 w 1658610"/>
              <a:gd name="connsiteY9" fmla="*/ 1030111 h 2906678"/>
              <a:gd name="connsiteX0" fmla="*/ 554 w 1658610"/>
              <a:gd name="connsiteY0" fmla="*/ 1030111 h 2940187"/>
              <a:gd name="connsiteX1" fmla="*/ 430943 w 1658610"/>
              <a:gd name="connsiteY1" fmla="*/ 479778 h 2940187"/>
              <a:gd name="connsiteX2" fmla="*/ 861332 w 1658610"/>
              <a:gd name="connsiteY2" fmla="*/ 0 h 2940187"/>
              <a:gd name="connsiteX3" fmla="*/ 1242332 w 1658610"/>
              <a:gd name="connsiteY3" fmla="*/ 500945 h 2940187"/>
              <a:gd name="connsiteX4" fmla="*/ 1658610 w 1658610"/>
              <a:gd name="connsiteY4" fmla="*/ 1023056 h 2940187"/>
              <a:gd name="connsiteX5" fmla="*/ 1348165 w 1658610"/>
              <a:gd name="connsiteY5" fmla="*/ 1030111 h 2940187"/>
              <a:gd name="connsiteX6" fmla="*/ 1362276 w 1658610"/>
              <a:gd name="connsiteY6" fmla="*/ 2794000 h 2940187"/>
              <a:gd name="connsiteX7" fmla="*/ 289832 w 1658610"/>
              <a:gd name="connsiteY7" fmla="*/ 2815167 h 2940187"/>
              <a:gd name="connsiteX8" fmla="*/ 339221 w 1658610"/>
              <a:gd name="connsiteY8" fmla="*/ 1058333 h 2940187"/>
              <a:gd name="connsiteX9" fmla="*/ 554 w 1658610"/>
              <a:gd name="connsiteY9" fmla="*/ 1030111 h 2940187"/>
              <a:gd name="connsiteX0" fmla="*/ 554 w 1658610"/>
              <a:gd name="connsiteY0" fmla="*/ 1030111 h 2815167"/>
              <a:gd name="connsiteX1" fmla="*/ 430943 w 1658610"/>
              <a:gd name="connsiteY1" fmla="*/ 479778 h 2815167"/>
              <a:gd name="connsiteX2" fmla="*/ 861332 w 1658610"/>
              <a:gd name="connsiteY2" fmla="*/ 0 h 2815167"/>
              <a:gd name="connsiteX3" fmla="*/ 1242332 w 1658610"/>
              <a:gd name="connsiteY3" fmla="*/ 500945 h 2815167"/>
              <a:gd name="connsiteX4" fmla="*/ 1658610 w 1658610"/>
              <a:gd name="connsiteY4" fmla="*/ 1023056 h 2815167"/>
              <a:gd name="connsiteX5" fmla="*/ 1348165 w 1658610"/>
              <a:gd name="connsiteY5" fmla="*/ 1030111 h 2815167"/>
              <a:gd name="connsiteX6" fmla="*/ 1362276 w 1658610"/>
              <a:gd name="connsiteY6" fmla="*/ 2794000 h 2815167"/>
              <a:gd name="connsiteX7" fmla="*/ 289832 w 1658610"/>
              <a:gd name="connsiteY7" fmla="*/ 2815167 h 2815167"/>
              <a:gd name="connsiteX8" fmla="*/ 339221 w 1658610"/>
              <a:gd name="connsiteY8" fmla="*/ 1058333 h 2815167"/>
              <a:gd name="connsiteX9" fmla="*/ 554 w 1658610"/>
              <a:gd name="connsiteY9" fmla="*/ 1030111 h 2815167"/>
              <a:gd name="connsiteX0" fmla="*/ 554 w 1658610"/>
              <a:gd name="connsiteY0" fmla="*/ 1030111 h 2815167"/>
              <a:gd name="connsiteX1" fmla="*/ 430943 w 1658610"/>
              <a:gd name="connsiteY1" fmla="*/ 479778 h 2815167"/>
              <a:gd name="connsiteX2" fmla="*/ 861332 w 1658610"/>
              <a:gd name="connsiteY2" fmla="*/ 0 h 2815167"/>
              <a:gd name="connsiteX3" fmla="*/ 1242332 w 1658610"/>
              <a:gd name="connsiteY3" fmla="*/ 500945 h 2815167"/>
              <a:gd name="connsiteX4" fmla="*/ 1658610 w 1658610"/>
              <a:gd name="connsiteY4" fmla="*/ 1023056 h 2815167"/>
              <a:gd name="connsiteX5" fmla="*/ 1348165 w 1658610"/>
              <a:gd name="connsiteY5" fmla="*/ 1030111 h 2815167"/>
              <a:gd name="connsiteX6" fmla="*/ 1362276 w 1658610"/>
              <a:gd name="connsiteY6" fmla="*/ 2794000 h 2815167"/>
              <a:gd name="connsiteX7" fmla="*/ 289832 w 1658610"/>
              <a:gd name="connsiteY7" fmla="*/ 2815167 h 2815167"/>
              <a:gd name="connsiteX8" fmla="*/ 339221 w 1658610"/>
              <a:gd name="connsiteY8" fmla="*/ 1058333 h 2815167"/>
              <a:gd name="connsiteX9" fmla="*/ 554 w 1658610"/>
              <a:gd name="connsiteY9" fmla="*/ 1030111 h 2815167"/>
              <a:gd name="connsiteX0" fmla="*/ 554 w 1658610"/>
              <a:gd name="connsiteY0" fmla="*/ 1030111 h 2815167"/>
              <a:gd name="connsiteX1" fmla="*/ 430943 w 1658610"/>
              <a:gd name="connsiteY1" fmla="*/ 479778 h 2815167"/>
              <a:gd name="connsiteX2" fmla="*/ 861332 w 1658610"/>
              <a:gd name="connsiteY2" fmla="*/ 0 h 2815167"/>
              <a:gd name="connsiteX3" fmla="*/ 1242332 w 1658610"/>
              <a:gd name="connsiteY3" fmla="*/ 500945 h 2815167"/>
              <a:gd name="connsiteX4" fmla="*/ 1658610 w 1658610"/>
              <a:gd name="connsiteY4" fmla="*/ 1023056 h 2815167"/>
              <a:gd name="connsiteX5" fmla="*/ 1348165 w 1658610"/>
              <a:gd name="connsiteY5" fmla="*/ 1030111 h 2815167"/>
              <a:gd name="connsiteX6" fmla="*/ 1362276 w 1658610"/>
              <a:gd name="connsiteY6" fmla="*/ 2794000 h 2815167"/>
              <a:gd name="connsiteX7" fmla="*/ 289832 w 1658610"/>
              <a:gd name="connsiteY7" fmla="*/ 2815167 h 2815167"/>
              <a:gd name="connsiteX8" fmla="*/ 339221 w 1658610"/>
              <a:gd name="connsiteY8" fmla="*/ 1058333 h 2815167"/>
              <a:gd name="connsiteX9" fmla="*/ 554 w 1658610"/>
              <a:gd name="connsiteY9" fmla="*/ 1030111 h 2815167"/>
              <a:gd name="connsiteX0" fmla="*/ 554 w 1658610"/>
              <a:gd name="connsiteY0" fmla="*/ 1030111 h 2815167"/>
              <a:gd name="connsiteX1" fmla="*/ 430943 w 1658610"/>
              <a:gd name="connsiteY1" fmla="*/ 479778 h 2815167"/>
              <a:gd name="connsiteX2" fmla="*/ 861332 w 1658610"/>
              <a:gd name="connsiteY2" fmla="*/ 0 h 2815167"/>
              <a:gd name="connsiteX3" fmla="*/ 1242332 w 1658610"/>
              <a:gd name="connsiteY3" fmla="*/ 500945 h 2815167"/>
              <a:gd name="connsiteX4" fmla="*/ 1658610 w 1658610"/>
              <a:gd name="connsiteY4" fmla="*/ 1023056 h 2815167"/>
              <a:gd name="connsiteX5" fmla="*/ 1348165 w 1658610"/>
              <a:gd name="connsiteY5" fmla="*/ 1030111 h 2815167"/>
              <a:gd name="connsiteX6" fmla="*/ 1362276 w 1658610"/>
              <a:gd name="connsiteY6" fmla="*/ 2794000 h 2815167"/>
              <a:gd name="connsiteX7" fmla="*/ 289832 w 1658610"/>
              <a:gd name="connsiteY7" fmla="*/ 2815167 h 2815167"/>
              <a:gd name="connsiteX8" fmla="*/ 339221 w 1658610"/>
              <a:gd name="connsiteY8" fmla="*/ 1058333 h 2815167"/>
              <a:gd name="connsiteX9" fmla="*/ 554 w 1658610"/>
              <a:gd name="connsiteY9" fmla="*/ 1030111 h 2815167"/>
              <a:gd name="connsiteX0" fmla="*/ 622 w 1658678"/>
              <a:gd name="connsiteY0" fmla="*/ 1030111 h 2815167"/>
              <a:gd name="connsiteX1" fmla="*/ 431011 w 1658678"/>
              <a:gd name="connsiteY1" fmla="*/ 479778 h 2815167"/>
              <a:gd name="connsiteX2" fmla="*/ 861400 w 1658678"/>
              <a:gd name="connsiteY2" fmla="*/ 0 h 2815167"/>
              <a:gd name="connsiteX3" fmla="*/ 1242400 w 1658678"/>
              <a:gd name="connsiteY3" fmla="*/ 500945 h 2815167"/>
              <a:gd name="connsiteX4" fmla="*/ 1658678 w 1658678"/>
              <a:gd name="connsiteY4" fmla="*/ 1023056 h 2815167"/>
              <a:gd name="connsiteX5" fmla="*/ 1348233 w 1658678"/>
              <a:gd name="connsiteY5" fmla="*/ 1030111 h 2815167"/>
              <a:gd name="connsiteX6" fmla="*/ 1362344 w 1658678"/>
              <a:gd name="connsiteY6" fmla="*/ 2794000 h 2815167"/>
              <a:gd name="connsiteX7" fmla="*/ 289900 w 1658678"/>
              <a:gd name="connsiteY7" fmla="*/ 2815167 h 2815167"/>
              <a:gd name="connsiteX8" fmla="*/ 339289 w 1658678"/>
              <a:gd name="connsiteY8" fmla="*/ 1058333 h 2815167"/>
              <a:gd name="connsiteX9" fmla="*/ 622 w 1658678"/>
              <a:gd name="connsiteY9" fmla="*/ 1030111 h 2815167"/>
              <a:gd name="connsiteX0" fmla="*/ 0 w 1658056"/>
              <a:gd name="connsiteY0" fmla="*/ 1030111 h 2815167"/>
              <a:gd name="connsiteX1" fmla="*/ 430389 w 1658056"/>
              <a:gd name="connsiteY1" fmla="*/ 479778 h 2815167"/>
              <a:gd name="connsiteX2" fmla="*/ 860778 w 1658056"/>
              <a:gd name="connsiteY2" fmla="*/ 0 h 2815167"/>
              <a:gd name="connsiteX3" fmla="*/ 1241778 w 1658056"/>
              <a:gd name="connsiteY3" fmla="*/ 500945 h 2815167"/>
              <a:gd name="connsiteX4" fmla="*/ 1658056 w 1658056"/>
              <a:gd name="connsiteY4" fmla="*/ 1023056 h 2815167"/>
              <a:gd name="connsiteX5" fmla="*/ 1347611 w 1658056"/>
              <a:gd name="connsiteY5" fmla="*/ 1030111 h 2815167"/>
              <a:gd name="connsiteX6" fmla="*/ 1361722 w 1658056"/>
              <a:gd name="connsiteY6" fmla="*/ 2794000 h 2815167"/>
              <a:gd name="connsiteX7" fmla="*/ 289278 w 1658056"/>
              <a:gd name="connsiteY7" fmla="*/ 2815167 h 2815167"/>
              <a:gd name="connsiteX8" fmla="*/ 338667 w 1658056"/>
              <a:gd name="connsiteY8" fmla="*/ 1058333 h 2815167"/>
              <a:gd name="connsiteX9" fmla="*/ 0 w 1658056"/>
              <a:gd name="connsiteY9" fmla="*/ 1030111 h 2815167"/>
              <a:gd name="connsiteX0" fmla="*/ 0 w 1658056"/>
              <a:gd name="connsiteY0" fmla="*/ 1030111 h 2815167"/>
              <a:gd name="connsiteX1" fmla="*/ 430389 w 1658056"/>
              <a:gd name="connsiteY1" fmla="*/ 479778 h 2815167"/>
              <a:gd name="connsiteX2" fmla="*/ 860778 w 1658056"/>
              <a:gd name="connsiteY2" fmla="*/ 0 h 2815167"/>
              <a:gd name="connsiteX3" fmla="*/ 1241778 w 1658056"/>
              <a:gd name="connsiteY3" fmla="*/ 500945 h 2815167"/>
              <a:gd name="connsiteX4" fmla="*/ 1658056 w 1658056"/>
              <a:gd name="connsiteY4" fmla="*/ 1023056 h 2815167"/>
              <a:gd name="connsiteX5" fmla="*/ 1347611 w 1658056"/>
              <a:gd name="connsiteY5" fmla="*/ 1030111 h 2815167"/>
              <a:gd name="connsiteX6" fmla="*/ 1361722 w 1658056"/>
              <a:gd name="connsiteY6" fmla="*/ 2794000 h 2815167"/>
              <a:gd name="connsiteX7" fmla="*/ 289278 w 1658056"/>
              <a:gd name="connsiteY7" fmla="*/ 2815167 h 2815167"/>
              <a:gd name="connsiteX8" fmla="*/ 338667 w 1658056"/>
              <a:gd name="connsiteY8" fmla="*/ 1058333 h 2815167"/>
              <a:gd name="connsiteX9" fmla="*/ 0 w 1658056"/>
              <a:gd name="connsiteY9" fmla="*/ 1030111 h 281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8056" h="2815167">
                <a:moveTo>
                  <a:pt x="0" y="1030111"/>
                </a:moveTo>
                <a:cubicBezTo>
                  <a:pt x="135232" y="841963"/>
                  <a:pt x="286926" y="651463"/>
                  <a:pt x="430389" y="479778"/>
                </a:cubicBezTo>
                <a:cubicBezTo>
                  <a:pt x="573852" y="308093"/>
                  <a:pt x="711436" y="151694"/>
                  <a:pt x="860778" y="0"/>
                </a:cubicBezTo>
                <a:cubicBezTo>
                  <a:pt x="1010121" y="165806"/>
                  <a:pt x="1108898" y="330436"/>
                  <a:pt x="1241778" y="500945"/>
                </a:cubicBezTo>
                <a:cubicBezTo>
                  <a:pt x="1374658" y="671454"/>
                  <a:pt x="1640417" y="934862"/>
                  <a:pt x="1658056" y="1023056"/>
                </a:cubicBezTo>
                <a:cubicBezTo>
                  <a:pt x="1527528" y="1026584"/>
                  <a:pt x="1474611" y="1031288"/>
                  <a:pt x="1347611" y="1030111"/>
                </a:cubicBezTo>
                <a:cubicBezTo>
                  <a:pt x="1333500" y="1332324"/>
                  <a:pt x="1368777" y="2489435"/>
                  <a:pt x="1361722" y="2794000"/>
                </a:cubicBezTo>
                <a:lnTo>
                  <a:pt x="289278" y="2815167"/>
                </a:lnTo>
                <a:cubicBezTo>
                  <a:pt x="288102" y="2434167"/>
                  <a:pt x="323380" y="1320564"/>
                  <a:pt x="338667" y="1058333"/>
                </a:cubicBezTo>
                <a:cubicBezTo>
                  <a:pt x="255177" y="1043046"/>
                  <a:pt x="161101" y="1041870"/>
                  <a:pt x="0" y="1030111"/>
                </a:cubicBezTo>
                <a:close/>
              </a:path>
            </a:pathLst>
          </a:cu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785786" y="1714488"/>
            <a:ext cx="6429420" cy="3071835"/>
          </a:xfrm>
          <a:prstGeom prst="rect">
            <a:avLst/>
          </a:prstGeom>
        </p:spPr>
        <p:txBody>
          <a:bodyPr vert="horz" lIns="0" tIns="0" rIns="0" bIns="0" rtlCol="0" anchor="ctr" anchorCtr="0">
            <a:noAutofit/>
          </a:bodyPr>
          <a:lstStyle>
            <a:lvl1pPr algn="ctr">
              <a:defRPr sz="3200" b="1" cap="all">
                <a:solidFill>
                  <a:srgbClr val="FFFFFF"/>
                </a:solidFil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6000" b="0" i="1" u="none" strike="sngStrike" kern="1200" cap="all" spc="0" normalizeH="0" noProof="0" dirty="0">
              <a:ln>
                <a:noFill/>
              </a:ln>
              <a:solidFill>
                <a:srgbClr val="FFFFFF"/>
              </a:solidFill>
              <a:effectLst/>
              <a:uLnTx/>
              <a:uFillTx/>
              <a:latin typeface="+mj-lt"/>
              <a:ea typeface="+mj-ea"/>
              <a:cs typeface="+mj-cs"/>
            </a:endParaRPr>
          </a:p>
        </p:txBody>
      </p:sp>
      <p:sp>
        <p:nvSpPr>
          <p:cNvPr id="2" name="TextBox 1"/>
          <p:cNvSpPr txBox="1"/>
          <p:nvPr/>
        </p:nvSpPr>
        <p:spPr>
          <a:xfrm>
            <a:off x="467544" y="4786323"/>
            <a:ext cx="6018462" cy="1569660"/>
          </a:xfrm>
          <a:prstGeom prst="rect">
            <a:avLst/>
          </a:prstGeom>
          <a:noFill/>
        </p:spPr>
        <p:txBody>
          <a:bodyPr wrap="square" rtlCol="0">
            <a:spAutoFit/>
          </a:bodyPr>
          <a:lstStyle/>
          <a:p>
            <a:r>
              <a:rPr lang="en-GB" sz="3200" dirty="0" smtClean="0">
                <a:hlinkClick r:id="rId3"/>
              </a:rPr>
              <a:t>Bridget.england@cancer.org.uk</a:t>
            </a:r>
            <a:endParaRPr lang="en-GB" sz="3200" dirty="0" smtClean="0"/>
          </a:p>
          <a:p>
            <a:r>
              <a:rPr lang="en-GB" sz="3200" dirty="0" smtClean="0"/>
              <a:t>Tel: 07500 881933</a:t>
            </a:r>
            <a:endParaRPr lang="en-GB" sz="3200" dirty="0"/>
          </a:p>
          <a:p>
            <a:endParaRPr lang="en-GB" sz="3200" dirty="0" smtClean="0"/>
          </a:p>
        </p:txBody>
      </p:sp>
      <p:sp>
        <p:nvSpPr>
          <p:cNvPr id="4" name="TextBox 3"/>
          <p:cNvSpPr txBox="1"/>
          <p:nvPr/>
        </p:nvSpPr>
        <p:spPr>
          <a:xfrm>
            <a:off x="1514986" y="1670357"/>
            <a:ext cx="5700220" cy="769441"/>
          </a:xfrm>
          <a:prstGeom prst="rect">
            <a:avLst/>
          </a:prstGeom>
          <a:noFill/>
        </p:spPr>
        <p:txBody>
          <a:bodyPr wrap="square" rtlCol="0">
            <a:spAutoFit/>
          </a:bodyPr>
          <a:lstStyle/>
          <a:p>
            <a:r>
              <a:rPr lang="en-GB" sz="4400" b="1" dirty="0" smtClean="0">
                <a:solidFill>
                  <a:schemeClr val="bg1"/>
                </a:solidFill>
              </a:rPr>
              <a:t>Thank you for listening</a:t>
            </a:r>
            <a:endParaRPr lang="en-GB" sz="4400" b="1" dirty="0">
              <a:solidFill>
                <a:schemeClr val="bg1"/>
              </a:solidFill>
            </a:endParaRPr>
          </a:p>
        </p:txBody>
      </p:sp>
    </p:spTree>
    <p:extLst>
      <p:ext uri="{BB962C8B-B14F-4D97-AF65-F5344CB8AC3E}">
        <p14:creationId xmlns:p14="http://schemas.microsoft.com/office/powerpoint/2010/main" val="1734661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One year cancer survival across</a:t>
            </a:r>
            <a:br>
              <a:rPr lang="en-GB" dirty="0" smtClean="0"/>
            </a:br>
            <a:r>
              <a:rPr lang="en-GB" dirty="0" smtClean="0"/>
              <a:t> Thames Valley CCGs</a:t>
            </a:r>
            <a:endParaRPr lang="en-GB" dirty="0"/>
          </a:p>
        </p:txBody>
      </p:sp>
      <p:sp>
        <p:nvSpPr>
          <p:cNvPr id="4" name="Date Placeholder 3"/>
          <p:cNvSpPr>
            <a:spLocks noGrp="1"/>
          </p:cNvSpPr>
          <p:nvPr>
            <p:ph type="dt" sz="half" idx="10"/>
          </p:nvPr>
        </p:nvSpPr>
        <p:spPr/>
        <p:txBody>
          <a:bodyPr/>
          <a:lstStyle/>
          <a:p>
            <a:fld id="{091B633F-0671-8540-8293-CA57D48B9DB9}" type="datetime2">
              <a:rPr lang="en-US" smtClean="0"/>
              <a:pPr/>
              <a:t>Tuesday, July 11, 2017</a:t>
            </a:fld>
            <a:endParaRPr lang="en-GB" dirty="0"/>
          </a:p>
        </p:txBody>
      </p:sp>
      <p:sp>
        <p:nvSpPr>
          <p:cNvPr id="5" name="Footer Placeholder 4"/>
          <p:cNvSpPr>
            <a:spLocks noGrp="1"/>
          </p:cNvSpPr>
          <p:nvPr>
            <p:ph type="ftr" sz="quarter" idx="11"/>
          </p:nvPr>
        </p:nvSpPr>
        <p:spPr/>
        <p:txBody>
          <a:bodyPr/>
          <a:lstStyle/>
          <a:p>
            <a:r>
              <a:rPr lang="en-US" smtClean="0"/>
              <a:t>View &lt;Headers and Footers&gt; to alter this text</a:t>
            </a:r>
            <a:endParaRPr lang="en-GB" dirty="0"/>
          </a:p>
        </p:txBody>
      </p:sp>
      <p:sp>
        <p:nvSpPr>
          <p:cNvPr id="6" name="Slide Number Placeholder 5"/>
          <p:cNvSpPr>
            <a:spLocks noGrp="1"/>
          </p:cNvSpPr>
          <p:nvPr>
            <p:ph type="sldNum" sz="quarter" idx="12"/>
          </p:nvPr>
        </p:nvSpPr>
        <p:spPr/>
        <p:txBody>
          <a:bodyPr/>
          <a:lstStyle/>
          <a:p>
            <a:fld id="{C231324C-4752-C242-8156-5E21DB4253A5}" type="slidenum">
              <a:rPr lang="en-GB" smtClean="0"/>
              <a:pPr/>
              <a:t>6</a:t>
            </a:fld>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43112939"/>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4870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5656" y="188639"/>
            <a:ext cx="6480720" cy="6636209"/>
          </a:xfrm>
        </p:spPr>
      </p:pic>
    </p:spTree>
    <p:extLst>
      <p:ext uri="{BB962C8B-B14F-4D97-AF65-F5344CB8AC3E}">
        <p14:creationId xmlns:p14="http://schemas.microsoft.com/office/powerpoint/2010/main" val="4259009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HS logo top right, with Five Year Forward View and hashtag future NHS on blue diamond background" title="imag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19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20272" y="308716"/>
            <a:ext cx="1828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683568" y="116632"/>
            <a:ext cx="6554867"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chemeClr val="tx2">
                    <a:lumMod val="60000"/>
                    <a:lumOff val="40000"/>
                  </a:schemeClr>
                </a:solidFill>
              </a:rPr>
              <a:t>Routes to Diagnosis</a:t>
            </a:r>
            <a:endParaRPr lang="en-GB" b="1" dirty="0">
              <a:solidFill>
                <a:schemeClr val="tx2">
                  <a:lumMod val="60000"/>
                  <a:lumOff val="40000"/>
                </a:schemeClr>
              </a:solidFill>
            </a:endParaRPr>
          </a:p>
        </p:txBody>
      </p:sp>
      <p:graphicFrame>
        <p:nvGraphicFramePr>
          <p:cNvPr id="8" name="Table 7"/>
          <p:cNvGraphicFramePr>
            <a:graphicFrameLocks noGrp="1"/>
          </p:cNvGraphicFramePr>
          <p:nvPr>
            <p:extLst/>
          </p:nvPr>
        </p:nvGraphicFramePr>
        <p:xfrm>
          <a:off x="-35476" y="1556793"/>
          <a:ext cx="9179476" cy="3975656"/>
        </p:xfrm>
        <a:graphic>
          <a:graphicData uri="http://schemas.openxmlformats.org/drawingml/2006/table">
            <a:tbl>
              <a:tblPr firstRow="1" firstCol="1" lastRow="1" lastCol="1" bandRow="1" bandCol="1">
                <a:tableStyleId>{5C22544A-7EE6-4342-B048-85BDC9FD1C3A}</a:tableStyleId>
              </a:tblPr>
              <a:tblGrid>
                <a:gridCol w="1842822"/>
                <a:gridCol w="7336654"/>
              </a:tblGrid>
              <a:tr h="2499148">
                <a:tc>
                  <a:txBody>
                    <a:bodyPr/>
                    <a:lstStyle/>
                    <a:p>
                      <a:pPr algn="l">
                        <a:lnSpc>
                          <a:spcPct val="107000"/>
                        </a:lnSpc>
                        <a:spcAft>
                          <a:spcPts val="0"/>
                        </a:spcAft>
                      </a:pPr>
                      <a:r>
                        <a:rPr lang="en-US" sz="1200" dirty="0">
                          <a:effectLst/>
                        </a:rPr>
                        <a:t> </a:t>
                      </a:r>
                      <a:endParaRPr lang="en-GB" sz="1200" dirty="0">
                        <a:effectLst/>
                      </a:endParaRPr>
                    </a:p>
                    <a:p>
                      <a:pPr algn="l">
                        <a:lnSpc>
                          <a:spcPct val="107000"/>
                        </a:lnSpc>
                        <a:spcAft>
                          <a:spcPts val="0"/>
                        </a:spcAft>
                      </a:pPr>
                      <a:r>
                        <a:rPr lang="en-US" sz="1200" dirty="0">
                          <a:effectLst/>
                        </a:rPr>
                        <a:t> </a:t>
                      </a:r>
                      <a:endParaRPr lang="en-US" sz="1200" dirty="0" smtClean="0">
                        <a:effectLst/>
                      </a:endParaRPr>
                    </a:p>
                    <a:p>
                      <a:pPr algn="l">
                        <a:lnSpc>
                          <a:spcPct val="107000"/>
                        </a:lnSpc>
                        <a:spcAft>
                          <a:spcPts val="0"/>
                        </a:spcAft>
                      </a:pPr>
                      <a:endParaRPr lang="en-US" sz="1200" dirty="0" smtClean="0">
                        <a:effectLst/>
                      </a:endParaRPr>
                    </a:p>
                    <a:p>
                      <a:pPr algn="l">
                        <a:lnSpc>
                          <a:spcPct val="107000"/>
                        </a:lnSpc>
                        <a:spcAft>
                          <a:spcPts val="0"/>
                        </a:spcAft>
                      </a:pPr>
                      <a:endParaRPr lang="en-US" sz="1200" dirty="0" smtClean="0">
                        <a:effectLst/>
                      </a:endParaRPr>
                    </a:p>
                    <a:p>
                      <a:pPr algn="l">
                        <a:lnSpc>
                          <a:spcPct val="107000"/>
                        </a:lnSpc>
                        <a:spcAft>
                          <a:spcPts val="0"/>
                        </a:spcAft>
                      </a:pPr>
                      <a:endParaRPr lang="en-US" sz="1200" dirty="0" smtClean="0">
                        <a:effectLst/>
                      </a:endParaRPr>
                    </a:p>
                    <a:p>
                      <a:pPr algn="l">
                        <a:lnSpc>
                          <a:spcPct val="107000"/>
                        </a:lnSpc>
                        <a:spcAft>
                          <a:spcPts val="0"/>
                        </a:spcAft>
                      </a:pPr>
                      <a:endParaRPr lang="en-GB" sz="1200" dirty="0">
                        <a:effectLst/>
                      </a:endParaRPr>
                    </a:p>
                    <a:p>
                      <a:pPr algn="ctr">
                        <a:lnSpc>
                          <a:spcPct val="107000"/>
                        </a:lnSpc>
                        <a:spcAft>
                          <a:spcPts val="0"/>
                        </a:spcAft>
                      </a:pPr>
                      <a:r>
                        <a:rPr lang="en-US" sz="1200" dirty="0">
                          <a:effectLst/>
                        </a:rPr>
                        <a:t>All Malignant Neoplasms </a:t>
                      </a:r>
                      <a:endParaRPr lang="en-GB" sz="1200" dirty="0">
                        <a:effectLst/>
                      </a:endParaRPr>
                    </a:p>
                    <a:p>
                      <a:pPr algn="ctr">
                        <a:lnSpc>
                          <a:spcPct val="107000"/>
                        </a:lnSpc>
                        <a:spcAft>
                          <a:spcPts val="0"/>
                        </a:spcAft>
                      </a:pPr>
                      <a:r>
                        <a:rPr lang="en-US" sz="1200" dirty="0">
                          <a:effectLst/>
                        </a:rPr>
                        <a:t>(excl. NMSC)</a:t>
                      </a:r>
                      <a:endParaRPr lang="en-GB" sz="1200" dirty="0">
                        <a:effectLst/>
                      </a:endParaRPr>
                    </a:p>
                    <a:p>
                      <a:pPr algn="l">
                        <a:lnSpc>
                          <a:spcPct val="107000"/>
                        </a:lnSpc>
                        <a:spcBef>
                          <a:spcPts val="50"/>
                        </a:spcBef>
                        <a:spcAft>
                          <a:spcPts val="0"/>
                        </a:spcAft>
                      </a:pPr>
                      <a:r>
                        <a:rPr lang="en-US" sz="1200" dirty="0">
                          <a:effectLst/>
                        </a:rPr>
                        <a:t> </a:t>
                      </a:r>
                      <a:endParaRPr lang="en-GB" sz="1200" dirty="0">
                        <a:effectLst/>
                      </a:endParaRPr>
                    </a:p>
                    <a:p>
                      <a:pPr marL="913765" marR="918845" algn="ctr">
                        <a:lnSpc>
                          <a:spcPct val="107000"/>
                        </a:lnSpc>
                        <a:spcAft>
                          <a:spcPts val="0"/>
                        </a:spcAft>
                      </a:pPr>
                      <a:r>
                        <a:rPr lang="en-US" sz="1200" dirty="0">
                          <a:effectLst/>
                        </a:rPr>
                        <a:t> </a:t>
                      </a:r>
                      <a:endParaRPr lang="en-GB" sz="1200" dirty="0">
                        <a:solidFill>
                          <a:srgbClr val="60636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l">
                        <a:lnSpc>
                          <a:spcPct val="107000"/>
                        </a:lnSpc>
                        <a:spcAft>
                          <a:spcPts val="0"/>
                        </a:spcAft>
                      </a:pPr>
                      <a:r>
                        <a:rPr lang="en-US" sz="1200" dirty="0">
                          <a:effectLst/>
                        </a:rPr>
                        <a:t> </a:t>
                      </a:r>
                      <a:endParaRPr lang="en-GB" sz="1200" dirty="0">
                        <a:effectLst/>
                      </a:endParaRPr>
                    </a:p>
                    <a:p>
                      <a:pPr marL="9525" algn="l">
                        <a:lnSpc>
                          <a:spcPct val="107000"/>
                        </a:lnSpc>
                        <a:spcBef>
                          <a:spcPts val="430"/>
                        </a:spcBef>
                        <a:spcAft>
                          <a:spcPts val="0"/>
                        </a:spcAft>
                      </a:pPr>
                      <a:r>
                        <a:rPr lang="en-US" sz="1200" spc="10" dirty="0" smtClean="0">
                          <a:effectLst/>
                        </a:rPr>
                        <a:t>   </a:t>
                      </a:r>
                      <a:r>
                        <a:rPr lang="en-US" sz="1800" spc="10" dirty="0" smtClean="0">
                          <a:effectLst/>
                        </a:rPr>
                        <a:t>S</a:t>
                      </a:r>
                      <a:r>
                        <a:rPr lang="en-US" sz="1800" spc="-10" dirty="0" smtClean="0">
                          <a:effectLst/>
                        </a:rPr>
                        <a:t>c</a:t>
                      </a:r>
                      <a:r>
                        <a:rPr lang="en-US" sz="1800" spc="-5" dirty="0" smtClean="0">
                          <a:effectLst/>
                        </a:rPr>
                        <a:t>r</a:t>
                      </a:r>
                      <a:r>
                        <a:rPr lang="en-US" sz="1800" spc="-10" dirty="0" smtClean="0">
                          <a:effectLst/>
                        </a:rPr>
                        <a:t>ee</a:t>
                      </a:r>
                      <a:r>
                        <a:rPr lang="en-US" sz="1800" dirty="0" smtClean="0">
                          <a:effectLst/>
                        </a:rPr>
                        <a:t>n</a:t>
                      </a:r>
                      <a:r>
                        <a:rPr lang="en-US" sz="1800" spc="15" dirty="0" smtClean="0">
                          <a:effectLst/>
                        </a:rPr>
                        <a:t> </a:t>
                      </a:r>
                      <a:r>
                        <a:rPr lang="en-US" sz="1800" dirty="0">
                          <a:effectLst/>
                        </a:rPr>
                        <a:t>d</a:t>
                      </a:r>
                      <a:r>
                        <a:rPr lang="en-US" sz="1800" spc="-10" dirty="0">
                          <a:effectLst/>
                        </a:rPr>
                        <a:t>e</a:t>
                      </a:r>
                      <a:r>
                        <a:rPr lang="en-US" sz="1800" spc="-15" dirty="0">
                          <a:effectLst/>
                        </a:rPr>
                        <a:t>t</a:t>
                      </a:r>
                      <a:r>
                        <a:rPr lang="en-US" sz="1800" spc="-10" dirty="0">
                          <a:effectLst/>
                        </a:rPr>
                        <a:t>ec</a:t>
                      </a:r>
                      <a:r>
                        <a:rPr lang="en-US" sz="1800" spc="-15" dirty="0">
                          <a:effectLst/>
                        </a:rPr>
                        <a:t>t</a:t>
                      </a:r>
                      <a:r>
                        <a:rPr lang="en-US" sz="1800" spc="-10" dirty="0">
                          <a:effectLst/>
                        </a:rPr>
                        <a:t>e</a:t>
                      </a:r>
                      <a:r>
                        <a:rPr lang="en-US" sz="1800" dirty="0">
                          <a:effectLst/>
                        </a:rPr>
                        <a:t>d</a:t>
                      </a:r>
                      <a:endParaRPr lang="en-GB" sz="1800" dirty="0">
                        <a:effectLst/>
                      </a:endParaRPr>
                    </a:p>
                    <a:p>
                      <a:pPr algn="l">
                        <a:lnSpc>
                          <a:spcPct val="107000"/>
                        </a:lnSpc>
                        <a:spcAft>
                          <a:spcPts val="0"/>
                        </a:spcAft>
                      </a:pPr>
                      <a:r>
                        <a:rPr lang="en-US" sz="1200" dirty="0">
                          <a:effectLst/>
                        </a:rPr>
                        <a:t> </a:t>
                      </a:r>
                      <a:endParaRPr lang="en-GB" sz="1200" dirty="0">
                        <a:effectLst/>
                      </a:endParaRPr>
                    </a:p>
                    <a:p>
                      <a:pPr algn="l">
                        <a:lnSpc>
                          <a:spcPct val="107000"/>
                        </a:lnSpc>
                        <a:spcAft>
                          <a:spcPts val="0"/>
                        </a:spcAft>
                      </a:pPr>
                      <a:r>
                        <a:rPr lang="en-US" sz="1200" dirty="0">
                          <a:effectLst/>
                        </a:rPr>
                        <a:t> </a:t>
                      </a:r>
                      <a:endParaRPr lang="en-GB" sz="1200" dirty="0">
                        <a:effectLst/>
                      </a:endParaRPr>
                    </a:p>
                    <a:p>
                      <a:pPr algn="l">
                        <a:lnSpc>
                          <a:spcPct val="107000"/>
                        </a:lnSpc>
                        <a:spcAft>
                          <a:spcPts val="0"/>
                        </a:spcAft>
                      </a:pPr>
                      <a:r>
                        <a:rPr lang="en-US" sz="1200" dirty="0">
                          <a:effectLst/>
                        </a:rPr>
                        <a:t> </a:t>
                      </a:r>
                      <a:endParaRPr lang="en-GB" sz="1600" dirty="0">
                        <a:effectLst/>
                      </a:endParaRPr>
                    </a:p>
                    <a:p>
                      <a:pPr marL="9525" algn="l">
                        <a:lnSpc>
                          <a:spcPct val="107000"/>
                        </a:lnSpc>
                        <a:spcBef>
                          <a:spcPts val="450"/>
                        </a:spcBef>
                        <a:spcAft>
                          <a:spcPts val="0"/>
                        </a:spcAft>
                      </a:pPr>
                      <a:r>
                        <a:rPr lang="en-US" sz="1600" dirty="0" smtClean="0">
                          <a:effectLst/>
                        </a:rPr>
                        <a:t>    T</a:t>
                      </a:r>
                      <a:r>
                        <a:rPr lang="en-US" sz="1600" spc="-5" dirty="0" smtClean="0">
                          <a:effectLst/>
                        </a:rPr>
                        <a:t>w</a:t>
                      </a:r>
                      <a:r>
                        <a:rPr lang="en-US" sz="1600" dirty="0" smtClean="0">
                          <a:effectLst/>
                        </a:rPr>
                        <a:t>o</a:t>
                      </a:r>
                      <a:r>
                        <a:rPr lang="en-US" sz="1600" spc="15" dirty="0" smtClean="0">
                          <a:effectLst/>
                        </a:rPr>
                        <a:t> </a:t>
                      </a:r>
                      <a:r>
                        <a:rPr lang="en-US" sz="1600" spc="-15" dirty="0">
                          <a:effectLst/>
                        </a:rPr>
                        <a:t>W</a:t>
                      </a:r>
                      <a:r>
                        <a:rPr lang="en-US" sz="1600" spc="-10" dirty="0">
                          <a:effectLst/>
                        </a:rPr>
                        <a:t>ee</a:t>
                      </a:r>
                      <a:r>
                        <a:rPr lang="en-US" sz="1600" dirty="0">
                          <a:effectLst/>
                        </a:rPr>
                        <a:t>k</a:t>
                      </a:r>
                      <a:r>
                        <a:rPr lang="en-US" sz="1600" spc="5" dirty="0">
                          <a:effectLst/>
                        </a:rPr>
                        <a:t> </a:t>
                      </a:r>
                      <a:r>
                        <a:rPr lang="en-US" sz="1600" spc="-15" dirty="0">
                          <a:effectLst/>
                        </a:rPr>
                        <a:t>W</a:t>
                      </a:r>
                      <a:r>
                        <a:rPr lang="en-US" sz="1600" spc="-10" dirty="0">
                          <a:effectLst/>
                        </a:rPr>
                        <a:t>a</a:t>
                      </a:r>
                      <a:r>
                        <a:rPr lang="en-US" sz="1600" spc="10" dirty="0">
                          <a:effectLst/>
                        </a:rPr>
                        <a:t>i</a:t>
                      </a:r>
                      <a:r>
                        <a:rPr lang="en-US" sz="1600" dirty="0">
                          <a:effectLst/>
                        </a:rPr>
                        <a:t>t</a:t>
                      </a:r>
                      <a:endParaRPr lang="en-GB" sz="1600" dirty="0">
                        <a:effectLst/>
                      </a:endParaRPr>
                    </a:p>
                    <a:p>
                      <a:pPr algn="l">
                        <a:lnSpc>
                          <a:spcPct val="107000"/>
                        </a:lnSpc>
                        <a:spcAft>
                          <a:spcPts val="0"/>
                        </a:spcAft>
                      </a:pPr>
                      <a:r>
                        <a:rPr lang="en-US" sz="1600" dirty="0">
                          <a:effectLst/>
                        </a:rPr>
                        <a:t> </a:t>
                      </a:r>
                      <a:endParaRPr lang="en-GB" sz="1600" dirty="0">
                        <a:effectLst/>
                      </a:endParaRPr>
                    </a:p>
                    <a:p>
                      <a:pPr algn="l">
                        <a:lnSpc>
                          <a:spcPct val="107000"/>
                        </a:lnSpc>
                        <a:spcAft>
                          <a:spcPts val="0"/>
                        </a:spcAft>
                      </a:pPr>
                      <a:r>
                        <a:rPr lang="en-US" sz="1600" dirty="0">
                          <a:effectLst/>
                        </a:rPr>
                        <a:t> </a:t>
                      </a:r>
                      <a:endParaRPr lang="en-GB" sz="1600" dirty="0">
                        <a:effectLst/>
                      </a:endParaRPr>
                    </a:p>
                    <a:p>
                      <a:pPr algn="l">
                        <a:lnSpc>
                          <a:spcPct val="107000"/>
                        </a:lnSpc>
                        <a:spcAft>
                          <a:spcPts val="0"/>
                        </a:spcAft>
                      </a:pPr>
                      <a:r>
                        <a:rPr lang="en-US" sz="1600" dirty="0">
                          <a:effectLst/>
                        </a:rPr>
                        <a:t> </a:t>
                      </a:r>
                      <a:endParaRPr lang="en-GB" sz="1600" dirty="0">
                        <a:effectLst/>
                      </a:endParaRPr>
                    </a:p>
                    <a:p>
                      <a:pPr marL="9525" algn="l">
                        <a:lnSpc>
                          <a:spcPct val="107000"/>
                        </a:lnSpc>
                        <a:spcBef>
                          <a:spcPts val="445"/>
                        </a:spcBef>
                        <a:spcAft>
                          <a:spcPts val="0"/>
                        </a:spcAft>
                      </a:pPr>
                      <a:r>
                        <a:rPr lang="en-US" sz="1600" spc="-5" dirty="0" smtClean="0">
                          <a:effectLst/>
                        </a:rPr>
                        <a:t>    G</a:t>
                      </a:r>
                      <a:r>
                        <a:rPr lang="en-US" sz="1600" dirty="0" smtClean="0">
                          <a:effectLst/>
                        </a:rPr>
                        <a:t>P</a:t>
                      </a:r>
                      <a:r>
                        <a:rPr lang="en-US" sz="1600" spc="30" dirty="0" smtClean="0">
                          <a:effectLst/>
                        </a:rPr>
                        <a:t> </a:t>
                      </a:r>
                      <a:r>
                        <a:rPr lang="en-US" sz="1600" spc="-5" dirty="0">
                          <a:effectLst/>
                        </a:rPr>
                        <a:t>r</a:t>
                      </a:r>
                      <a:r>
                        <a:rPr lang="en-US" sz="1600" spc="-10" dirty="0">
                          <a:effectLst/>
                        </a:rPr>
                        <a:t>e</a:t>
                      </a:r>
                      <a:r>
                        <a:rPr lang="en-US" sz="1600" spc="-15" dirty="0">
                          <a:effectLst/>
                        </a:rPr>
                        <a:t>f</a:t>
                      </a:r>
                      <a:r>
                        <a:rPr lang="en-US" sz="1600" spc="-10" dirty="0">
                          <a:effectLst/>
                        </a:rPr>
                        <a:t>e</a:t>
                      </a:r>
                      <a:r>
                        <a:rPr lang="en-US" sz="1600" spc="-5" dirty="0">
                          <a:effectLst/>
                        </a:rPr>
                        <a:t>rr</a:t>
                      </a:r>
                      <a:r>
                        <a:rPr lang="en-US" sz="1600" spc="-10" dirty="0">
                          <a:effectLst/>
                        </a:rPr>
                        <a:t>a</a:t>
                      </a:r>
                      <a:r>
                        <a:rPr lang="en-US" sz="1600" dirty="0">
                          <a:effectLst/>
                        </a:rPr>
                        <a:t>l</a:t>
                      </a:r>
                      <a:endParaRPr lang="en-GB" sz="1600" dirty="0">
                        <a:effectLst/>
                      </a:endParaRPr>
                    </a:p>
                    <a:p>
                      <a:pPr algn="l">
                        <a:lnSpc>
                          <a:spcPct val="107000"/>
                        </a:lnSpc>
                        <a:spcAft>
                          <a:spcPts val="0"/>
                        </a:spcAft>
                      </a:pPr>
                      <a:r>
                        <a:rPr lang="en-US" sz="1600" dirty="0">
                          <a:effectLst/>
                        </a:rPr>
                        <a:t> </a:t>
                      </a:r>
                      <a:endParaRPr lang="en-GB" sz="1600" dirty="0">
                        <a:effectLst/>
                      </a:endParaRPr>
                    </a:p>
                    <a:p>
                      <a:pPr algn="l">
                        <a:lnSpc>
                          <a:spcPct val="107000"/>
                        </a:lnSpc>
                        <a:spcAft>
                          <a:spcPts val="0"/>
                        </a:spcAft>
                      </a:pPr>
                      <a:r>
                        <a:rPr lang="en-US" sz="1600" dirty="0">
                          <a:effectLst/>
                        </a:rPr>
                        <a:t> </a:t>
                      </a:r>
                      <a:endParaRPr lang="en-GB" sz="1600" dirty="0">
                        <a:effectLst/>
                      </a:endParaRPr>
                    </a:p>
                    <a:p>
                      <a:pPr algn="l">
                        <a:lnSpc>
                          <a:spcPct val="107000"/>
                        </a:lnSpc>
                        <a:spcAft>
                          <a:spcPts val="0"/>
                        </a:spcAft>
                      </a:pPr>
                      <a:r>
                        <a:rPr lang="en-US" sz="1600" dirty="0">
                          <a:effectLst/>
                        </a:rPr>
                        <a:t> </a:t>
                      </a:r>
                      <a:endParaRPr lang="en-GB" sz="1600" dirty="0">
                        <a:effectLst/>
                      </a:endParaRPr>
                    </a:p>
                    <a:p>
                      <a:pPr marL="9525" algn="l">
                        <a:lnSpc>
                          <a:spcPct val="107000"/>
                        </a:lnSpc>
                        <a:spcBef>
                          <a:spcPts val="450"/>
                        </a:spcBef>
                        <a:spcAft>
                          <a:spcPts val="0"/>
                        </a:spcAft>
                      </a:pPr>
                      <a:r>
                        <a:rPr lang="en-US" sz="1600" spc="-5" dirty="0" smtClean="0">
                          <a:effectLst/>
                        </a:rPr>
                        <a:t>    O</a:t>
                      </a:r>
                      <a:r>
                        <a:rPr lang="en-US" sz="1600" spc="-15" dirty="0" smtClean="0">
                          <a:effectLst/>
                        </a:rPr>
                        <a:t>t</a:t>
                      </a:r>
                      <a:r>
                        <a:rPr lang="en-US" sz="1600" dirty="0" smtClean="0">
                          <a:effectLst/>
                        </a:rPr>
                        <a:t>h</a:t>
                      </a:r>
                      <a:r>
                        <a:rPr lang="en-US" sz="1600" spc="-10" dirty="0" smtClean="0">
                          <a:effectLst/>
                        </a:rPr>
                        <a:t>e</a:t>
                      </a:r>
                      <a:r>
                        <a:rPr lang="en-US" sz="1600" dirty="0" smtClean="0">
                          <a:effectLst/>
                        </a:rPr>
                        <a:t>r</a:t>
                      </a:r>
                      <a:r>
                        <a:rPr lang="en-US" sz="1600" spc="15" dirty="0" smtClean="0">
                          <a:effectLst/>
                        </a:rPr>
                        <a:t> </a:t>
                      </a:r>
                      <a:r>
                        <a:rPr lang="en-US" sz="1600" spc="-5" dirty="0">
                          <a:effectLst/>
                        </a:rPr>
                        <a:t>O</a:t>
                      </a:r>
                      <a:r>
                        <a:rPr lang="en-US" sz="1600" dirty="0">
                          <a:effectLst/>
                        </a:rPr>
                        <a:t>u</a:t>
                      </a:r>
                      <a:r>
                        <a:rPr lang="en-US" sz="1600" spc="-15" dirty="0">
                          <a:effectLst/>
                        </a:rPr>
                        <a:t>t</a:t>
                      </a:r>
                      <a:r>
                        <a:rPr lang="en-US" sz="1600" dirty="0">
                          <a:effectLst/>
                        </a:rPr>
                        <a:t>p</a:t>
                      </a:r>
                      <a:r>
                        <a:rPr lang="en-US" sz="1600" spc="-10" dirty="0">
                          <a:effectLst/>
                        </a:rPr>
                        <a:t>a</a:t>
                      </a:r>
                      <a:r>
                        <a:rPr lang="en-US" sz="1600" spc="-15" dirty="0">
                          <a:effectLst/>
                        </a:rPr>
                        <a:t>t</a:t>
                      </a:r>
                      <a:r>
                        <a:rPr lang="en-US" sz="1600" spc="10" dirty="0">
                          <a:effectLst/>
                        </a:rPr>
                        <a:t>i</a:t>
                      </a:r>
                      <a:r>
                        <a:rPr lang="en-US" sz="1600" spc="-10" dirty="0">
                          <a:effectLst/>
                        </a:rPr>
                        <a:t>e</a:t>
                      </a:r>
                      <a:r>
                        <a:rPr lang="en-US" sz="1600" dirty="0">
                          <a:effectLst/>
                        </a:rPr>
                        <a:t>nt</a:t>
                      </a:r>
                      <a:endParaRPr lang="en-GB" sz="1600" dirty="0">
                        <a:effectLst/>
                      </a:endParaRPr>
                    </a:p>
                    <a:p>
                      <a:pPr algn="l">
                        <a:lnSpc>
                          <a:spcPct val="107000"/>
                        </a:lnSpc>
                        <a:spcAft>
                          <a:spcPts val="0"/>
                        </a:spcAft>
                      </a:pPr>
                      <a:r>
                        <a:rPr lang="en-US" sz="1600" dirty="0">
                          <a:effectLst/>
                        </a:rPr>
                        <a:t> </a:t>
                      </a:r>
                      <a:endParaRPr lang="en-GB" sz="1600" dirty="0">
                        <a:effectLst/>
                      </a:endParaRPr>
                    </a:p>
                    <a:p>
                      <a:pPr algn="l">
                        <a:lnSpc>
                          <a:spcPct val="107000"/>
                        </a:lnSpc>
                        <a:spcAft>
                          <a:spcPts val="0"/>
                        </a:spcAft>
                      </a:pPr>
                      <a:r>
                        <a:rPr lang="en-US" sz="1600" dirty="0">
                          <a:effectLst/>
                        </a:rPr>
                        <a:t> </a:t>
                      </a:r>
                      <a:endParaRPr lang="en-GB" sz="1600" dirty="0">
                        <a:effectLst/>
                      </a:endParaRPr>
                    </a:p>
                    <a:p>
                      <a:pPr algn="l">
                        <a:lnSpc>
                          <a:spcPct val="107000"/>
                        </a:lnSpc>
                        <a:spcAft>
                          <a:spcPts val="0"/>
                        </a:spcAft>
                      </a:pPr>
                      <a:r>
                        <a:rPr lang="en-US" sz="1600" dirty="0">
                          <a:effectLst/>
                        </a:rPr>
                        <a:t> </a:t>
                      </a:r>
                      <a:endParaRPr lang="en-GB" sz="1600" dirty="0">
                        <a:effectLst/>
                      </a:endParaRPr>
                    </a:p>
                    <a:p>
                      <a:pPr marL="9525" algn="l">
                        <a:lnSpc>
                          <a:spcPct val="107000"/>
                        </a:lnSpc>
                        <a:spcBef>
                          <a:spcPts val="450"/>
                        </a:spcBef>
                        <a:spcAft>
                          <a:spcPts val="0"/>
                        </a:spcAft>
                      </a:pPr>
                      <a:r>
                        <a:rPr lang="en-US" sz="1600" spc="10" dirty="0" smtClean="0">
                          <a:effectLst/>
                        </a:rPr>
                        <a:t>    I</a:t>
                      </a:r>
                      <a:r>
                        <a:rPr lang="en-US" sz="1600" dirty="0" smtClean="0">
                          <a:effectLst/>
                        </a:rPr>
                        <a:t>np</a:t>
                      </a:r>
                      <a:r>
                        <a:rPr lang="en-US" sz="1600" spc="-10" dirty="0" smtClean="0">
                          <a:effectLst/>
                        </a:rPr>
                        <a:t>a</a:t>
                      </a:r>
                      <a:r>
                        <a:rPr lang="en-US" sz="1600" spc="-15" dirty="0" smtClean="0">
                          <a:effectLst/>
                        </a:rPr>
                        <a:t>t</a:t>
                      </a:r>
                      <a:r>
                        <a:rPr lang="en-US" sz="1600" spc="10" dirty="0" smtClean="0">
                          <a:effectLst/>
                        </a:rPr>
                        <a:t>i</a:t>
                      </a:r>
                      <a:r>
                        <a:rPr lang="en-US" sz="1600" spc="-10" dirty="0" smtClean="0">
                          <a:effectLst/>
                        </a:rPr>
                        <a:t>e</a:t>
                      </a:r>
                      <a:r>
                        <a:rPr lang="en-US" sz="1600" dirty="0" smtClean="0">
                          <a:effectLst/>
                        </a:rPr>
                        <a:t>nt</a:t>
                      </a:r>
                      <a:r>
                        <a:rPr lang="en-US" sz="1600" spc="5" dirty="0" smtClean="0">
                          <a:effectLst/>
                        </a:rPr>
                        <a:t> </a:t>
                      </a:r>
                      <a:r>
                        <a:rPr lang="en-US" sz="1600" spc="10" dirty="0">
                          <a:effectLst/>
                        </a:rPr>
                        <a:t>El</a:t>
                      </a:r>
                      <a:r>
                        <a:rPr lang="en-US" sz="1600" spc="-10" dirty="0">
                          <a:effectLst/>
                        </a:rPr>
                        <a:t>ec</a:t>
                      </a:r>
                      <a:r>
                        <a:rPr lang="en-US" sz="1600" spc="-15" dirty="0">
                          <a:effectLst/>
                        </a:rPr>
                        <a:t>t</a:t>
                      </a:r>
                      <a:r>
                        <a:rPr lang="en-US" sz="1600" spc="10" dirty="0">
                          <a:effectLst/>
                        </a:rPr>
                        <a:t>i</a:t>
                      </a:r>
                      <a:r>
                        <a:rPr lang="en-US" sz="1600" spc="-10" dirty="0">
                          <a:effectLst/>
                        </a:rPr>
                        <a:t>v</a:t>
                      </a:r>
                      <a:r>
                        <a:rPr lang="en-US" sz="1600" dirty="0">
                          <a:effectLst/>
                        </a:rPr>
                        <a:t>e</a:t>
                      </a:r>
                      <a:endParaRPr lang="en-GB" sz="1600" dirty="0">
                        <a:effectLst/>
                      </a:endParaRPr>
                    </a:p>
                    <a:p>
                      <a:pPr algn="l">
                        <a:lnSpc>
                          <a:spcPct val="107000"/>
                        </a:lnSpc>
                        <a:spcAft>
                          <a:spcPts val="0"/>
                        </a:spcAft>
                      </a:pPr>
                      <a:r>
                        <a:rPr lang="en-US" sz="1600" dirty="0">
                          <a:effectLst/>
                        </a:rPr>
                        <a:t> </a:t>
                      </a:r>
                      <a:endParaRPr lang="en-GB" sz="1600" dirty="0">
                        <a:effectLst/>
                      </a:endParaRPr>
                    </a:p>
                    <a:p>
                      <a:pPr algn="l">
                        <a:lnSpc>
                          <a:spcPct val="107000"/>
                        </a:lnSpc>
                        <a:spcAft>
                          <a:spcPts val="0"/>
                        </a:spcAft>
                      </a:pPr>
                      <a:r>
                        <a:rPr lang="en-US" sz="1600" dirty="0">
                          <a:effectLst/>
                        </a:rPr>
                        <a:t> </a:t>
                      </a:r>
                      <a:endParaRPr lang="en-GB" sz="1600" dirty="0">
                        <a:effectLst/>
                      </a:endParaRPr>
                    </a:p>
                    <a:p>
                      <a:pPr algn="l">
                        <a:lnSpc>
                          <a:spcPct val="107000"/>
                        </a:lnSpc>
                        <a:spcAft>
                          <a:spcPts val="0"/>
                        </a:spcAft>
                      </a:pPr>
                      <a:r>
                        <a:rPr lang="en-US" sz="1600" dirty="0">
                          <a:effectLst/>
                        </a:rPr>
                        <a:t> </a:t>
                      </a:r>
                      <a:endParaRPr lang="en-GB" sz="1600" dirty="0">
                        <a:effectLst/>
                      </a:endParaRPr>
                    </a:p>
                    <a:p>
                      <a:pPr marL="9525" algn="l">
                        <a:lnSpc>
                          <a:spcPct val="107000"/>
                        </a:lnSpc>
                        <a:spcBef>
                          <a:spcPts val="450"/>
                        </a:spcBef>
                        <a:spcAft>
                          <a:spcPts val="0"/>
                        </a:spcAft>
                      </a:pPr>
                      <a:r>
                        <a:rPr lang="en-US" sz="1600" spc="10" dirty="0" smtClean="0">
                          <a:effectLst/>
                        </a:rPr>
                        <a:t>   E</a:t>
                      </a:r>
                      <a:r>
                        <a:rPr lang="en-US" sz="1600" spc="15" dirty="0" smtClean="0">
                          <a:effectLst/>
                        </a:rPr>
                        <a:t>m</a:t>
                      </a:r>
                      <a:r>
                        <a:rPr lang="en-US" sz="1600" spc="-10" dirty="0" smtClean="0">
                          <a:effectLst/>
                        </a:rPr>
                        <a:t>e</a:t>
                      </a:r>
                      <a:r>
                        <a:rPr lang="en-US" sz="1600" spc="-5" dirty="0" smtClean="0">
                          <a:effectLst/>
                        </a:rPr>
                        <a:t>r</a:t>
                      </a:r>
                      <a:r>
                        <a:rPr lang="en-US" sz="1600" dirty="0" smtClean="0">
                          <a:effectLst/>
                        </a:rPr>
                        <a:t>g</a:t>
                      </a:r>
                      <a:r>
                        <a:rPr lang="en-US" sz="1600" spc="-10" dirty="0" smtClean="0">
                          <a:effectLst/>
                        </a:rPr>
                        <a:t>e</a:t>
                      </a:r>
                      <a:r>
                        <a:rPr lang="en-US" sz="1600" dirty="0" smtClean="0">
                          <a:effectLst/>
                        </a:rPr>
                        <a:t>n</a:t>
                      </a:r>
                      <a:r>
                        <a:rPr lang="en-US" sz="1600" spc="-10" dirty="0" smtClean="0">
                          <a:effectLst/>
                        </a:rPr>
                        <a:t>c</a:t>
                      </a:r>
                      <a:r>
                        <a:rPr lang="en-US" sz="1600" dirty="0" smtClean="0">
                          <a:effectLst/>
                        </a:rPr>
                        <a:t>y</a:t>
                      </a:r>
                      <a:r>
                        <a:rPr lang="en-US" sz="1600" spc="5" dirty="0" smtClean="0">
                          <a:effectLst/>
                        </a:rPr>
                        <a:t>  presentation </a:t>
                      </a:r>
                      <a:r>
                        <a:rPr lang="en-US" sz="1600" dirty="0">
                          <a:effectLst/>
                        </a:rPr>
                        <a:t> </a:t>
                      </a:r>
                      <a:endParaRPr lang="en-GB" sz="1600" dirty="0">
                        <a:effectLst/>
                      </a:endParaRPr>
                    </a:p>
                    <a:p>
                      <a:pPr algn="l">
                        <a:lnSpc>
                          <a:spcPct val="107000"/>
                        </a:lnSpc>
                        <a:spcAft>
                          <a:spcPts val="0"/>
                        </a:spcAft>
                      </a:pPr>
                      <a:r>
                        <a:rPr lang="en-US" sz="1600" dirty="0">
                          <a:effectLst/>
                        </a:rPr>
                        <a:t> </a:t>
                      </a:r>
                      <a:endParaRPr lang="en-GB" sz="1600" dirty="0">
                        <a:effectLst/>
                      </a:endParaRPr>
                    </a:p>
                    <a:p>
                      <a:pPr algn="l">
                        <a:lnSpc>
                          <a:spcPct val="107000"/>
                        </a:lnSpc>
                        <a:spcAft>
                          <a:spcPts val="0"/>
                        </a:spcAft>
                      </a:pPr>
                      <a:r>
                        <a:rPr lang="en-US" sz="1600" dirty="0">
                          <a:effectLst/>
                        </a:rPr>
                        <a:t> </a:t>
                      </a:r>
                      <a:endParaRPr lang="en-GB" sz="1600" dirty="0">
                        <a:effectLst/>
                      </a:endParaRPr>
                    </a:p>
                    <a:p>
                      <a:pPr marL="9525" algn="l">
                        <a:lnSpc>
                          <a:spcPct val="107000"/>
                        </a:lnSpc>
                        <a:spcBef>
                          <a:spcPts val="450"/>
                        </a:spcBef>
                        <a:spcAft>
                          <a:spcPts val="0"/>
                        </a:spcAft>
                      </a:pPr>
                      <a:r>
                        <a:rPr lang="en-US" sz="1600" spc="-20" dirty="0" smtClean="0">
                          <a:effectLst/>
                        </a:rPr>
                        <a:t>   D</a:t>
                      </a:r>
                      <a:r>
                        <a:rPr lang="en-US" sz="1600" spc="-10" dirty="0" smtClean="0">
                          <a:effectLst/>
                        </a:rPr>
                        <a:t>ea</a:t>
                      </a:r>
                      <a:r>
                        <a:rPr lang="en-US" sz="1600" spc="-15" dirty="0" smtClean="0">
                          <a:effectLst/>
                        </a:rPr>
                        <a:t>t</a:t>
                      </a:r>
                      <a:r>
                        <a:rPr lang="en-US" sz="1600" dirty="0" smtClean="0">
                          <a:effectLst/>
                        </a:rPr>
                        <a:t>h</a:t>
                      </a:r>
                      <a:r>
                        <a:rPr lang="en-US" sz="1600" spc="15" dirty="0" smtClean="0">
                          <a:effectLst/>
                        </a:rPr>
                        <a:t> </a:t>
                      </a:r>
                      <a:r>
                        <a:rPr lang="en-US" sz="1600" spc="-20" dirty="0">
                          <a:effectLst/>
                        </a:rPr>
                        <a:t>C</a:t>
                      </a:r>
                      <a:r>
                        <a:rPr lang="en-US" sz="1600" spc="-10" dirty="0">
                          <a:effectLst/>
                        </a:rPr>
                        <a:t>e</a:t>
                      </a:r>
                      <a:r>
                        <a:rPr lang="en-US" sz="1600" spc="-5" dirty="0">
                          <a:effectLst/>
                        </a:rPr>
                        <a:t>r</a:t>
                      </a:r>
                      <a:r>
                        <a:rPr lang="en-US" sz="1600" spc="-15" dirty="0">
                          <a:effectLst/>
                        </a:rPr>
                        <a:t>t</a:t>
                      </a:r>
                      <a:r>
                        <a:rPr lang="en-US" sz="1600" spc="10" dirty="0">
                          <a:effectLst/>
                        </a:rPr>
                        <a:t>i</a:t>
                      </a:r>
                      <a:r>
                        <a:rPr lang="en-US" sz="1600" spc="-15" dirty="0">
                          <a:effectLst/>
                        </a:rPr>
                        <a:t>f</a:t>
                      </a:r>
                      <a:r>
                        <a:rPr lang="en-US" sz="1600" spc="10" dirty="0">
                          <a:effectLst/>
                        </a:rPr>
                        <a:t>i</a:t>
                      </a:r>
                      <a:r>
                        <a:rPr lang="en-US" sz="1600" spc="-10" dirty="0">
                          <a:effectLst/>
                        </a:rPr>
                        <a:t>ca</a:t>
                      </a:r>
                      <a:r>
                        <a:rPr lang="en-US" sz="1600" spc="-15" dirty="0">
                          <a:effectLst/>
                        </a:rPr>
                        <a:t>t</a:t>
                      </a:r>
                      <a:r>
                        <a:rPr lang="en-US" sz="1600" dirty="0">
                          <a:effectLst/>
                        </a:rPr>
                        <a:t>e</a:t>
                      </a:r>
                      <a:r>
                        <a:rPr lang="en-US" sz="1600" spc="5" dirty="0">
                          <a:effectLst/>
                        </a:rPr>
                        <a:t> </a:t>
                      </a:r>
                      <a:r>
                        <a:rPr lang="en-US" sz="1600" spc="-5" dirty="0">
                          <a:effectLst/>
                        </a:rPr>
                        <a:t>O</a:t>
                      </a:r>
                      <a:r>
                        <a:rPr lang="en-US" sz="1600" dirty="0">
                          <a:effectLst/>
                        </a:rPr>
                        <a:t>n</a:t>
                      </a:r>
                      <a:r>
                        <a:rPr lang="en-US" sz="1600" spc="10" dirty="0">
                          <a:effectLst/>
                        </a:rPr>
                        <a:t>l</a:t>
                      </a:r>
                      <a:r>
                        <a:rPr lang="en-US" sz="1600" dirty="0">
                          <a:effectLst/>
                        </a:rPr>
                        <a:t>y</a:t>
                      </a:r>
                      <a:endParaRPr lang="en-GB" sz="1600" dirty="0">
                        <a:effectLst/>
                      </a:endParaRPr>
                    </a:p>
                    <a:p>
                      <a:pPr algn="l">
                        <a:lnSpc>
                          <a:spcPct val="107000"/>
                        </a:lnSpc>
                        <a:spcAft>
                          <a:spcPts val="0"/>
                        </a:spcAft>
                      </a:pPr>
                      <a:r>
                        <a:rPr lang="en-US" sz="1600" dirty="0">
                          <a:effectLst/>
                        </a:rPr>
                        <a:t> </a:t>
                      </a:r>
                      <a:endParaRPr lang="en-GB" sz="1600" dirty="0">
                        <a:effectLst/>
                      </a:endParaRPr>
                    </a:p>
                    <a:p>
                      <a:pPr algn="l">
                        <a:lnSpc>
                          <a:spcPct val="107000"/>
                        </a:lnSpc>
                        <a:spcAft>
                          <a:spcPts val="0"/>
                        </a:spcAft>
                      </a:pPr>
                      <a:r>
                        <a:rPr lang="en-US" sz="1600" dirty="0">
                          <a:effectLst/>
                        </a:rPr>
                        <a:t> </a:t>
                      </a:r>
                      <a:endParaRPr lang="en-GB" sz="1600" dirty="0">
                        <a:effectLst/>
                      </a:endParaRPr>
                    </a:p>
                    <a:p>
                      <a:pPr algn="l">
                        <a:lnSpc>
                          <a:spcPct val="107000"/>
                        </a:lnSpc>
                        <a:spcAft>
                          <a:spcPts val="0"/>
                        </a:spcAft>
                      </a:pPr>
                      <a:r>
                        <a:rPr lang="en-US" sz="1600" dirty="0">
                          <a:effectLst/>
                        </a:rPr>
                        <a:t> </a:t>
                      </a:r>
                      <a:endParaRPr lang="en-GB" sz="1600" dirty="0">
                        <a:effectLst/>
                      </a:endParaRPr>
                    </a:p>
                    <a:p>
                      <a:pPr marL="9525" algn="l">
                        <a:lnSpc>
                          <a:spcPct val="107000"/>
                        </a:lnSpc>
                        <a:spcBef>
                          <a:spcPts val="450"/>
                        </a:spcBef>
                        <a:spcAft>
                          <a:spcPts val="0"/>
                        </a:spcAft>
                      </a:pPr>
                      <a:r>
                        <a:rPr lang="en-US" sz="1600" spc="-20" dirty="0" smtClean="0">
                          <a:effectLst/>
                        </a:rPr>
                        <a:t>  </a:t>
                      </a:r>
                      <a:r>
                        <a:rPr lang="en-US" sz="1200" spc="-20" dirty="0" smtClean="0">
                          <a:effectLst/>
                        </a:rPr>
                        <a:t> U</a:t>
                      </a:r>
                      <a:r>
                        <a:rPr lang="en-US" sz="1200" dirty="0" smtClean="0">
                          <a:effectLst/>
                        </a:rPr>
                        <a:t>n</a:t>
                      </a:r>
                      <a:r>
                        <a:rPr lang="en-US" sz="1200" spc="-10" dirty="0" smtClean="0">
                          <a:effectLst/>
                        </a:rPr>
                        <a:t>k</a:t>
                      </a:r>
                      <a:r>
                        <a:rPr lang="en-US" sz="1200" dirty="0" smtClean="0">
                          <a:effectLst/>
                        </a:rPr>
                        <a:t>no</a:t>
                      </a:r>
                      <a:r>
                        <a:rPr lang="en-US" sz="1200" spc="-5" dirty="0" smtClean="0">
                          <a:effectLst/>
                        </a:rPr>
                        <a:t>w</a:t>
                      </a:r>
                      <a:r>
                        <a:rPr lang="en-US" sz="1200" dirty="0" smtClean="0">
                          <a:effectLst/>
                        </a:rPr>
                        <a:t>n</a:t>
                      </a:r>
                      <a:endParaRPr lang="en-GB" sz="1200" dirty="0">
                        <a:solidFill>
                          <a:srgbClr val="60636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tc>
              </a:tr>
              <a:tr h="525189">
                <a:tc>
                  <a:txBody>
                    <a:bodyPr/>
                    <a:lstStyle/>
                    <a:p>
                      <a:pPr marL="501650" marR="497840" algn="ctr">
                        <a:lnSpc>
                          <a:spcPct val="107000"/>
                        </a:lnSpc>
                        <a:spcBef>
                          <a:spcPts val="65"/>
                        </a:spcBef>
                        <a:spcAft>
                          <a:spcPts val="0"/>
                        </a:spcAft>
                      </a:pPr>
                      <a:r>
                        <a:rPr lang="en-US" sz="1200" dirty="0">
                          <a:effectLst/>
                        </a:rPr>
                        <a:t>Thames Valley SCN</a:t>
                      </a:r>
                      <a:endParaRPr lang="en-GB" sz="1200" dirty="0">
                        <a:solidFill>
                          <a:srgbClr val="60636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09220" algn="l">
                        <a:lnSpc>
                          <a:spcPct val="107000"/>
                        </a:lnSpc>
                        <a:spcBef>
                          <a:spcPts val="25"/>
                        </a:spcBef>
                        <a:spcAft>
                          <a:spcPts val="0"/>
                        </a:spcAft>
                        <a:tabLst>
                          <a:tab pos="438785" algn="l"/>
                          <a:tab pos="787400" algn="l"/>
                          <a:tab pos="1136650" algn="l"/>
                          <a:tab pos="1506220" algn="l"/>
                          <a:tab pos="1835150" algn="l"/>
                          <a:tab pos="2204085" algn="l"/>
                          <a:tab pos="2553335" algn="l"/>
                        </a:tabLst>
                      </a:pPr>
                      <a:r>
                        <a:rPr lang="en-US" sz="1600" dirty="0">
                          <a:effectLst/>
                        </a:rPr>
                        <a:t>  6%	 </a:t>
                      </a:r>
                      <a:r>
                        <a:rPr lang="en-US" sz="1600" dirty="0" smtClean="0">
                          <a:effectLst/>
                        </a:rPr>
                        <a:t>      </a:t>
                      </a:r>
                      <a:r>
                        <a:rPr lang="en-US" sz="1600" dirty="0">
                          <a:effectLst/>
                        </a:rPr>
                        <a:t>29%	   </a:t>
                      </a:r>
                      <a:r>
                        <a:rPr lang="en-US" sz="1600" dirty="0" smtClean="0">
                          <a:effectLst/>
                        </a:rPr>
                        <a:t>             24</a:t>
                      </a:r>
                      <a:r>
                        <a:rPr lang="en-US" sz="1600" dirty="0">
                          <a:effectLst/>
                        </a:rPr>
                        <a:t>%	   </a:t>
                      </a:r>
                      <a:r>
                        <a:rPr lang="en-US" sz="1600" dirty="0" smtClean="0">
                          <a:effectLst/>
                        </a:rPr>
                        <a:t>          12                    4%</a:t>
                      </a:r>
                      <a:r>
                        <a:rPr lang="en-US" sz="1600" baseline="0" dirty="0">
                          <a:effectLst/>
                        </a:rPr>
                        <a:t> </a:t>
                      </a:r>
                      <a:r>
                        <a:rPr lang="en-US" sz="1600" baseline="0" dirty="0" smtClean="0">
                          <a:effectLst/>
                        </a:rPr>
                        <a:t>                </a:t>
                      </a:r>
                      <a:r>
                        <a:rPr lang="en-US" sz="1600" dirty="0" smtClean="0">
                          <a:effectLst/>
                        </a:rPr>
                        <a:t> 19%</a:t>
                      </a:r>
                      <a:r>
                        <a:rPr lang="en-US" sz="1600" baseline="0" dirty="0">
                          <a:effectLst/>
                        </a:rPr>
                        <a:t> </a:t>
                      </a:r>
                      <a:r>
                        <a:rPr lang="en-US" sz="1600" baseline="0" dirty="0" smtClean="0">
                          <a:effectLst/>
                        </a:rPr>
                        <a:t>   </a:t>
                      </a:r>
                      <a:r>
                        <a:rPr lang="en-US" sz="1600" dirty="0" smtClean="0">
                          <a:effectLst/>
                        </a:rPr>
                        <a:t>        </a:t>
                      </a:r>
                      <a:r>
                        <a:rPr lang="en-US" sz="1600" dirty="0">
                          <a:effectLst/>
                        </a:rPr>
                        <a:t>0%	</a:t>
                      </a:r>
                      <a:endParaRPr lang="en-GB" sz="1600" dirty="0">
                        <a:solidFill>
                          <a:srgbClr val="60636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429476">
                <a:tc>
                  <a:txBody>
                    <a:bodyPr/>
                    <a:lstStyle/>
                    <a:p>
                      <a:pPr marL="501650" marR="497840" algn="ctr">
                        <a:lnSpc>
                          <a:spcPct val="107000"/>
                        </a:lnSpc>
                        <a:spcBef>
                          <a:spcPts val="65"/>
                        </a:spcBef>
                        <a:spcAft>
                          <a:spcPts val="0"/>
                        </a:spcAft>
                      </a:pPr>
                      <a:r>
                        <a:rPr lang="en-US" sz="1200" dirty="0">
                          <a:effectLst/>
                        </a:rPr>
                        <a:t>England</a:t>
                      </a:r>
                      <a:endParaRPr lang="en-GB" sz="1200" dirty="0">
                        <a:solidFill>
                          <a:srgbClr val="60636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09220" algn="l">
                        <a:lnSpc>
                          <a:spcPct val="107000"/>
                        </a:lnSpc>
                        <a:spcBef>
                          <a:spcPts val="25"/>
                        </a:spcBef>
                        <a:spcAft>
                          <a:spcPts val="0"/>
                        </a:spcAft>
                        <a:tabLst>
                          <a:tab pos="438785" algn="l"/>
                          <a:tab pos="787400" algn="l"/>
                          <a:tab pos="1136650" algn="l"/>
                          <a:tab pos="1506220" algn="l"/>
                          <a:tab pos="1835150" algn="l"/>
                          <a:tab pos="2204085" algn="l"/>
                          <a:tab pos="2553335" algn="l"/>
                        </a:tabLst>
                      </a:pPr>
                      <a:r>
                        <a:rPr lang="en-US" sz="1600" dirty="0">
                          <a:effectLst/>
                        </a:rPr>
                        <a:t>  5%	  </a:t>
                      </a:r>
                      <a:r>
                        <a:rPr lang="en-US" sz="1600" dirty="0" smtClean="0">
                          <a:effectLst/>
                        </a:rPr>
                        <a:t>     30</a:t>
                      </a:r>
                      <a:r>
                        <a:rPr lang="en-US" sz="1600" dirty="0">
                          <a:effectLst/>
                        </a:rPr>
                        <a:t>%	</a:t>
                      </a:r>
                      <a:r>
                        <a:rPr lang="en-US" sz="1600" dirty="0" smtClean="0">
                          <a:effectLst/>
                        </a:rPr>
                        <a:t>               </a:t>
                      </a:r>
                      <a:r>
                        <a:rPr lang="en-US" sz="1600" dirty="0">
                          <a:effectLst/>
                        </a:rPr>
                        <a:t>26</a:t>
                      </a:r>
                      <a:r>
                        <a:rPr lang="en-US" sz="1600" dirty="0" smtClean="0">
                          <a:effectLst/>
                        </a:rPr>
                        <a:t>%                 10%</a:t>
                      </a:r>
                      <a:r>
                        <a:rPr lang="en-US" sz="1600" baseline="0" dirty="0">
                          <a:effectLst/>
                        </a:rPr>
                        <a:t> </a:t>
                      </a:r>
                      <a:r>
                        <a:rPr lang="en-US" sz="1600" baseline="0" dirty="0" smtClean="0">
                          <a:effectLst/>
                        </a:rPr>
                        <a:t>                </a:t>
                      </a:r>
                      <a:r>
                        <a:rPr lang="en-US" sz="1600" dirty="0" smtClean="0">
                          <a:effectLst/>
                        </a:rPr>
                        <a:t>2%</a:t>
                      </a:r>
                      <a:r>
                        <a:rPr lang="en-US" sz="1600" baseline="0" dirty="0">
                          <a:effectLst/>
                        </a:rPr>
                        <a:t> </a:t>
                      </a:r>
                      <a:r>
                        <a:rPr lang="en-US" sz="1600" baseline="0" dirty="0" smtClean="0">
                          <a:effectLst/>
                        </a:rPr>
                        <a:t>                 </a:t>
                      </a:r>
                      <a:r>
                        <a:rPr lang="en-US" sz="1600" dirty="0" smtClean="0">
                          <a:effectLst/>
                        </a:rPr>
                        <a:t>22%</a:t>
                      </a:r>
                      <a:r>
                        <a:rPr lang="en-US" sz="1600" baseline="0" dirty="0" smtClean="0">
                          <a:effectLst/>
                        </a:rPr>
                        <a:t> </a:t>
                      </a:r>
                      <a:r>
                        <a:rPr lang="en-US" sz="1600" dirty="0" smtClean="0">
                          <a:effectLst/>
                        </a:rPr>
                        <a:t>           </a:t>
                      </a:r>
                      <a:r>
                        <a:rPr lang="en-US" sz="1600" dirty="0">
                          <a:effectLst/>
                        </a:rPr>
                        <a:t>0</a:t>
                      </a:r>
                      <a:r>
                        <a:rPr lang="en-US" sz="1600" dirty="0" smtClean="0">
                          <a:effectLst/>
                        </a:rPr>
                        <a:t>%            </a:t>
                      </a:r>
                      <a:endParaRPr lang="en-GB" sz="1600" dirty="0">
                        <a:solidFill>
                          <a:srgbClr val="60636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429476">
                <a:tc>
                  <a:txBody>
                    <a:bodyPr/>
                    <a:lstStyle/>
                    <a:p>
                      <a:pPr marL="501650" marR="497840" algn="ctr">
                        <a:lnSpc>
                          <a:spcPct val="107000"/>
                        </a:lnSpc>
                        <a:spcBef>
                          <a:spcPts val="65"/>
                        </a:spcBef>
                        <a:spcAft>
                          <a:spcPts val="0"/>
                        </a:spcAft>
                      </a:pPr>
                      <a:endParaRPr lang="en-GB" sz="1200" dirty="0">
                        <a:solidFill>
                          <a:srgbClr val="60636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09220" algn="l">
                        <a:lnSpc>
                          <a:spcPct val="107000"/>
                        </a:lnSpc>
                        <a:spcBef>
                          <a:spcPts val="25"/>
                        </a:spcBef>
                        <a:spcAft>
                          <a:spcPts val="0"/>
                        </a:spcAft>
                        <a:tabLst>
                          <a:tab pos="438785" algn="l"/>
                          <a:tab pos="787400" algn="l"/>
                          <a:tab pos="1136650" algn="l"/>
                          <a:tab pos="1506220" algn="l"/>
                          <a:tab pos="1835150" algn="l"/>
                          <a:tab pos="2204085" algn="l"/>
                          <a:tab pos="2553335" algn="l"/>
                        </a:tabLst>
                      </a:pPr>
                      <a:endParaRPr lang="en-GB"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9220" algn="l">
                        <a:lnSpc>
                          <a:spcPct val="107000"/>
                        </a:lnSpc>
                        <a:spcBef>
                          <a:spcPts val="25"/>
                        </a:spcBef>
                        <a:spcAft>
                          <a:spcPts val="0"/>
                        </a:spcAft>
                        <a:tabLst>
                          <a:tab pos="438785" algn="l"/>
                          <a:tab pos="787400" algn="l"/>
                          <a:tab pos="1136650" algn="l"/>
                          <a:tab pos="1506220" algn="l"/>
                          <a:tab pos="1835150" algn="l"/>
                          <a:tab pos="2204085" algn="l"/>
                          <a:tab pos="2553335" algn="l"/>
                        </a:tabLst>
                      </a:pPr>
                      <a:r>
                        <a:rPr lang="en-GB"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Unknown</a:t>
                      </a:r>
                      <a:r>
                        <a:rPr lang="en-GB" sz="1600"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4-6 %</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
        <p:nvSpPr>
          <p:cNvPr id="10" name="Rectangle 9"/>
          <p:cNvSpPr/>
          <p:nvPr/>
        </p:nvSpPr>
        <p:spPr>
          <a:xfrm>
            <a:off x="5796136" y="5301208"/>
            <a:ext cx="3168352" cy="246221"/>
          </a:xfrm>
          <a:prstGeom prst="rect">
            <a:avLst/>
          </a:prstGeom>
        </p:spPr>
        <p:txBody>
          <a:bodyPr wrap="square">
            <a:spAutoFit/>
          </a:bodyPr>
          <a:lstStyle/>
          <a:p>
            <a:pPr marL="991870">
              <a:spcAft>
                <a:spcPts val="0"/>
              </a:spcAft>
            </a:pPr>
            <a:r>
              <a:rPr lang="en-US" sz="1000" dirty="0">
                <a:latin typeface="Arial" panose="020B0604020202020204" pitchFamily="34" charset="0"/>
                <a:ea typeface="Arial" panose="020B0604020202020204" pitchFamily="34" charset="0"/>
              </a:rPr>
              <a:t>Source: NCIN Routes to Diagnosis</a:t>
            </a:r>
            <a:endParaRPr lang="en-GB" sz="1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682379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AD269-2066-8A44-AF46-C9BC8AE14768}" type="datetime2">
              <a:rPr lang="en-US" smtClean="0"/>
              <a:pPr/>
              <a:t>Tuesday, July 11, 2017</a:t>
            </a:fld>
            <a:endParaRPr lang="en-GB" dirty="0"/>
          </a:p>
        </p:txBody>
      </p:sp>
      <p:sp>
        <p:nvSpPr>
          <p:cNvPr id="3" name="Footer Placeholder 2"/>
          <p:cNvSpPr>
            <a:spLocks noGrp="1"/>
          </p:cNvSpPr>
          <p:nvPr>
            <p:ph type="ftr" sz="quarter" idx="11"/>
          </p:nvPr>
        </p:nvSpPr>
        <p:spPr/>
        <p:txBody>
          <a:bodyPr/>
          <a:lstStyle/>
          <a:p>
            <a:r>
              <a:rPr lang="en-US" sz="1400" dirty="0" smtClean="0"/>
              <a:t>Borrowed from  </a:t>
            </a:r>
            <a:r>
              <a:rPr lang="en-US" sz="1400" dirty="0" err="1" smtClean="0"/>
              <a:t>Dr</a:t>
            </a:r>
            <a:r>
              <a:rPr lang="en-US" sz="1400" dirty="0" smtClean="0"/>
              <a:t> Richard </a:t>
            </a:r>
            <a:r>
              <a:rPr lang="en-US" sz="1400" dirty="0" err="1" smtClean="0"/>
              <a:t>Roope</a:t>
            </a:r>
            <a:r>
              <a:rPr lang="en-US" sz="1400" dirty="0" smtClean="0"/>
              <a:t> RCGP</a:t>
            </a:r>
            <a:endParaRPr lang="en-GB" sz="1400" dirty="0"/>
          </a:p>
        </p:txBody>
      </p:sp>
      <p:sp>
        <p:nvSpPr>
          <p:cNvPr id="4" name="Slide Number Placeholder 3"/>
          <p:cNvSpPr>
            <a:spLocks noGrp="1"/>
          </p:cNvSpPr>
          <p:nvPr>
            <p:ph type="sldNum" sz="quarter" idx="12"/>
          </p:nvPr>
        </p:nvSpPr>
        <p:spPr/>
        <p:txBody>
          <a:bodyPr/>
          <a:lstStyle/>
          <a:p>
            <a:fld id="{C231324C-4752-C242-8156-5E21DB4253A5}" type="slidenum">
              <a:rPr lang="en-GB" smtClean="0"/>
              <a:pPr/>
              <a:t>9</a:t>
            </a:fld>
            <a:endParaRPr lang="en-GB" dirty="0"/>
          </a:p>
        </p:txBody>
      </p:sp>
      <p:sp>
        <p:nvSpPr>
          <p:cNvPr id="5" name="TextBox 4"/>
          <p:cNvSpPr txBox="1"/>
          <p:nvPr/>
        </p:nvSpPr>
        <p:spPr>
          <a:xfrm>
            <a:off x="596682" y="2190768"/>
            <a:ext cx="1979613" cy="3323987"/>
          </a:xfrm>
          <a:prstGeom prst="rect">
            <a:avLst/>
          </a:prstGeom>
          <a:noFill/>
        </p:spPr>
        <p:txBody>
          <a:bodyPr lIns="0" tIns="0" rIns="0" bIns="0">
            <a:spAutoFit/>
          </a:bodyPr>
          <a:lstStyle/>
          <a:p>
            <a:pPr algn="ctr">
              <a:defRPr/>
            </a:pPr>
            <a:r>
              <a:rPr lang="en-GB" sz="2400" dirty="0">
                <a:solidFill>
                  <a:srgbClr val="2E008B"/>
                </a:solidFill>
              </a:rPr>
              <a:t>1 </a:t>
            </a:r>
          </a:p>
          <a:p>
            <a:pPr marL="342900" indent="-342900">
              <a:buFont typeface="+mj-lt"/>
              <a:buAutoNum type="arabicPeriod"/>
              <a:defRPr/>
            </a:pPr>
            <a:r>
              <a:rPr lang="en-GB" sz="2400" dirty="0">
                <a:solidFill>
                  <a:srgbClr val="2E008B"/>
                </a:solidFill>
              </a:rPr>
              <a:t>Circulatory Disease</a:t>
            </a:r>
          </a:p>
          <a:p>
            <a:pPr marL="342900" indent="-342900">
              <a:buFont typeface="+mj-lt"/>
              <a:buAutoNum type="arabicPeriod"/>
              <a:defRPr/>
            </a:pPr>
            <a:r>
              <a:rPr lang="en-GB" sz="2400" dirty="0">
                <a:solidFill>
                  <a:srgbClr val="2E008B"/>
                </a:solidFill>
              </a:rPr>
              <a:t>Cancer</a:t>
            </a:r>
          </a:p>
          <a:p>
            <a:pPr marL="342900" indent="-342900">
              <a:buFont typeface="+mj-lt"/>
              <a:buAutoNum type="arabicPeriod"/>
              <a:defRPr/>
            </a:pPr>
            <a:r>
              <a:rPr lang="en-GB" sz="2400" dirty="0">
                <a:solidFill>
                  <a:srgbClr val="2E008B"/>
                </a:solidFill>
              </a:rPr>
              <a:t>Other</a:t>
            </a:r>
          </a:p>
          <a:p>
            <a:pPr marL="342900" indent="-342900">
              <a:buFont typeface="+mj-lt"/>
              <a:buAutoNum type="arabicPeriod"/>
              <a:defRPr/>
            </a:pPr>
            <a:r>
              <a:rPr lang="en-GB" sz="2400" dirty="0">
                <a:solidFill>
                  <a:srgbClr val="2E008B"/>
                </a:solidFill>
              </a:rPr>
              <a:t>Liver</a:t>
            </a:r>
          </a:p>
          <a:p>
            <a:pPr marL="342900" indent="-342900">
              <a:buFont typeface="+mj-lt"/>
              <a:buAutoNum type="arabicPeriod"/>
              <a:defRPr/>
            </a:pPr>
            <a:r>
              <a:rPr lang="en-GB" sz="2400" dirty="0">
                <a:solidFill>
                  <a:srgbClr val="2E008B"/>
                </a:solidFill>
              </a:rPr>
              <a:t>Respiratory</a:t>
            </a:r>
          </a:p>
          <a:p>
            <a:pPr marL="342900" indent="-342900">
              <a:buFont typeface="+mj-lt"/>
              <a:buAutoNum type="arabicPeriod"/>
              <a:defRPr/>
            </a:pPr>
            <a:endParaRPr lang="en-GB" sz="1600" dirty="0">
              <a:solidFill>
                <a:srgbClr val="2E008B"/>
              </a:solidFill>
            </a:endParaRPr>
          </a:p>
          <a:p>
            <a:pPr>
              <a:defRPr/>
            </a:pPr>
            <a:endParaRPr lang="en-GB" sz="1600" dirty="0">
              <a:solidFill>
                <a:srgbClr val="2E008B"/>
              </a:solidFill>
            </a:endParaRPr>
          </a:p>
          <a:p>
            <a:pPr>
              <a:defRPr/>
            </a:pPr>
            <a:endParaRPr lang="en-GB" sz="1600" dirty="0">
              <a:solidFill>
                <a:srgbClr val="2E008B"/>
              </a:solidFill>
            </a:endParaRPr>
          </a:p>
        </p:txBody>
      </p:sp>
      <p:sp>
        <p:nvSpPr>
          <p:cNvPr id="6" name="Rectangle 5"/>
          <p:cNvSpPr/>
          <p:nvPr/>
        </p:nvSpPr>
        <p:spPr>
          <a:xfrm>
            <a:off x="628650" y="764704"/>
            <a:ext cx="4133560" cy="523220"/>
          </a:xfrm>
          <a:prstGeom prst="rect">
            <a:avLst/>
          </a:prstGeom>
        </p:spPr>
        <p:txBody>
          <a:bodyPr wrap="square">
            <a:spAutoFit/>
          </a:bodyPr>
          <a:lstStyle/>
          <a:p>
            <a:pPr>
              <a:lnSpc>
                <a:spcPct val="100000"/>
              </a:lnSpc>
              <a:spcBef>
                <a:spcPct val="0"/>
              </a:spcBef>
              <a:buFontTx/>
              <a:buNone/>
            </a:pPr>
            <a:r>
              <a:rPr lang="en-GB" altLang="en-US" sz="2800" b="1" dirty="0">
                <a:solidFill>
                  <a:srgbClr val="2E008B"/>
                </a:solidFill>
                <a:latin typeface="Arial" panose="020B0604020202020204" pitchFamily="34" charset="0"/>
                <a:cs typeface="Arial" panose="020B0604020202020204" pitchFamily="34" charset="0"/>
              </a:rPr>
              <a:t>Causes of death &lt;75</a:t>
            </a:r>
          </a:p>
        </p:txBody>
      </p:sp>
      <p:sp>
        <p:nvSpPr>
          <p:cNvPr id="7" name="TextBox 6"/>
          <p:cNvSpPr txBox="1"/>
          <p:nvPr/>
        </p:nvSpPr>
        <p:spPr>
          <a:xfrm>
            <a:off x="2773499" y="2190768"/>
            <a:ext cx="1981200" cy="3323987"/>
          </a:xfrm>
          <a:prstGeom prst="rect">
            <a:avLst/>
          </a:prstGeom>
          <a:noFill/>
        </p:spPr>
        <p:txBody>
          <a:bodyPr lIns="0" tIns="0" rIns="0" bIns="0">
            <a:spAutoFit/>
          </a:bodyPr>
          <a:lstStyle/>
          <a:p>
            <a:pPr algn="ctr">
              <a:defRPr/>
            </a:pPr>
            <a:r>
              <a:rPr lang="en-GB" sz="2400" dirty="0">
                <a:solidFill>
                  <a:srgbClr val="2E008B"/>
                </a:solidFill>
              </a:rPr>
              <a:t>2</a:t>
            </a:r>
          </a:p>
          <a:p>
            <a:pPr marL="342900" indent="-342900">
              <a:buFont typeface="+mj-lt"/>
              <a:buAutoNum type="arabicPeriod"/>
              <a:defRPr/>
            </a:pPr>
            <a:r>
              <a:rPr lang="en-GB" sz="2400" dirty="0">
                <a:solidFill>
                  <a:srgbClr val="2E008B"/>
                </a:solidFill>
              </a:rPr>
              <a:t>Cancer</a:t>
            </a:r>
          </a:p>
          <a:p>
            <a:pPr marL="342900" indent="-342900">
              <a:buFont typeface="+mj-lt"/>
              <a:buAutoNum type="arabicPeriod"/>
              <a:defRPr/>
            </a:pPr>
            <a:r>
              <a:rPr lang="en-GB" sz="2400" dirty="0">
                <a:solidFill>
                  <a:srgbClr val="2E008B"/>
                </a:solidFill>
              </a:rPr>
              <a:t>Other</a:t>
            </a:r>
          </a:p>
          <a:p>
            <a:pPr marL="342900" indent="-342900">
              <a:buFont typeface="+mj-lt"/>
              <a:buAutoNum type="arabicPeriod"/>
              <a:defRPr/>
            </a:pPr>
            <a:r>
              <a:rPr lang="en-GB" sz="2400" dirty="0">
                <a:solidFill>
                  <a:srgbClr val="2E008B"/>
                </a:solidFill>
              </a:rPr>
              <a:t>Circulatory Disease</a:t>
            </a:r>
          </a:p>
          <a:p>
            <a:pPr marL="342900" indent="-342900">
              <a:buFont typeface="+mj-lt"/>
              <a:buAutoNum type="arabicPeriod"/>
              <a:defRPr/>
            </a:pPr>
            <a:r>
              <a:rPr lang="en-GB" sz="2400" dirty="0">
                <a:solidFill>
                  <a:srgbClr val="2E008B"/>
                </a:solidFill>
              </a:rPr>
              <a:t>Respiratory</a:t>
            </a:r>
          </a:p>
          <a:p>
            <a:pPr marL="342900" indent="-342900">
              <a:buFont typeface="+mj-lt"/>
              <a:buAutoNum type="arabicPeriod"/>
              <a:defRPr/>
            </a:pPr>
            <a:r>
              <a:rPr lang="en-GB" sz="2400" dirty="0">
                <a:solidFill>
                  <a:srgbClr val="2E008B"/>
                </a:solidFill>
              </a:rPr>
              <a:t>Liver</a:t>
            </a:r>
          </a:p>
          <a:p>
            <a:pPr marL="342900" indent="-342900">
              <a:buFont typeface="+mj-lt"/>
              <a:buAutoNum type="arabicPeriod"/>
              <a:defRPr/>
            </a:pPr>
            <a:endParaRPr lang="en-GB" sz="1600" dirty="0">
              <a:solidFill>
                <a:srgbClr val="2E008B"/>
              </a:solidFill>
            </a:endParaRPr>
          </a:p>
          <a:p>
            <a:pPr>
              <a:defRPr/>
            </a:pPr>
            <a:endParaRPr lang="en-GB" sz="1600" dirty="0">
              <a:solidFill>
                <a:srgbClr val="2E008B"/>
              </a:solidFill>
            </a:endParaRPr>
          </a:p>
          <a:p>
            <a:pPr>
              <a:defRPr/>
            </a:pPr>
            <a:endParaRPr lang="en-GB" sz="1600" dirty="0">
              <a:solidFill>
                <a:srgbClr val="2E008B"/>
              </a:solidFill>
            </a:endParaRPr>
          </a:p>
        </p:txBody>
      </p:sp>
      <p:sp>
        <p:nvSpPr>
          <p:cNvPr id="8" name="TextBox 7"/>
          <p:cNvSpPr txBox="1"/>
          <p:nvPr/>
        </p:nvSpPr>
        <p:spPr>
          <a:xfrm>
            <a:off x="4951903" y="2190768"/>
            <a:ext cx="1979613" cy="3077766"/>
          </a:xfrm>
          <a:prstGeom prst="rect">
            <a:avLst/>
          </a:prstGeom>
          <a:noFill/>
        </p:spPr>
        <p:txBody>
          <a:bodyPr lIns="0" tIns="0" rIns="0" bIns="0">
            <a:spAutoFit/>
          </a:bodyPr>
          <a:lstStyle/>
          <a:p>
            <a:pPr algn="ctr">
              <a:defRPr/>
            </a:pPr>
            <a:r>
              <a:rPr lang="en-GB" sz="2400" dirty="0">
                <a:solidFill>
                  <a:srgbClr val="2E008B"/>
                </a:solidFill>
              </a:rPr>
              <a:t>3</a:t>
            </a:r>
          </a:p>
          <a:p>
            <a:pPr marL="342900" indent="-342900">
              <a:buFont typeface="+mj-lt"/>
              <a:buAutoNum type="arabicPeriod"/>
              <a:defRPr/>
            </a:pPr>
            <a:r>
              <a:rPr lang="en-GB" sz="2400" dirty="0">
                <a:solidFill>
                  <a:srgbClr val="2E008B"/>
                </a:solidFill>
              </a:rPr>
              <a:t>Circulatory Disease</a:t>
            </a:r>
          </a:p>
          <a:p>
            <a:pPr marL="342900" indent="-342900">
              <a:buFont typeface="+mj-lt"/>
              <a:buAutoNum type="arabicPeriod"/>
              <a:defRPr/>
            </a:pPr>
            <a:r>
              <a:rPr lang="en-GB" sz="2400" dirty="0">
                <a:solidFill>
                  <a:srgbClr val="2E008B"/>
                </a:solidFill>
              </a:rPr>
              <a:t>Cancer</a:t>
            </a:r>
          </a:p>
          <a:p>
            <a:pPr marL="342900" indent="-342900">
              <a:buFont typeface="+mj-lt"/>
              <a:buAutoNum type="arabicPeriod"/>
              <a:defRPr/>
            </a:pPr>
            <a:r>
              <a:rPr lang="en-GB" sz="2400" dirty="0">
                <a:solidFill>
                  <a:srgbClr val="2E008B"/>
                </a:solidFill>
              </a:rPr>
              <a:t>Respiratory</a:t>
            </a:r>
          </a:p>
          <a:p>
            <a:pPr marL="342900" indent="-342900">
              <a:buFont typeface="+mj-lt"/>
              <a:buAutoNum type="arabicPeriod"/>
              <a:defRPr/>
            </a:pPr>
            <a:r>
              <a:rPr lang="en-GB" sz="2400" dirty="0">
                <a:solidFill>
                  <a:srgbClr val="2E008B"/>
                </a:solidFill>
              </a:rPr>
              <a:t>Liver</a:t>
            </a:r>
          </a:p>
          <a:p>
            <a:pPr marL="342900" indent="-342900">
              <a:buFont typeface="+mj-lt"/>
              <a:buAutoNum type="arabicPeriod"/>
              <a:defRPr/>
            </a:pPr>
            <a:r>
              <a:rPr lang="en-GB" sz="2400" dirty="0">
                <a:solidFill>
                  <a:srgbClr val="2E008B"/>
                </a:solidFill>
              </a:rPr>
              <a:t>Other</a:t>
            </a:r>
          </a:p>
          <a:p>
            <a:pPr>
              <a:defRPr/>
            </a:pPr>
            <a:endParaRPr lang="en-GB" sz="1600" dirty="0">
              <a:solidFill>
                <a:srgbClr val="2E008B"/>
              </a:solidFill>
            </a:endParaRPr>
          </a:p>
          <a:p>
            <a:pPr>
              <a:defRPr/>
            </a:pPr>
            <a:endParaRPr lang="en-GB" sz="1600" dirty="0">
              <a:solidFill>
                <a:srgbClr val="2E008B"/>
              </a:solidFill>
            </a:endParaRPr>
          </a:p>
        </p:txBody>
      </p:sp>
      <p:sp>
        <p:nvSpPr>
          <p:cNvPr id="9" name="TextBox 8"/>
          <p:cNvSpPr txBox="1"/>
          <p:nvPr/>
        </p:nvSpPr>
        <p:spPr>
          <a:xfrm>
            <a:off x="7076650" y="2190768"/>
            <a:ext cx="1979613" cy="3323987"/>
          </a:xfrm>
          <a:prstGeom prst="rect">
            <a:avLst/>
          </a:prstGeom>
          <a:noFill/>
        </p:spPr>
        <p:txBody>
          <a:bodyPr lIns="0" tIns="0" rIns="0" bIns="0">
            <a:spAutoFit/>
          </a:bodyPr>
          <a:lstStyle/>
          <a:p>
            <a:pPr algn="ctr">
              <a:defRPr/>
            </a:pPr>
            <a:r>
              <a:rPr lang="en-GB" sz="2400" dirty="0">
                <a:solidFill>
                  <a:srgbClr val="2E008B"/>
                </a:solidFill>
              </a:rPr>
              <a:t>4</a:t>
            </a:r>
          </a:p>
          <a:p>
            <a:pPr marL="342900" indent="-342900">
              <a:buFont typeface="+mj-lt"/>
              <a:buAutoNum type="arabicPeriod"/>
              <a:defRPr/>
            </a:pPr>
            <a:r>
              <a:rPr lang="en-GB" sz="2400" dirty="0">
                <a:solidFill>
                  <a:srgbClr val="2E008B"/>
                </a:solidFill>
              </a:rPr>
              <a:t>Cancer</a:t>
            </a:r>
          </a:p>
          <a:p>
            <a:pPr marL="342900" indent="-342900">
              <a:buFont typeface="+mj-lt"/>
              <a:buAutoNum type="arabicPeriod"/>
              <a:defRPr/>
            </a:pPr>
            <a:r>
              <a:rPr lang="en-GB" sz="2400" dirty="0">
                <a:solidFill>
                  <a:srgbClr val="2E008B"/>
                </a:solidFill>
              </a:rPr>
              <a:t>Circulatory Disease</a:t>
            </a:r>
          </a:p>
          <a:p>
            <a:pPr marL="342900" indent="-342900">
              <a:buFont typeface="+mj-lt"/>
              <a:buAutoNum type="arabicPeriod"/>
              <a:defRPr/>
            </a:pPr>
            <a:r>
              <a:rPr lang="en-GB" sz="2400" dirty="0">
                <a:solidFill>
                  <a:srgbClr val="2E008B"/>
                </a:solidFill>
              </a:rPr>
              <a:t>Other</a:t>
            </a:r>
          </a:p>
          <a:p>
            <a:pPr marL="342900" indent="-342900">
              <a:buFont typeface="+mj-lt"/>
              <a:buAutoNum type="arabicPeriod"/>
              <a:defRPr/>
            </a:pPr>
            <a:r>
              <a:rPr lang="en-GB" sz="2400" dirty="0">
                <a:solidFill>
                  <a:srgbClr val="2E008B"/>
                </a:solidFill>
              </a:rPr>
              <a:t>Respiratory</a:t>
            </a:r>
          </a:p>
          <a:p>
            <a:pPr marL="342900" indent="-342900">
              <a:buFont typeface="+mj-lt"/>
              <a:buAutoNum type="arabicPeriod"/>
              <a:defRPr/>
            </a:pPr>
            <a:r>
              <a:rPr lang="en-GB" sz="2400" dirty="0">
                <a:solidFill>
                  <a:srgbClr val="2E008B"/>
                </a:solidFill>
              </a:rPr>
              <a:t>Liver</a:t>
            </a:r>
          </a:p>
          <a:p>
            <a:pPr marL="342900" indent="-342900">
              <a:buFont typeface="+mj-lt"/>
              <a:buAutoNum type="arabicPeriod"/>
              <a:defRPr/>
            </a:pPr>
            <a:endParaRPr lang="en-GB" sz="1600" dirty="0">
              <a:solidFill>
                <a:srgbClr val="2E008B"/>
              </a:solidFill>
            </a:endParaRPr>
          </a:p>
          <a:p>
            <a:pPr>
              <a:defRPr/>
            </a:pPr>
            <a:endParaRPr lang="en-GB" sz="1600" dirty="0">
              <a:solidFill>
                <a:srgbClr val="2E008B"/>
              </a:solidFill>
            </a:endParaRPr>
          </a:p>
          <a:p>
            <a:pPr>
              <a:defRPr/>
            </a:pPr>
            <a:endParaRPr lang="en-GB" sz="1600" dirty="0">
              <a:solidFill>
                <a:srgbClr val="2E008B"/>
              </a:solidFill>
            </a:endParaRPr>
          </a:p>
        </p:txBody>
      </p:sp>
      <p:sp>
        <p:nvSpPr>
          <p:cNvPr id="10" name="Rectangle 9"/>
          <p:cNvSpPr/>
          <p:nvPr/>
        </p:nvSpPr>
        <p:spPr>
          <a:xfrm>
            <a:off x="3063412" y="5258126"/>
            <a:ext cx="5451938" cy="707886"/>
          </a:xfrm>
          <a:prstGeom prst="rect">
            <a:avLst/>
          </a:prstGeom>
        </p:spPr>
        <p:txBody>
          <a:bodyPr wrap="square">
            <a:spAutoFit/>
          </a:bodyPr>
          <a:lstStyle/>
          <a:p>
            <a:pPr>
              <a:lnSpc>
                <a:spcPct val="100000"/>
              </a:lnSpc>
              <a:spcBef>
                <a:spcPct val="0"/>
              </a:spcBef>
              <a:buFontTx/>
              <a:buNone/>
            </a:pPr>
            <a:r>
              <a:rPr lang="en-GB" altLang="en-US" sz="2000" b="1" dirty="0">
                <a:solidFill>
                  <a:srgbClr val="2E008B"/>
                </a:solidFill>
                <a:latin typeface="Arial" panose="020B0604020202020204" pitchFamily="34" charset="0"/>
                <a:cs typeface="Arial" panose="020B0604020202020204" pitchFamily="34" charset="0"/>
              </a:rPr>
              <a:t>Which do you think is the correct column?</a:t>
            </a:r>
          </a:p>
          <a:p>
            <a:pPr>
              <a:lnSpc>
                <a:spcPct val="100000"/>
              </a:lnSpc>
              <a:spcBef>
                <a:spcPct val="0"/>
              </a:spcBef>
              <a:buFontTx/>
              <a:buNone/>
            </a:pPr>
            <a:r>
              <a:rPr lang="en-GB" altLang="en-US" sz="2000" dirty="0">
                <a:solidFill>
                  <a:srgbClr val="2E008B"/>
                </a:solidFill>
                <a:latin typeface="Arial" panose="020B0604020202020204" pitchFamily="34" charset="0"/>
                <a:cs typeface="Arial" panose="020B0604020202020204" pitchFamily="34" charset="0"/>
              </a:rPr>
              <a:t>(high to low)</a:t>
            </a:r>
          </a:p>
        </p:txBody>
      </p:sp>
    </p:spTree>
    <p:extLst>
      <p:ext uri="{BB962C8B-B14F-4D97-AF65-F5344CB8AC3E}">
        <p14:creationId xmlns:p14="http://schemas.microsoft.com/office/powerpoint/2010/main" val="2886698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17749</TotalTime>
  <Words>4702</Words>
  <Application>Microsoft Office PowerPoint</Application>
  <PresentationFormat>On-screen Show (4:3)</PresentationFormat>
  <Paragraphs>680</Paragraphs>
  <Slides>54</Slides>
  <Notes>47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Office Theme</vt:lpstr>
      <vt:lpstr>Chart</vt:lpstr>
      <vt:lpstr>Cancer:  Early Diagnosis &amp; Screening</vt:lpstr>
      <vt:lpstr>What we will cover today:</vt:lpstr>
      <vt:lpstr>PowerPoint Presentation</vt:lpstr>
      <vt:lpstr>CRUK’s Survival ambition  </vt:lpstr>
      <vt:lpstr>PowerPoint Presentation</vt:lpstr>
      <vt:lpstr>One year cancer survival across  Thames Valley CCGs</vt:lpstr>
      <vt:lpstr>PowerPoint Presentation</vt:lpstr>
      <vt:lpstr>PowerPoint Presentation</vt:lpstr>
      <vt:lpstr>PowerPoint Presentation</vt:lpstr>
      <vt:lpstr>PowerPoint Presentation</vt:lpstr>
      <vt:lpstr>PowerPoint Presentation</vt:lpstr>
      <vt:lpstr>Cancer Practice profiles</vt:lpstr>
      <vt:lpstr>PowerPoint Presentation</vt:lpstr>
      <vt:lpstr>PowerPoint Presentation</vt:lpstr>
      <vt:lpstr>What are the 4 most common types of cancer?</vt:lpstr>
      <vt:lpstr>PowerPoint Presentation</vt:lpstr>
      <vt:lpstr>PowerPoint Presentation</vt:lpstr>
      <vt:lpstr>NICE Guidance NG12 2015 Suspected Cancer: Recognition and Referral</vt:lpstr>
      <vt:lpstr>PowerPoint Presentation</vt:lpstr>
      <vt:lpstr>Thrombocytosis and Cancer </vt:lpstr>
      <vt:lpstr>Faecal Occult Blood (FOB) and Faecal Immunochemical Tests (FIT) </vt:lpstr>
      <vt:lpstr>DRE and PSA </vt:lpstr>
      <vt:lpstr>Specific Cancers </vt:lpstr>
      <vt:lpstr>PowerPoint Presentation</vt:lpstr>
      <vt:lpstr>PowerPoint Presentation</vt:lpstr>
      <vt:lpstr>Safety Netting</vt:lpstr>
      <vt:lpstr>NICE Recommendations</vt:lpstr>
      <vt:lpstr>     What are the challenges with symptomatic patients where cancer may be a possibility?  What might cause delays?      </vt:lpstr>
      <vt:lpstr>Challenges with symptomatic patients where cancer may be possible</vt:lpstr>
      <vt:lpstr>Safety Netting Summary </vt:lpstr>
      <vt:lpstr>PowerPoint Presentation</vt:lpstr>
      <vt:lpstr>Scenarios for discussion </vt:lpstr>
      <vt:lpstr>Scenario 1</vt:lpstr>
      <vt:lpstr>PowerPoint Presentation</vt:lpstr>
      <vt:lpstr>Guidelines </vt:lpstr>
      <vt:lpstr>PowerPoint Presentation</vt:lpstr>
      <vt:lpstr>Scenario 2</vt:lpstr>
      <vt:lpstr>PowerPoint Presentation</vt:lpstr>
      <vt:lpstr>Guidelines</vt:lpstr>
      <vt:lpstr>PowerPoint Presentation</vt:lpstr>
      <vt:lpstr>PowerPoint Presentation</vt:lpstr>
      <vt:lpstr>PowerPoint Presentation</vt:lpstr>
      <vt:lpstr>Cancer screening programmes </vt:lpstr>
      <vt:lpstr>Bowel screening kit</vt:lpstr>
      <vt:lpstr>PowerPoint Presentation</vt:lpstr>
      <vt:lpstr>PowerPoint Presentation</vt:lpstr>
      <vt:lpstr>PowerPoint Presentation</vt:lpstr>
      <vt:lpstr>Bowel Screening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David Taylor - Training &amp; Development Co-ordinator</cp:lastModifiedBy>
  <cp:revision>585</cp:revision>
  <cp:lastPrinted>2012-09-06T11:47:19Z</cp:lastPrinted>
  <dcterms:created xsi:type="dcterms:W3CDTF">2012-09-07T13:33:17Z</dcterms:created>
  <dcterms:modified xsi:type="dcterms:W3CDTF">2017-07-11T11:16:29Z</dcterms:modified>
</cp:coreProperties>
</file>