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1" r:id="rId7"/>
    <p:sldId id="263" r:id="rId8"/>
    <p:sldId id="262" r:id="rId9"/>
    <p:sldId id="264" r:id="rId10"/>
    <p:sldId id="265" r:id="rId11"/>
    <p:sldId id="266" r:id="rId12"/>
    <p:sldId id="268" r:id="rId13"/>
    <p:sldId id="270" r:id="rId14"/>
    <p:sldId id="283" r:id="rId15"/>
    <p:sldId id="305" r:id="rId16"/>
    <p:sldId id="306" r:id="rId17"/>
    <p:sldId id="272" r:id="rId18"/>
    <p:sldId id="273" r:id="rId19"/>
    <p:sldId id="274" r:id="rId20"/>
    <p:sldId id="281" r:id="rId21"/>
    <p:sldId id="275" r:id="rId22"/>
    <p:sldId id="276" r:id="rId23"/>
    <p:sldId id="277" r:id="rId24"/>
    <p:sldId id="279" r:id="rId25"/>
    <p:sldId id="278" r:id="rId26"/>
    <p:sldId id="282" r:id="rId27"/>
    <p:sldId id="284" r:id="rId28"/>
    <p:sldId id="285" r:id="rId29"/>
    <p:sldId id="286" r:id="rId30"/>
    <p:sldId id="287" r:id="rId31"/>
    <p:sldId id="288" r:id="rId32"/>
    <p:sldId id="290" r:id="rId33"/>
    <p:sldId id="308" r:id="rId34"/>
    <p:sldId id="291" r:id="rId35"/>
    <p:sldId id="294" r:id="rId36"/>
    <p:sldId id="292" r:id="rId37"/>
    <p:sldId id="297" r:id="rId38"/>
    <p:sldId id="296" r:id="rId39"/>
    <p:sldId id="298" r:id="rId40"/>
    <p:sldId id="299" r:id="rId41"/>
    <p:sldId id="300" r:id="rId42"/>
    <p:sldId id="301" r:id="rId43"/>
    <p:sldId id="302" r:id="rId44"/>
    <p:sldId id="304" r:id="rId45"/>
    <p:sldId id="307" r:id="rId4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368" autoAdjust="0"/>
    <p:restoredTop sz="94660"/>
  </p:normalViewPr>
  <p:slideViewPr>
    <p:cSldViewPr snapToGrid="0">
      <p:cViewPr varScale="1">
        <p:scale>
          <a:sx n="80" d="100"/>
          <a:sy n="80" d="100"/>
        </p:scale>
        <p:origin x="-108" y="-720"/>
      </p:cViewPr>
      <p:guideLst>
        <p:guide orient="horz" pos="2160"/>
        <p:guide pos="3840"/>
      </p:guideLst>
    </p:cSldViewPr>
  </p:slideViewPr>
  <p:notesTextViewPr>
    <p:cViewPr>
      <p:scale>
        <a:sx n="1" d="1"/>
        <a:sy n="1" d="1"/>
      </p:scale>
      <p:origin x="0" y="0"/>
    </p:cViewPr>
  </p:notesTextViewPr>
  <p:sorterViewPr>
    <p:cViewPr varScale="1">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presProps" Target="presProps.xml"/><Relationship Id="rId50"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viewProps" Target="viewProps.xml"/><Relationship Id="rId8" Type="http://schemas.openxmlformats.org/officeDocument/2006/relationships/slide" Target="slides/slide7.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p:cNvSpPr>
            <a:spLocks noGrp="1"/>
          </p:cNvSpPr>
          <p:nvPr>
            <p:ph type="dt" sz="half" idx="10"/>
          </p:nvPr>
        </p:nvSpPr>
        <p:spPr/>
        <p:txBody>
          <a:bodyPr/>
          <a:lstStyle/>
          <a:p>
            <a:fld id="{73E7A4B3-2065-4E13-95F3-12CC503237C4}" type="datetimeFigureOut">
              <a:rPr lang="en-GB" smtClean="0"/>
              <a:t>24/05/2016</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C964F00E-64DC-4D59-8F12-CE6BA9BED374}" type="slidenum">
              <a:rPr lang="en-GB" smtClean="0"/>
              <a:t>‹#›</a:t>
            </a:fld>
            <a:endParaRPr lang="en-GB" dirty="0"/>
          </a:p>
        </p:txBody>
      </p:sp>
    </p:spTree>
    <p:extLst>
      <p:ext uri="{BB962C8B-B14F-4D97-AF65-F5344CB8AC3E}">
        <p14:creationId xmlns:p14="http://schemas.microsoft.com/office/powerpoint/2010/main" val="314746172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73E7A4B3-2065-4E13-95F3-12CC503237C4}" type="datetimeFigureOut">
              <a:rPr lang="en-GB" smtClean="0"/>
              <a:t>24/05/2016</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C964F00E-64DC-4D59-8F12-CE6BA9BED374}" type="slidenum">
              <a:rPr lang="en-GB" smtClean="0"/>
              <a:t>‹#›</a:t>
            </a:fld>
            <a:endParaRPr lang="en-GB" dirty="0"/>
          </a:p>
        </p:txBody>
      </p:sp>
    </p:spTree>
    <p:extLst>
      <p:ext uri="{BB962C8B-B14F-4D97-AF65-F5344CB8AC3E}">
        <p14:creationId xmlns:p14="http://schemas.microsoft.com/office/powerpoint/2010/main" val="142086594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73E7A4B3-2065-4E13-95F3-12CC503237C4}" type="datetimeFigureOut">
              <a:rPr lang="en-GB" smtClean="0"/>
              <a:t>24/05/2016</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C964F00E-64DC-4D59-8F12-CE6BA9BED374}" type="slidenum">
              <a:rPr lang="en-GB" smtClean="0"/>
              <a:t>‹#›</a:t>
            </a:fld>
            <a:endParaRPr lang="en-GB" dirty="0"/>
          </a:p>
        </p:txBody>
      </p:sp>
    </p:spTree>
    <p:extLst>
      <p:ext uri="{BB962C8B-B14F-4D97-AF65-F5344CB8AC3E}">
        <p14:creationId xmlns:p14="http://schemas.microsoft.com/office/powerpoint/2010/main" val="354502609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73E7A4B3-2065-4E13-95F3-12CC503237C4}" type="datetimeFigureOut">
              <a:rPr lang="en-GB" smtClean="0"/>
              <a:t>24/05/2016</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C964F00E-64DC-4D59-8F12-CE6BA9BED374}" type="slidenum">
              <a:rPr lang="en-GB" smtClean="0"/>
              <a:t>‹#›</a:t>
            </a:fld>
            <a:endParaRPr lang="en-GB" dirty="0"/>
          </a:p>
        </p:txBody>
      </p:sp>
    </p:spTree>
    <p:extLst>
      <p:ext uri="{BB962C8B-B14F-4D97-AF65-F5344CB8AC3E}">
        <p14:creationId xmlns:p14="http://schemas.microsoft.com/office/powerpoint/2010/main" val="347700390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73E7A4B3-2065-4E13-95F3-12CC503237C4}" type="datetimeFigureOut">
              <a:rPr lang="en-GB" smtClean="0"/>
              <a:t>24/05/2016</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C964F00E-64DC-4D59-8F12-CE6BA9BED374}" type="slidenum">
              <a:rPr lang="en-GB" smtClean="0"/>
              <a:t>‹#›</a:t>
            </a:fld>
            <a:endParaRPr lang="en-GB" dirty="0"/>
          </a:p>
        </p:txBody>
      </p:sp>
    </p:spTree>
    <p:extLst>
      <p:ext uri="{BB962C8B-B14F-4D97-AF65-F5344CB8AC3E}">
        <p14:creationId xmlns:p14="http://schemas.microsoft.com/office/powerpoint/2010/main" val="190939935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73E7A4B3-2065-4E13-95F3-12CC503237C4}" type="datetimeFigureOut">
              <a:rPr lang="en-GB" smtClean="0"/>
              <a:t>24/05/2016</a:t>
            </a:fld>
            <a:endParaRPr lang="en-GB" dirty="0"/>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p:txBody>
          <a:bodyPr/>
          <a:lstStyle/>
          <a:p>
            <a:fld id="{C964F00E-64DC-4D59-8F12-CE6BA9BED374}" type="slidenum">
              <a:rPr lang="en-GB" smtClean="0"/>
              <a:t>‹#›</a:t>
            </a:fld>
            <a:endParaRPr lang="en-GB" dirty="0"/>
          </a:p>
        </p:txBody>
      </p:sp>
    </p:spTree>
    <p:extLst>
      <p:ext uri="{BB962C8B-B14F-4D97-AF65-F5344CB8AC3E}">
        <p14:creationId xmlns:p14="http://schemas.microsoft.com/office/powerpoint/2010/main" val="371396872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fld id="{73E7A4B3-2065-4E13-95F3-12CC503237C4}" type="datetimeFigureOut">
              <a:rPr lang="en-GB" smtClean="0"/>
              <a:t>24/05/2016</a:t>
            </a:fld>
            <a:endParaRPr lang="en-GB" dirty="0"/>
          </a:p>
        </p:txBody>
      </p:sp>
      <p:sp>
        <p:nvSpPr>
          <p:cNvPr id="8" name="Footer Placeholder 7"/>
          <p:cNvSpPr>
            <a:spLocks noGrp="1"/>
          </p:cNvSpPr>
          <p:nvPr>
            <p:ph type="ftr" sz="quarter" idx="11"/>
          </p:nvPr>
        </p:nvSpPr>
        <p:spPr/>
        <p:txBody>
          <a:bodyPr/>
          <a:lstStyle/>
          <a:p>
            <a:endParaRPr lang="en-GB" dirty="0"/>
          </a:p>
        </p:txBody>
      </p:sp>
      <p:sp>
        <p:nvSpPr>
          <p:cNvPr id="9" name="Slide Number Placeholder 8"/>
          <p:cNvSpPr>
            <a:spLocks noGrp="1"/>
          </p:cNvSpPr>
          <p:nvPr>
            <p:ph type="sldNum" sz="quarter" idx="12"/>
          </p:nvPr>
        </p:nvSpPr>
        <p:spPr/>
        <p:txBody>
          <a:bodyPr/>
          <a:lstStyle/>
          <a:p>
            <a:fld id="{C964F00E-64DC-4D59-8F12-CE6BA9BED374}" type="slidenum">
              <a:rPr lang="en-GB" smtClean="0"/>
              <a:t>‹#›</a:t>
            </a:fld>
            <a:endParaRPr lang="en-GB" dirty="0"/>
          </a:p>
        </p:txBody>
      </p:sp>
    </p:spTree>
    <p:extLst>
      <p:ext uri="{BB962C8B-B14F-4D97-AF65-F5344CB8AC3E}">
        <p14:creationId xmlns:p14="http://schemas.microsoft.com/office/powerpoint/2010/main" val="227267842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73E7A4B3-2065-4E13-95F3-12CC503237C4}" type="datetimeFigureOut">
              <a:rPr lang="en-GB" smtClean="0"/>
              <a:t>24/05/2016</a:t>
            </a:fld>
            <a:endParaRPr lang="en-GB" dirty="0"/>
          </a:p>
        </p:txBody>
      </p:sp>
      <p:sp>
        <p:nvSpPr>
          <p:cNvPr id="4" name="Footer Placeholder 3"/>
          <p:cNvSpPr>
            <a:spLocks noGrp="1"/>
          </p:cNvSpPr>
          <p:nvPr>
            <p:ph type="ftr" sz="quarter" idx="11"/>
          </p:nvPr>
        </p:nvSpPr>
        <p:spPr/>
        <p:txBody>
          <a:bodyPr/>
          <a:lstStyle/>
          <a:p>
            <a:endParaRPr lang="en-GB" dirty="0"/>
          </a:p>
        </p:txBody>
      </p:sp>
      <p:sp>
        <p:nvSpPr>
          <p:cNvPr id="5" name="Slide Number Placeholder 4"/>
          <p:cNvSpPr>
            <a:spLocks noGrp="1"/>
          </p:cNvSpPr>
          <p:nvPr>
            <p:ph type="sldNum" sz="quarter" idx="12"/>
          </p:nvPr>
        </p:nvSpPr>
        <p:spPr/>
        <p:txBody>
          <a:bodyPr/>
          <a:lstStyle/>
          <a:p>
            <a:fld id="{C964F00E-64DC-4D59-8F12-CE6BA9BED374}" type="slidenum">
              <a:rPr lang="en-GB" smtClean="0"/>
              <a:t>‹#›</a:t>
            </a:fld>
            <a:endParaRPr lang="en-GB" dirty="0"/>
          </a:p>
        </p:txBody>
      </p:sp>
    </p:spTree>
    <p:extLst>
      <p:ext uri="{BB962C8B-B14F-4D97-AF65-F5344CB8AC3E}">
        <p14:creationId xmlns:p14="http://schemas.microsoft.com/office/powerpoint/2010/main" val="248653783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3E7A4B3-2065-4E13-95F3-12CC503237C4}" type="datetimeFigureOut">
              <a:rPr lang="en-GB" smtClean="0"/>
              <a:t>24/05/2016</a:t>
            </a:fld>
            <a:endParaRPr lang="en-GB" dirty="0"/>
          </a:p>
        </p:txBody>
      </p:sp>
      <p:sp>
        <p:nvSpPr>
          <p:cNvPr id="3" name="Footer Placeholder 2"/>
          <p:cNvSpPr>
            <a:spLocks noGrp="1"/>
          </p:cNvSpPr>
          <p:nvPr>
            <p:ph type="ftr" sz="quarter" idx="11"/>
          </p:nvPr>
        </p:nvSpPr>
        <p:spPr/>
        <p:txBody>
          <a:bodyPr/>
          <a:lstStyle/>
          <a:p>
            <a:endParaRPr lang="en-GB" dirty="0"/>
          </a:p>
        </p:txBody>
      </p:sp>
      <p:sp>
        <p:nvSpPr>
          <p:cNvPr id="4" name="Slide Number Placeholder 3"/>
          <p:cNvSpPr>
            <a:spLocks noGrp="1"/>
          </p:cNvSpPr>
          <p:nvPr>
            <p:ph type="sldNum" sz="quarter" idx="12"/>
          </p:nvPr>
        </p:nvSpPr>
        <p:spPr/>
        <p:txBody>
          <a:bodyPr/>
          <a:lstStyle/>
          <a:p>
            <a:fld id="{C964F00E-64DC-4D59-8F12-CE6BA9BED374}" type="slidenum">
              <a:rPr lang="en-GB" smtClean="0"/>
              <a:t>‹#›</a:t>
            </a:fld>
            <a:endParaRPr lang="en-GB" dirty="0"/>
          </a:p>
        </p:txBody>
      </p:sp>
    </p:spTree>
    <p:extLst>
      <p:ext uri="{BB962C8B-B14F-4D97-AF65-F5344CB8AC3E}">
        <p14:creationId xmlns:p14="http://schemas.microsoft.com/office/powerpoint/2010/main" val="95872201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73E7A4B3-2065-4E13-95F3-12CC503237C4}" type="datetimeFigureOut">
              <a:rPr lang="en-GB" smtClean="0"/>
              <a:t>24/05/2016</a:t>
            </a:fld>
            <a:endParaRPr lang="en-GB" dirty="0"/>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p:txBody>
          <a:bodyPr/>
          <a:lstStyle/>
          <a:p>
            <a:fld id="{C964F00E-64DC-4D59-8F12-CE6BA9BED374}" type="slidenum">
              <a:rPr lang="en-GB" smtClean="0"/>
              <a:t>‹#›</a:t>
            </a:fld>
            <a:endParaRPr lang="en-GB" dirty="0"/>
          </a:p>
        </p:txBody>
      </p:sp>
    </p:spTree>
    <p:extLst>
      <p:ext uri="{BB962C8B-B14F-4D97-AF65-F5344CB8AC3E}">
        <p14:creationId xmlns:p14="http://schemas.microsoft.com/office/powerpoint/2010/main" val="28009211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73E7A4B3-2065-4E13-95F3-12CC503237C4}" type="datetimeFigureOut">
              <a:rPr lang="en-GB" smtClean="0"/>
              <a:t>24/05/2016</a:t>
            </a:fld>
            <a:endParaRPr lang="en-GB" dirty="0"/>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p:txBody>
          <a:bodyPr/>
          <a:lstStyle/>
          <a:p>
            <a:fld id="{C964F00E-64DC-4D59-8F12-CE6BA9BED374}" type="slidenum">
              <a:rPr lang="en-GB" smtClean="0"/>
              <a:t>‹#›</a:t>
            </a:fld>
            <a:endParaRPr lang="en-GB" dirty="0"/>
          </a:p>
        </p:txBody>
      </p:sp>
    </p:spTree>
    <p:extLst>
      <p:ext uri="{BB962C8B-B14F-4D97-AF65-F5344CB8AC3E}">
        <p14:creationId xmlns:p14="http://schemas.microsoft.com/office/powerpoint/2010/main" val="105404656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3E7A4B3-2065-4E13-95F3-12CC503237C4}" type="datetimeFigureOut">
              <a:rPr lang="en-GB" smtClean="0"/>
              <a:t>24/05/2016</a:t>
            </a:fld>
            <a:endParaRPr lang="en-GB"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964F00E-64DC-4D59-8F12-CE6BA9BED374}" type="slidenum">
              <a:rPr lang="en-GB" smtClean="0"/>
              <a:t>‹#›</a:t>
            </a:fld>
            <a:endParaRPr lang="en-GB" dirty="0"/>
          </a:p>
        </p:txBody>
      </p:sp>
    </p:spTree>
    <p:extLst>
      <p:ext uri="{BB962C8B-B14F-4D97-AF65-F5344CB8AC3E}">
        <p14:creationId xmlns:p14="http://schemas.microsoft.com/office/powerpoint/2010/main" val="154692436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7.gif"/><Relationship Id="rId2" Type="http://schemas.openxmlformats.org/officeDocument/2006/relationships/image" Target="../media/image6.gif"/><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3" Type="http://schemas.openxmlformats.org/officeDocument/2006/relationships/image" Target="../media/image10.gif"/><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1.gif"/><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gif"/><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17.gif"/><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18.gif"/><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png"/><Relationship Id="rId1" Type="http://schemas.openxmlformats.org/officeDocument/2006/relationships/slideLayout" Target="../slideLayouts/slideLayout7.xml"/><Relationship Id="rId4" Type="http://schemas.openxmlformats.org/officeDocument/2006/relationships/image" Target="../media/image21.jpe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22.jpeg"/><Relationship Id="rId1" Type="http://schemas.openxmlformats.org/officeDocument/2006/relationships/slideLayout" Target="../slideLayouts/slideLayout7.xml"/><Relationship Id="rId5" Type="http://schemas.openxmlformats.org/officeDocument/2006/relationships/image" Target="../media/image25.jpeg"/><Relationship Id="rId4" Type="http://schemas.openxmlformats.org/officeDocument/2006/relationships/image" Target="../media/image24.jpe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2" Type="http://schemas.openxmlformats.org/officeDocument/2006/relationships/image" Target="../media/image26.gif"/><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3.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6.xml"/></Relationships>
</file>

<file path=ppt/slides/_rels/slide34.xml.rels><?xml version="1.0" encoding="UTF-8" standalone="yes"?>
<Relationships xmlns="http://schemas.openxmlformats.org/package/2006/relationships"><Relationship Id="rId2" Type="http://schemas.openxmlformats.org/officeDocument/2006/relationships/hyperlink" Target="http://portal.e-lfh.org.uk/ContentServer/content/GPS_06_004/d/GPS_Session/418/tab_529.html#access_content" TargetMode="External"/><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2" Type="http://schemas.openxmlformats.org/officeDocument/2006/relationships/image" Target="../media/image32.gif"/><Relationship Id="rId1" Type="http://schemas.openxmlformats.org/officeDocument/2006/relationships/slideLayout" Target="../slideLayouts/slideLayout6.xml"/></Relationships>
</file>

<file path=ppt/slides/_rels/slide36.xml.rels><?xml version="1.0" encoding="UTF-8" standalone="yes"?>
<Relationships xmlns="http://schemas.openxmlformats.org/package/2006/relationships"><Relationship Id="rId3" Type="http://schemas.openxmlformats.org/officeDocument/2006/relationships/image" Target="../media/image34.gif"/><Relationship Id="rId2" Type="http://schemas.openxmlformats.org/officeDocument/2006/relationships/image" Target="../media/image33.jpeg"/><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image" Target="../media/image35.jpeg"/><Relationship Id="rId1" Type="http://schemas.openxmlformats.org/officeDocument/2006/relationships/slideLayout" Target="../slideLayouts/slideLayout7.xml"/><Relationship Id="rId4" Type="http://schemas.openxmlformats.org/officeDocument/2006/relationships/image" Target="../media/image37.jpeg"/></Relationships>
</file>

<file path=ppt/slides/_rels/slide38.xml.rels><?xml version="1.0" encoding="UTF-8" standalone="yes"?>
<Relationships xmlns="http://schemas.openxmlformats.org/package/2006/relationships"><Relationship Id="rId2" Type="http://schemas.openxmlformats.org/officeDocument/2006/relationships/image" Target="../media/image38.jpeg"/><Relationship Id="rId1" Type="http://schemas.openxmlformats.org/officeDocument/2006/relationships/slideLayout" Target="../slideLayouts/slideLayout4.xml"/></Relationships>
</file>

<file path=ppt/slides/_rels/slide39.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image" Target="../media/image39.png"/><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2" Type="http://schemas.openxmlformats.org/officeDocument/2006/relationships/image" Target="../media/image1.gif"/><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3" Type="http://schemas.openxmlformats.org/officeDocument/2006/relationships/image" Target="../media/image42.gif"/><Relationship Id="rId2" Type="http://schemas.openxmlformats.org/officeDocument/2006/relationships/image" Target="../media/image41.jpeg"/><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3" Type="http://schemas.openxmlformats.org/officeDocument/2006/relationships/hyperlink" Target="http://portal.e-lfh.org.uk/ContentServer/content/GPS_06_0002a/d/GPS_Session/388/tab_481.html" TargetMode="External"/><Relationship Id="rId2" Type="http://schemas.openxmlformats.org/officeDocument/2006/relationships/image" Target="../media/image43.gif"/><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2" Type="http://schemas.openxmlformats.org/officeDocument/2006/relationships/image" Target="../media/image44.gif"/><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5.xml.rels><?xml version="1.0" encoding="UTF-8" standalone="yes"?>
<Relationships xmlns="http://schemas.openxmlformats.org/package/2006/relationships"><Relationship Id="rId3" Type="http://schemas.openxmlformats.org/officeDocument/2006/relationships/slide" Target="slide45.xml"/><Relationship Id="rId2" Type="http://schemas.openxmlformats.org/officeDocument/2006/relationships/hyperlink" Target="http://www.youtube.com/watch?v=qgs4vVeg1Sw" TargetMode="Externa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image" Target="../media/image3.gif"/><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image" Target="../media/image4.gif"/><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hyperlink" Target="http://www.hhmi.org/biointeractive/dna-packaging" TargetMode="Externa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5.gif"/><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GB" dirty="0"/>
              <a:t>Genetics </a:t>
            </a:r>
            <a:r>
              <a:rPr lang="en-GB" sz="5400" dirty="0"/>
              <a:t>Wow!</a:t>
            </a:r>
          </a:p>
        </p:txBody>
      </p:sp>
      <p:sp>
        <p:nvSpPr>
          <p:cNvPr id="3" name="Subtitle 2"/>
          <p:cNvSpPr>
            <a:spLocks noGrp="1"/>
          </p:cNvSpPr>
          <p:nvPr>
            <p:ph type="subTitle" idx="1"/>
          </p:nvPr>
        </p:nvSpPr>
        <p:spPr>
          <a:xfrm>
            <a:off x="1524000" y="3774316"/>
            <a:ext cx="9144000" cy="1655762"/>
          </a:xfrm>
        </p:spPr>
        <p:txBody>
          <a:bodyPr>
            <a:normAutofit/>
          </a:bodyPr>
          <a:lstStyle/>
          <a:p>
            <a:r>
              <a:rPr lang="en-GB" sz="2800" b="1" dirty="0"/>
              <a:t>Dr Elena Hilton MRCGP </a:t>
            </a:r>
          </a:p>
        </p:txBody>
      </p:sp>
    </p:spTree>
    <p:extLst>
      <p:ext uri="{BB962C8B-B14F-4D97-AF65-F5344CB8AC3E}">
        <p14:creationId xmlns:p14="http://schemas.microsoft.com/office/powerpoint/2010/main" val="375889906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descr="http://portal.e-lfh.org.uk/ContentServer/content/GPS_06_001/gif/gps_06_001_15_01_med.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3274" y="608980"/>
            <a:ext cx="5538188" cy="5680193"/>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a:off x="6024876" y="1509706"/>
            <a:ext cx="4779286" cy="646331"/>
          </a:xfrm>
          <a:prstGeom prst="rect">
            <a:avLst/>
          </a:prstGeom>
        </p:spPr>
        <p:txBody>
          <a:bodyPr wrap="square">
            <a:spAutoFit/>
          </a:bodyPr>
          <a:lstStyle/>
          <a:p>
            <a:r>
              <a:rPr lang="en-GB" b="1" i="0" dirty="0">
                <a:solidFill>
                  <a:srgbClr val="000000"/>
                </a:solidFill>
                <a:effectLst/>
                <a:latin typeface="Verdana" panose="020B0604030504040204" pitchFamily="34" charset="0"/>
              </a:rPr>
              <a:t>Chromosomes</a:t>
            </a:r>
            <a:r>
              <a:rPr lang="en-GB" b="0" i="0" dirty="0">
                <a:solidFill>
                  <a:srgbClr val="000000"/>
                </a:solidFill>
                <a:effectLst/>
                <a:latin typeface="Verdana" panose="020B0604030504040204" pitchFamily="34" charset="0"/>
              </a:rPr>
              <a:t> are found in the nucleus of cells.</a:t>
            </a:r>
            <a:endParaRPr lang="en-GB" dirty="0"/>
          </a:p>
        </p:txBody>
      </p:sp>
      <p:pic>
        <p:nvPicPr>
          <p:cNvPr id="7" name="Picture 4" descr="http://portal.e-lfh.org.uk/ContentServer/content/GPS_06_001/gif/gps_06_001_15_02_med.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flipV="1">
            <a:off x="-1825625" y="12001499"/>
            <a:ext cx="3997799" cy="4100306"/>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p:cNvSpPr/>
          <p:nvPr/>
        </p:nvSpPr>
        <p:spPr>
          <a:xfrm flipH="1">
            <a:off x="6495984" y="572497"/>
            <a:ext cx="4308178" cy="461665"/>
          </a:xfrm>
          <a:prstGeom prst="rect">
            <a:avLst/>
          </a:prstGeom>
        </p:spPr>
        <p:txBody>
          <a:bodyPr wrap="square">
            <a:spAutoFit/>
          </a:bodyPr>
          <a:lstStyle/>
          <a:p>
            <a:r>
              <a:rPr lang="en-GB" sz="2400" b="1" i="0" dirty="0">
                <a:solidFill>
                  <a:srgbClr val="000000"/>
                </a:solidFill>
                <a:effectLst/>
                <a:latin typeface="Verdana" panose="020B0604030504040204" pitchFamily="34" charset="0"/>
              </a:rPr>
              <a:t>Chromosome structure</a:t>
            </a:r>
            <a:endParaRPr lang="en-GB" sz="2400" b="1" dirty="0"/>
          </a:p>
        </p:txBody>
      </p:sp>
      <p:sp>
        <p:nvSpPr>
          <p:cNvPr id="4" name="Rectangle 3"/>
          <p:cNvSpPr/>
          <p:nvPr/>
        </p:nvSpPr>
        <p:spPr>
          <a:xfrm>
            <a:off x="6024876" y="2499059"/>
            <a:ext cx="5939579" cy="2862322"/>
          </a:xfrm>
          <a:prstGeom prst="rect">
            <a:avLst/>
          </a:prstGeom>
        </p:spPr>
        <p:txBody>
          <a:bodyPr wrap="square">
            <a:spAutoFit/>
          </a:bodyPr>
          <a:lstStyle/>
          <a:p>
            <a:r>
              <a:rPr lang="en-GB" b="0" i="0" dirty="0">
                <a:solidFill>
                  <a:srgbClr val="000000"/>
                </a:solidFill>
                <a:effectLst/>
                <a:latin typeface="Verdana" panose="020B0604030504040204" pitchFamily="34" charset="0"/>
              </a:rPr>
              <a:t>Humans have 23 pairs of chromosomes in the nucleus - 22 autosomes and a pair of sex chromosomes (XX female; XY male).</a:t>
            </a:r>
          </a:p>
          <a:p>
            <a:endParaRPr lang="en-GB" b="0" i="0" dirty="0">
              <a:solidFill>
                <a:srgbClr val="000000"/>
              </a:solidFill>
              <a:effectLst/>
              <a:latin typeface="Verdana" panose="020B0604030504040204" pitchFamily="34" charset="0"/>
            </a:endParaRPr>
          </a:p>
          <a:p>
            <a:r>
              <a:rPr lang="en-GB" b="0" i="0" dirty="0">
                <a:solidFill>
                  <a:srgbClr val="000000"/>
                </a:solidFill>
                <a:effectLst/>
                <a:latin typeface="Verdana" panose="020B0604030504040204" pitchFamily="34" charset="0"/>
              </a:rPr>
              <a:t>The autosomes are numbered 1 to 22, from the largest to the smallest, by international convention.</a:t>
            </a:r>
          </a:p>
          <a:p>
            <a:endParaRPr lang="en-GB" dirty="0">
              <a:solidFill>
                <a:srgbClr val="000000"/>
              </a:solidFill>
              <a:latin typeface="Verdana" panose="020B0604030504040204" pitchFamily="34" charset="0"/>
            </a:endParaRPr>
          </a:p>
          <a:p>
            <a:r>
              <a:rPr lang="en-GB" b="0" i="0" dirty="0">
                <a:solidFill>
                  <a:srgbClr val="000000"/>
                </a:solidFill>
                <a:effectLst/>
                <a:latin typeface="Verdana" panose="020B0604030504040204" pitchFamily="34" charset="0"/>
              </a:rPr>
              <a:t>We inherit one of each pair from our mother and one of each pair from our father.</a:t>
            </a:r>
          </a:p>
        </p:txBody>
      </p:sp>
    </p:spTree>
    <p:extLst>
      <p:ext uri="{BB962C8B-B14F-4D97-AF65-F5344CB8AC3E}">
        <p14:creationId xmlns:p14="http://schemas.microsoft.com/office/powerpoint/2010/main" val="296841490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35496" y="365125"/>
            <a:ext cx="10515600" cy="1325563"/>
          </a:xfrm>
        </p:spPr>
        <p:txBody>
          <a:bodyPr/>
          <a:lstStyle/>
          <a:p>
            <a:r>
              <a:rPr lang="en-GB" dirty="0"/>
              <a:t>Karyotype</a:t>
            </a:r>
          </a:p>
        </p:txBody>
      </p:sp>
      <p:sp>
        <p:nvSpPr>
          <p:cNvPr id="3" name="Rectangle 2"/>
          <p:cNvSpPr/>
          <p:nvPr/>
        </p:nvSpPr>
        <p:spPr>
          <a:xfrm>
            <a:off x="735496" y="1418927"/>
            <a:ext cx="10515600" cy="646331"/>
          </a:xfrm>
          <a:prstGeom prst="rect">
            <a:avLst/>
          </a:prstGeom>
        </p:spPr>
        <p:txBody>
          <a:bodyPr wrap="square">
            <a:spAutoFit/>
          </a:bodyPr>
          <a:lstStyle/>
          <a:p>
            <a:r>
              <a:rPr lang="en-GB" b="0" i="0" dirty="0">
                <a:solidFill>
                  <a:srgbClr val="000000"/>
                </a:solidFill>
                <a:effectLst/>
                <a:latin typeface="Verdana" panose="020B0604030504040204" pitchFamily="34" charset="0"/>
              </a:rPr>
              <a:t>A karyotype is a picture of the chromosomes in the nucleus of a dividing human cell. They are used to illustrate numerical or structural chromosome anomalies.</a:t>
            </a:r>
            <a:endParaRPr lang="en-GB" dirty="0"/>
          </a:p>
        </p:txBody>
      </p:sp>
      <p:sp>
        <p:nvSpPr>
          <p:cNvPr id="4" name="Rectangle 3"/>
          <p:cNvSpPr/>
          <p:nvPr/>
        </p:nvSpPr>
        <p:spPr>
          <a:xfrm>
            <a:off x="5993296" y="2559824"/>
            <a:ext cx="4144993" cy="369332"/>
          </a:xfrm>
          <a:prstGeom prst="rect">
            <a:avLst/>
          </a:prstGeom>
        </p:spPr>
        <p:txBody>
          <a:bodyPr wrap="square">
            <a:spAutoFit/>
          </a:bodyPr>
          <a:lstStyle/>
          <a:p>
            <a:r>
              <a:rPr lang="en-GB" b="1" i="0" dirty="0">
                <a:solidFill>
                  <a:srgbClr val="000000"/>
                </a:solidFill>
                <a:effectLst/>
                <a:latin typeface="Verdana" panose="020B0604030504040204" pitchFamily="34" charset="0"/>
              </a:rPr>
              <a:t>46,XY normal male karyotype</a:t>
            </a:r>
            <a:endParaRPr lang="en-GB" b="0" i="0" dirty="0">
              <a:solidFill>
                <a:srgbClr val="000000"/>
              </a:solidFill>
              <a:effectLst/>
              <a:latin typeface="Verdana" panose="020B0604030504040204" pitchFamily="34" charset="0"/>
            </a:endParaRPr>
          </a:p>
        </p:txBody>
      </p:sp>
      <p:pic>
        <p:nvPicPr>
          <p:cNvPr id="8194" name="Picture 2" descr="http://portal.e-lfh.org.uk/ContentServer/content/GPS_06_001/jpg/gps_06_001_17_02_med.jpg"/>
          <p:cNvPicPr>
            <a:picLocks noChangeAspect="1" noChangeArrowheads="1"/>
          </p:cNvPicPr>
          <p:nvPr/>
        </p:nvPicPr>
        <p:blipFill rotWithShape="1">
          <a:blip r:embed="rId2">
            <a:extLst>
              <a:ext uri="{28A0092B-C50C-407E-A947-70E740481C1C}">
                <a14:useLocalDpi xmlns:a14="http://schemas.microsoft.com/office/drawing/2010/main" val="0"/>
              </a:ext>
            </a:extLst>
          </a:blip>
          <a:srcRect l="-269468" t="-15379" r="309137" b="55047"/>
          <a:stretch/>
        </p:blipFill>
        <p:spPr bwMode="auto">
          <a:xfrm>
            <a:off x="171450" y="3016251"/>
            <a:ext cx="1885950" cy="1934308"/>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5"/>
          <p:cNvSpPr/>
          <p:nvPr/>
        </p:nvSpPr>
        <p:spPr>
          <a:xfrm>
            <a:off x="5993296" y="3239056"/>
            <a:ext cx="4357028" cy="369332"/>
          </a:xfrm>
          <a:prstGeom prst="rect">
            <a:avLst/>
          </a:prstGeom>
        </p:spPr>
        <p:txBody>
          <a:bodyPr wrap="square">
            <a:spAutoFit/>
          </a:bodyPr>
          <a:lstStyle/>
          <a:p>
            <a:r>
              <a:rPr lang="en-GB" b="1" i="0" dirty="0">
                <a:solidFill>
                  <a:srgbClr val="000000"/>
                </a:solidFill>
                <a:effectLst/>
                <a:latin typeface="Verdana" panose="020B0604030504040204" pitchFamily="34" charset="0"/>
              </a:rPr>
              <a:t>46,XX normal female karyotype</a:t>
            </a:r>
            <a:endParaRPr lang="en-GB" b="0" i="0" dirty="0">
              <a:solidFill>
                <a:srgbClr val="000000"/>
              </a:solidFill>
              <a:effectLst/>
              <a:latin typeface="Verdana" panose="020B0604030504040204" pitchFamily="34" charset="0"/>
            </a:endParaRPr>
          </a:p>
        </p:txBody>
      </p:sp>
      <p:pic>
        <p:nvPicPr>
          <p:cNvPr id="8196" name="Picture 4" descr="http://portal.e-lfh.org.uk/ContentServer/content/GPS_06_001/jpg/gps_06_001_17_02_med.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19772" y="2249123"/>
            <a:ext cx="4873863" cy="4998835"/>
          </a:xfrm>
          <a:prstGeom prst="rect">
            <a:avLst/>
          </a:prstGeom>
          <a:noFill/>
          <a:extLst>
            <a:ext uri="{909E8E84-426E-40DD-AFC4-6F175D3DCCD1}">
              <a14:hiddenFill xmlns:a14="http://schemas.microsoft.com/office/drawing/2010/main">
                <a:solidFill>
                  <a:srgbClr val="FFFFFF"/>
                </a:solidFill>
              </a14:hiddenFill>
            </a:ext>
          </a:extLst>
        </p:spPr>
      </p:pic>
      <p:sp>
        <p:nvSpPr>
          <p:cNvPr id="7" name="Rectangle 6"/>
          <p:cNvSpPr/>
          <p:nvPr/>
        </p:nvSpPr>
        <p:spPr>
          <a:xfrm>
            <a:off x="5993296" y="3918288"/>
            <a:ext cx="4820478" cy="923330"/>
          </a:xfrm>
          <a:prstGeom prst="rect">
            <a:avLst/>
          </a:prstGeom>
        </p:spPr>
        <p:txBody>
          <a:bodyPr wrap="square">
            <a:spAutoFit/>
          </a:bodyPr>
          <a:lstStyle/>
          <a:p>
            <a:r>
              <a:rPr lang="en-GB" b="1" i="0" dirty="0">
                <a:solidFill>
                  <a:srgbClr val="000000"/>
                </a:solidFill>
                <a:effectLst/>
                <a:latin typeface="Verdana" panose="020B0604030504040204" pitchFamily="34" charset="0"/>
              </a:rPr>
              <a:t>47,XX,+21</a:t>
            </a:r>
            <a:r>
              <a:rPr lang="en-GB" b="0" i="0" dirty="0">
                <a:solidFill>
                  <a:srgbClr val="000000"/>
                </a:solidFill>
                <a:effectLst/>
                <a:latin typeface="Verdana" panose="020B0604030504040204" pitchFamily="34" charset="0"/>
              </a:rPr>
              <a:t> female karyotype with 47 instead of 46 chromosomes; the extra chromosome is a 21 (Down syndrome)</a:t>
            </a:r>
          </a:p>
        </p:txBody>
      </p:sp>
    </p:spTree>
    <p:extLst>
      <p:ext uri="{BB962C8B-B14F-4D97-AF65-F5344CB8AC3E}">
        <p14:creationId xmlns:p14="http://schemas.microsoft.com/office/powerpoint/2010/main" val="365661210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95745" y="837304"/>
            <a:ext cx="10222310" cy="646331"/>
          </a:xfrm>
          <a:prstGeom prst="rect">
            <a:avLst/>
          </a:prstGeom>
        </p:spPr>
        <p:txBody>
          <a:bodyPr wrap="square">
            <a:spAutoFit/>
          </a:bodyPr>
          <a:lstStyle/>
          <a:p>
            <a:r>
              <a:rPr lang="en-GB" b="1" i="0" dirty="0">
                <a:solidFill>
                  <a:srgbClr val="000000"/>
                </a:solidFill>
                <a:effectLst/>
                <a:latin typeface="Verdana" panose="020B0604030504040204" pitchFamily="34" charset="0"/>
                <a:ea typeface="Verdana" panose="020B0604030504040204" pitchFamily="34" charset="0"/>
                <a:cs typeface="Verdana" panose="020B0604030504040204" pitchFamily="34" charset="0"/>
              </a:rPr>
              <a:t>Mutations in single genes</a:t>
            </a:r>
            <a:r>
              <a:rPr lang="en-GB" b="0" i="0" dirty="0">
                <a:solidFill>
                  <a:srgbClr val="000000"/>
                </a:solidFill>
                <a:effectLst/>
                <a:latin typeface="Verdana" panose="020B0604030504040204" pitchFamily="34" charset="0"/>
                <a:ea typeface="Verdana" panose="020B0604030504040204" pitchFamily="34" charset="0"/>
                <a:cs typeface="Verdana" panose="020B0604030504040204" pitchFamily="34" charset="0"/>
              </a:rPr>
              <a:t> often cause </a:t>
            </a:r>
            <a:r>
              <a:rPr lang="en-GB" b="1" i="0" dirty="0">
                <a:solidFill>
                  <a:srgbClr val="000000"/>
                </a:solidFill>
                <a:effectLst/>
                <a:latin typeface="Verdana" panose="020B0604030504040204" pitchFamily="34" charset="0"/>
                <a:ea typeface="Verdana" panose="020B0604030504040204" pitchFamily="34" charset="0"/>
                <a:cs typeface="Verdana" panose="020B0604030504040204" pitchFamily="34" charset="0"/>
              </a:rPr>
              <a:t>loss</a:t>
            </a:r>
            <a:r>
              <a:rPr lang="en-GB" b="0" i="0" dirty="0">
                <a:solidFill>
                  <a:srgbClr val="000000"/>
                </a:solidFill>
                <a:effectLst/>
                <a:latin typeface="Verdana" panose="020B0604030504040204" pitchFamily="34" charset="0"/>
                <a:ea typeface="Verdana" panose="020B0604030504040204" pitchFamily="34" charset="0"/>
                <a:cs typeface="Verdana" panose="020B0604030504040204" pitchFamily="34" charset="0"/>
              </a:rPr>
              <a:t> of function (the gene product is missing or damaged so it does not function).</a:t>
            </a:r>
            <a:endParaRPr lang="en-GB" dirty="0">
              <a:latin typeface="Verdana" panose="020B0604030504040204" pitchFamily="34" charset="0"/>
              <a:ea typeface="Verdana" panose="020B0604030504040204" pitchFamily="34" charset="0"/>
              <a:cs typeface="Verdana" panose="020B0604030504040204" pitchFamily="34" charset="0"/>
            </a:endParaRPr>
          </a:p>
        </p:txBody>
      </p:sp>
      <p:sp>
        <p:nvSpPr>
          <p:cNvPr id="3" name="Rectangle 2"/>
          <p:cNvSpPr/>
          <p:nvPr/>
        </p:nvSpPr>
        <p:spPr>
          <a:xfrm>
            <a:off x="595745" y="4192331"/>
            <a:ext cx="6592845" cy="369332"/>
          </a:xfrm>
          <a:prstGeom prst="rect">
            <a:avLst/>
          </a:prstGeom>
        </p:spPr>
        <p:txBody>
          <a:bodyPr wrap="square">
            <a:spAutoFit/>
          </a:bodyPr>
          <a:lstStyle/>
          <a:p>
            <a:r>
              <a:rPr lang="en-GB" b="0" i="0" dirty="0">
                <a:solidFill>
                  <a:srgbClr val="000000"/>
                </a:solidFill>
                <a:effectLst/>
                <a:latin typeface="Verdana" panose="020B0604030504040204" pitchFamily="34" charset="0"/>
              </a:rPr>
              <a:t>Variants in genes can cause </a:t>
            </a:r>
            <a:r>
              <a:rPr lang="en-GB" b="1" i="0" dirty="0">
                <a:solidFill>
                  <a:srgbClr val="000000"/>
                </a:solidFill>
                <a:effectLst/>
                <a:latin typeface="Verdana" panose="020B0604030504040204" pitchFamily="34" charset="0"/>
              </a:rPr>
              <a:t>alteration</a:t>
            </a:r>
            <a:r>
              <a:rPr lang="en-GB" b="0" i="0" dirty="0">
                <a:solidFill>
                  <a:srgbClr val="000000"/>
                </a:solidFill>
                <a:effectLst/>
                <a:latin typeface="Verdana" panose="020B0604030504040204" pitchFamily="34" charset="0"/>
              </a:rPr>
              <a:t> of function.</a:t>
            </a:r>
            <a:endParaRPr lang="en-GB" dirty="0"/>
          </a:p>
        </p:txBody>
      </p:sp>
      <p:sp>
        <p:nvSpPr>
          <p:cNvPr id="4" name="Rectangle 3"/>
          <p:cNvSpPr/>
          <p:nvPr/>
        </p:nvSpPr>
        <p:spPr>
          <a:xfrm>
            <a:off x="595745" y="4948483"/>
            <a:ext cx="9144603" cy="923330"/>
          </a:xfrm>
          <a:prstGeom prst="rect">
            <a:avLst/>
          </a:prstGeom>
        </p:spPr>
        <p:txBody>
          <a:bodyPr wrap="square">
            <a:spAutoFit/>
          </a:bodyPr>
          <a:lstStyle/>
          <a:p>
            <a:r>
              <a:rPr lang="en-GB" b="1" i="0" dirty="0">
                <a:solidFill>
                  <a:srgbClr val="000000"/>
                </a:solidFill>
                <a:effectLst/>
                <a:latin typeface="Verdana" panose="020B0604030504040204" pitchFamily="34" charset="0"/>
              </a:rPr>
              <a:t>Chromosomal imbalance</a:t>
            </a:r>
            <a:r>
              <a:rPr lang="en-GB" b="0" i="0" dirty="0">
                <a:solidFill>
                  <a:srgbClr val="000000"/>
                </a:solidFill>
                <a:effectLst/>
                <a:latin typeface="Verdana" panose="020B0604030504040204" pitchFamily="34" charset="0"/>
              </a:rPr>
              <a:t> causes alteration in </a:t>
            </a:r>
            <a:r>
              <a:rPr lang="en-GB" b="1" i="0" dirty="0">
                <a:solidFill>
                  <a:srgbClr val="000000"/>
                </a:solidFill>
                <a:effectLst/>
                <a:latin typeface="Verdana" panose="020B0604030504040204" pitchFamily="34" charset="0"/>
              </a:rPr>
              <a:t>gene dosage</a:t>
            </a:r>
            <a:r>
              <a:rPr lang="en-GB" b="0" i="0" dirty="0">
                <a:solidFill>
                  <a:srgbClr val="000000"/>
                </a:solidFill>
                <a:effectLst/>
                <a:latin typeface="Verdana" panose="020B0604030504040204" pitchFamily="34" charset="0"/>
              </a:rPr>
              <a:t> (0.5 or </a:t>
            </a:r>
            <a:endParaRPr lang="en-GB" dirty="0">
              <a:solidFill>
                <a:srgbClr val="000000"/>
              </a:solidFill>
              <a:latin typeface="Verdana" panose="020B0604030504040204" pitchFamily="34" charset="0"/>
            </a:endParaRPr>
          </a:p>
          <a:p>
            <a:r>
              <a:rPr lang="en-GB" b="0" i="0" dirty="0">
                <a:solidFill>
                  <a:srgbClr val="000000"/>
                </a:solidFill>
                <a:effectLst/>
                <a:latin typeface="Verdana" panose="020B0604030504040204" pitchFamily="34" charset="0"/>
              </a:rPr>
              <a:t>1.5 times the amount of gene product from one or three copies instead of the usual two).</a:t>
            </a:r>
            <a:endParaRPr lang="en-GB" dirty="0"/>
          </a:p>
        </p:txBody>
      </p:sp>
      <p:pic>
        <p:nvPicPr>
          <p:cNvPr id="13314" name="Picture 2" descr="http://portal.e-lfh.org.uk/ContentServer/content/GPS_06_001/jpg/gps_06_001_21_02_med.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10800000" flipH="1" flipV="1">
            <a:off x="9410362" y="4580622"/>
            <a:ext cx="2815386" cy="2151242"/>
          </a:xfrm>
          <a:prstGeom prst="rect">
            <a:avLst/>
          </a:prstGeom>
          <a:noFill/>
          <a:extLst>
            <a:ext uri="{909E8E84-426E-40DD-AFC4-6F175D3DCCD1}">
              <a14:hiddenFill xmlns:a14="http://schemas.microsoft.com/office/drawing/2010/main">
                <a:solidFill>
                  <a:srgbClr val="FFFFFF"/>
                </a:solidFill>
              </a14:hiddenFill>
            </a:ext>
          </a:extLst>
        </p:spPr>
      </p:pic>
      <p:pic>
        <p:nvPicPr>
          <p:cNvPr id="13316" name="Picture 4" descr="http://portal.e-lfh.org.uk/ContentServer/content/GPS_06_001/gif/gps_06_001_21_01_med.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62796" y="1547290"/>
            <a:ext cx="3561491" cy="246184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405491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046491" y="3309859"/>
            <a:ext cx="278618" cy="821849"/>
          </a:xfrm>
        </p:spPr>
        <p:txBody>
          <a:bodyPr>
            <a:normAutofit fontScale="90000"/>
          </a:bodyPr>
          <a:lstStyle/>
          <a:p>
            <a:r>
              <a:rPr lang="en-GB" dirty="0"/>
              <a:t>Classification of Genetic Disorders</a:t>
            </a:r>
          </a:p>
        </p:txBody>
      </p:sp>
      <p:sp>
        <p:nvSpPr>
          <p:cNvPr id="3" name="Rectangle 2"/>
          <p:cNvSpPr/>
          <p:nvPr/>
        </p:nvSpPr>
        <p:spPr>
          <a:xfrm>
            <a:off x="615355" y="214213"/>
            <a:ext cx="6608619" cy="369332"/>
          </a:xfrm>
          <a:prstGeom prst="rect">
            <a:avLst/>
          </a:prstGeom>
        </p:spPr>
        <p:txBody>
          <a:bodyPr wrap="square">
            <a:spAutoFit/>
          </a:bodyPr>
          <a:lstStyle/>
          <a:p>
            <a:r>
              <a:rPr lang="en-GB" b="1" i="0" dirty="0">
                <a:solidFill>
                  <a:srgbClr val="000000"/>
                </a:solidFill>
                <a:effectLst/>
                <a:latin typeface="Verdana" panose="020B0604030504040204" pitchFamily="34" charset="0"/>
              </a:rPr>
              <a:t>Single-gene disorders</a:t>
            </a:r>
            <a:r>
              <a:rPr lang="en-GB" b="0" i="0" dirty="0">
                <a:solidFill>
                  <a:srgbClr val="000000"/>
                </a:solidFill>
                <a:effectLst/>
                <a:latin typeface="Verdana" panose="020B0604030504040204" pitchFamily="34" charset="0"/>
              </a:rPr>
              <a:t> - alterations in one gene</a:t>
            </a:r>
          </a:p>
        </p:txBody>
      </p:sp>
      <p:pic>
        <p:nvPicPr>
          <p:cNvPr id="9218" name="Picture 2" descr="http://portal.e-lfh.org.uk/ContentServer/content/GPS_06_001/gif/gps_06_001_22_02_med.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6609" y="583545"/>
            <a:ext cx="8806375" cy="616446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219313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http://portal.e-lfh.org.uk/ContentServer/content/GPS_06_003/jpg/gps_06_003_06_med.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909242" y="0"/>
            <a:ext cx="6686550"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4587168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descr="http://www.gorlingroup.org/jupgrade/images/stories/adinherit.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22032" y="773946"/>
            <a:ext cx="5698380" cy="4264433"/>
          </a:xfrm>
          <a:prstGeom prst="rect">
            <a:avLst/>
          </a:prstGeom>
          <a:noFill/>
          <a:extLst>
            <a:ext uri="{909E8E84-426E-40DD-AFC4-6F175D3DCCD1}">
              <a14:hiddenFill xmlns:a14="http://schemas.microsoft.com/office/drawing/2010/main">
                <a:solidFill>
                  <a:srgbClr val="FFFFFF"/>
                </a:solidFill>
              </a14:hiddenFill>
            </a:ext>
          </a:extLst>
        </p:spPr>
      </p:pic>
      <p:pic>
        <p:nvPicPr>
          <p:cNvPr id="10246" name="Picture 6" descr="File:Autorecessive.sv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94042" y="1081291"/>
            <a:ext cx="4713436" cy="5514353"/>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7500731" y="681181"/>
            <a:ext cx="3949147" cy="400110"/>
          </a:xfrm>
          <a:prstGeom prst="rect">
            <a:avLst/>
          </a:prstGeom>
          <a:noFill/>
        </p:spPr>
        <p:txBody>
          <a:bodyPr wrap="square" rtlCol="0">
            <a:spAutoFit/>
          </a:bodyPr>
          <a:lstStyle/>
          <a:p>
            <a:r>
              <a:rPr lang="en-GB" sz="2000" b="1" dirty="0"/>
              <a:t>Autosomal Recessive Inheritance</a:t>
            </a:r>
          </a:p>
        </p:txBody>
      </p:sp>
    </p:spTree>
    <p:extLst>
      <p:ext uri="{BB962C8B-B14F-4D97-AF65-F5344CB8AC3E}">
        <p14:creationId xmlns:p14="http://schemas.microsoft.com/office/powerpoint/2010/main" val="256795955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8" descr="https://encrypted-tbn0.gstatic.com/images?q=tbn:ANd9GcRhiYe8zA4qjD3A-5qxAMHdmIPz6dNyRQs4JsT4yKA9yieb24al"/>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95421" y="1041010"/>
            <a:ext cx="6209759" cy="4600135"/>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10" descr="https://upload.wikimedia.org/wikipedia/commons/thumb/8/8c/X-link_dominant_father.jpg/175px-X-link_dominant_father.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44530" y="309489"/>
            <a:ext cx="4859790" cy="5781821"/>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1923950" y="503582"/>
            <a:ext cx="3167270" cy="400110"/>
          </a:xfrm>
          <a:prstGeom prst="rect">
            <a:avLst/>
          </a:prstGeom>
          <a:noFill/>
        </p:spPr>
        <p:txBody>
          <a:bodyPr wrap="square" rtlCol="0">
            <a:spAutoFit/>
          </a:bodyPr>
          <a:lstStyle/>
          <a:p>
            <a:r>
              <a:rPr lang="en-GB" sz="2000" b="1" dirty="0"/>
              <a:t>X-linked Recessive Disorder</a:t>
            </a:r>
          </a:p>
        </p:txBody>
      </p:sp>
    </p:spTree>
    <p:extLst>
      <p:ext uri="{BB962C8B-B14F-4D97-AF65-F5344CB8AC3E}">
        <p14:creationId xmlns:p14="http://schemas.microsoft.com/office/powerpoint/2010/main" val="342073354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2" name="Picture 4" descr="http://portal.e-lfh.org.uk/ContentServer/content/GPS_06_001/gif/gps_06_001_22_03_med.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52689" y="0"/>
            <a:ext cx="5655213" cy="5906227"/>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a:off x="711335" y="5149743"/>
            <a:ext cx="10739767" cy="990015"/>
          </a:xfrm>
          <a:prstGeom prst="rect">
            <a:avLst/>
          </a:prstGeom>
        </p:spPr>
        <p:txBody>
          <a:bodyPr wrap="square">
            <a:spAutoFit/>
          </a:bodyPr>
          <a:lstStyle/>
          <a:p>
            <a:pPr>
              <a:lnSpc>
                <a:spcPts val="1400"/>
              </a:lnSpc>
            </a:pPr>
            <a:r>
              <a:rPr lang="en-GB" i="0" dirty="0">
                <a:solidFill>
                  <a:srgbClr val="000000"/>
                </a:solidFill>
                <a:effectLst/>
                <a:latin typeface="Verdana" panose="020B0604030504040204" pitchFamily="34" charset="0"/>
                <a:ea typeface="Verdana" panose="020B0604030504040204" pitchFamily="34" charset="0"/>
                <a:cs typeface="Verdana" panose="020B0604030504040204" pitchFamily="34" charset="0"/>
              </a:rPr>
              <a:t>Multifactorial inheritance accounts for the majority of congenital malformations such as</a:t>
            </a:r>
          </a:p>
          <a:p>
            <a:pPr>
              <a:lnSpc>
                <a:spcPts val="1400"/>
              </a:lnSpc>
            </a:pPr>
            <a:endParaRPr lang="en-GB" dirty="0">
              <a:solidFill>
                <a:srgbClr val="000000"/>
              </a:solidFill>
              <a:latin typeface="Verdana" panose="020B0604030504040204" pitchFamily="34" charset="0"/>
              <a:ea typeface="Verdana" panose="020B0604030504040204" pitchFamily="34" charset="0"/>
              <a:cs typeface="Verdana" panose="020B0604030504040204" pitchFamily="34" charset="0"/>
            </a:endParaRPr>
          </a:p>
          <a:p>
            <a:pPr>
              <a:lnSpc>
                <a:spcPts val="1400"/>
              </a:lnSpc>
            </a:pPr>
            <a:r>
              <a:rPr lang="en-GB" i="0" dirty="0">
                <a:solidFill>
                  <a:srgbClr val="000000"/>
                </a:solidFill>
                <a:effectLst/>
                <a:latin typeface="Verdana" panose="020B0604030504040204" pitchFamily="34" charset="0"/>
                <a:ea typeface="Verdana" panose="020B0604030504040204" pitchFamily="34" charset="0"/>
                <a:cs typeface="Verdana" panose="020B0604030504040204" pitchFamily="34" charset="0"/>
              </a:rPr>
              <a:t>spina bifida, and for adult onset disorders such as diabetes and coronary artery disease.</a:t>
            </a:r>
          </a:p>
          <a:p>
            <a:pPr>
              <a:lnSpc>
                <a:spcPts val="1400"/>
              </a:lnSpc>
            </a:pPr>
            <a:endParaRPr lang="en-GB" i="0" dirty="0">
              <a:solidFill>
                <a:srgbClr val="000000"/>
              </a:solidFill>
              <a:effectLst/>
              <a:latin typeface="Verdana" panose="020B0604030504040204" pitchFamily="34" charset="0"/>
              <a:ea typeface="Verdana" panose="020B0604030504040204" pitchFamily="34" charset="0"/>
              <a:cs typeface="Verdana" panose="020B0604030504040204" pitchFamily="34" charset="0"/>
            </a:endParaRPr>
          </a:p>
          <a:p>
            <a:pPr>
              <a:lnSpc>
                <a:spcPts val="1400"/>
              </a:lnSpc>
            </a:pPr>
            <a:r>
              <a:rPr lang="en-GB" i="0" dirty="0">
                <a:solidFill>
                  <a:srgbClr val="000000"/>
                </a:solidFill>
                <a:effectLst/>
                <a:latin typeface="Verdana" panose="020B0604030504040204" pitchFamily="34" charset="0"/>
                <a:ea typeface="Verdana" panose="020B0604030504040204" pitchFamily="34" charset="0"/>
                <a:cs typeface="Verdana" panose="020B0604030504040204" pitchFamily="34" charset="0"/>
              </a:rPr>
              <a:t>They are caused by a combination of the effects of several genes and the environment.</a:t>
            </a:r>
          </a:p>
        </p:txBody>
      </p:sp>
    </p:spTree>
    <p:extLst>
      <p:ext uri="{BB962C8B-B14F-4D97-AF65-F5344CB8AC3E}">
        <p14:creationId xmlns:p14="http://schemas.microsoft.com/office/powerpoint/2010/main" val="178724795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69843" y="523967"/>
            <a:ext cx="8574157" cy="1077218"/>
          </a:xfrm>
          <a:prstGeom prst="rect">
            <a:avLst/>
          </a:prstGeom>
        </p:spPr>
        <p:txBody>
          <a:bodyPr wrap="square">
            <a:spAutoFit/>
          </a:bodyPr>
          <a:lstStyle/>
          <a:p>
            <a:r>
              <a:rPr lang="en-GB" sz="3200" b="1" i="0" dirty="0">
                <a:solidFill>
                  <a:srgbClr val="000000"/>
                </a:solidFill>
                <a:effectLst/>
                <a:latin typeface="Verdana" panose="020B0604030504040204" pitchFamily="34" charset="0"/>
              </a:rPr>
              <a:t>Chromosomal disorders</a:t>
            </a:r>
            <a:r>
              <a:rPr lang="en-GB" sz="3200" b="0" i="0" dirty="0">
                <a:solidFill>
                  <a:srgbClr val="000000"/>
                </a:solidFill>
                <a:effectLst/>
                <a:latin typeface="Verdana" panose="020B0604030504040204" pitchFamily="34" charset="0"/>
              </a:rPr>
              <a:t> - imbalance of many genes</a:t>
            </a:r>
          </a:p>
        </p:txBody>
      </p:sp>
      <p:sp>
        <p:nvSpPr>
          <p:cNvPr id="3" name="Rectangle 2"/>
          <p:cNvSpPr/>
          <p:nvPr/>
        </p:nvSpPr>
        <p:spPr>
          <a:xfrm>
            <a:off x="569843" y="1961322"/>
            <a:ext cx="10529566" cy="646331"/>
          </a:xfrm>
          <a:prstGeom prst="rect">
            <a:avLst/>
          </a:prstGeom>
        </p:spPr>
        <p:txBody>
          <a:bodyPr wrap="square">
            <a:spAutoFit/>
          </a:bodyPr>
          <a:lstStyle/>
          <a:p>
            <a:r>
              <a:rPr lang="en-GB" b="0" i="0" dirty="0">
                <a:solidFill>
                  <a:srgbClr val="000000"/>
                </a:solidFill>
                <a:effectLst/>
                <a:latin typeface="Verdana" panose="020B0604030504040204" pitchFamily="34" charset="0"/>
              </a:rPr>
              <a:t>Chromosomal conditions (e.g. Down’s syndrome, translocations) affect multiple organ systems at multiple stages in development because many genes are involved.</a:t>
            </a:r>
            <a:endParaRPr lang="en-GB" dirty="0"/>
          </a:p>
        </p:txBody>
      </p:sp>
      <p:sp>
        <p:nvSpPr>
          <p:cNvPr id="4" name="Rectangle 3"/>
          <p:cNvSpPr/>
          <p:nvPr/>
        </p:nvSpPr>
        <p:spPr>
          <a:xfrm>
            <a:off x="569843" y="2967790"/>
            <a:ext cx="10656175" cy="1477328"/>
          </a:xfrm>
          <a:prstGeom prst="rect">
            <a:avLst/>
          </a:prstGeom>
        </p:spPr>
        <p:txBody>
          <a:bodyPr wrap="square">
            <a:spAutoFit/>
          </a:bodyPr>
          <a:lstStyle/>
          <a:p>
            <a:r>
              <a:rPr lang="en-GB" b="0" i="0" dirty="0">
                <a:solidFill>
                  <a:srgbClr val="000000"/>
                </a:solidFill>
                <a:effectLst/>
                <a:latin typeface="Verdana" panose="020B0604030504040204" pitchFamily="34" charset="0"/>
              </a:rPr>
              <a:t>Chromosomal conditions are due to structural or numerical anomalies. The resulting chromosomal imbalance causes an alteration in gene dosage. For example, when there are three copies of normal genes (for example in trisomy 21), there would be 1.5 times the amount of gene products. When deletion of chromosomal material leaves only one copy of a gene remaining, there would be 0.5 times the amount of gene product.</a:t>
            </a:r>
            <a:endParaRPr lang="en-GB" dirty="0"/>
          </a:p>
        </p:txBody>
      </p:sp>
    </p:spTree>
    <p:extLst>
      <p:ext uri="{BB962C8B-B14F-4D97-AF65-F5344CB8AC3E}">
        <p14:creationId xmlns:p14="http://schemas.microsoft.com/office/powerpoint/2010/main" val="335718921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Brief summary of single gene disorders</a:t>
            </a:r>
          </a:p>
        </p:txBody>
      </p:sp>
      <p:pic>
        <p:nvPicPr>
          <p:cNvPr id="14338" name="Picture 2" descr="http://portal.e-lfh.org.uk/ContentServer/content/GPS_06_003/gif/gps_06_003_04_02_med.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10800000" flipH="1" flipV="1">
            <a:off x="0" y="1690688"/>
            <a:ext cx="4087872" cy="4192689"/>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p:cNvSpPr/>
          <p:nvPr/>
        </p:nvSpPr>
        <p:spPr>
          <a:xfrm>
            <a:off x="3485322" y="2054087"/>
            <a:ext cx="5168348" cy="646331"/>
          </a:xfrm>
          <a:prstGeom prst="rect">
            <a:avLst/>
          </a:prstGeom>
        </p:spPr>
        <p:txBody>
          <a:bodyPr wrap="square">
            <a:spAutoFit/>
          </a:bodyPr>
          <a:lstStyle/>
          <a:p>
            <a:r>
              <a:rPr lang="en-GB" b="1" i="0" dirty="0">
                <a:solidFill>
                  <a:srgbClr val="000000"/>
                </a:solidFill>
                <a:effectLst/>
                <a:latin typeface="Verdana" panose="020B0604030504040204" pitchFamily="34" charset="0"/>
              </a:rPr>
              <a:t>One copy</a:t>
            </a:r>
            <a:r>
              <a:rPr lang="en-GB" b="0" i="0" dirty="0">
                <a:solidFill>
                  <a:srgbClr val="000000"/>
                </a:solidFill>
                <a:effectLst/>
                <a:latin typeface="Verdana" panose="020B0604030504040204" pitchFamily="34" charset="0"/>
              </a:rPr>
              <a:t> of the altered gene is sufficient to cause the condition (heterozygous)</a:t>
            </a:r>
            <a:endParaRPr lang="en-GB" dirty="0"/>
          </a:p>
        </p:txBody>
      </p:sp>
      <p:sp>
        <p:nvSpPr>
          <p:cNvPr id="4" name="Rectangle 3"/>
          <p:cNvSpPr/>
          <p:nvPr/>
        </p:nvSpPr>
        <p:spPr>
          <a:xfrm>
            <a:off x="3485322" y="3148818"/>
            <a:ext cx="5658678" cy="1754326"/>
          </a:xfrm>
          <a:prstGeom prst="rect">
            <a:avLst/>
          </a:prstGeom>
        </p:spPr>
        <p:txBody>
          <a:bodyPr wrap="square">
            <a:spAutoFit/>
          </a:bodyPr>
          <a:lstStyle/>
          <a:p>
            <a:pPr>
              <a:buFont typeface="Arial" panose="020B0604020202020204" pitchFamily="34" charset="0"/>
              <a:buChar char="•"/>
            </a:pPr>
            <a:r>
              <a:rPr lang="en-GB" b="0" i="0" dirty="0">
                <a:solidFill>
                  <a:srgbClr val="000000"/>
                </a:solidFill>
                <a:effectLst/>
                <a:latin typeface="Verdana" panose="020B0604030504040204" pitchFamily="34" charset="0"/>
              </a:rPr>
              <a:t>Hypercholesterolemia</a:t>
            </a:r>
          </a:p>
          <a:p>
            <a:pPr>
              <a:buFont typeface="Arial" panose="020B0604020202020204" pitchFamily="34" charset="0"/>
              <a:buChar char="•"/>
            </a:pPr>
            <a:r>
              <a:rPr lang="en-GB" b="0" i="0" dirty="0">
                <a:solidFill>
                  <a:srgbClr val="000000"/>
                </a:solidFill>
                <a:effectLst/>
                <a:latin typeface="Verdana" panose="020B0604030504040204" pitchFamily="34" charset="0"/>
              </a:rPr>
              <a:t>Adult polycystic kidney disease</a:t>
            </a:r>
          </a:p>
          <a:p>
            <a:pPr>
              <a:buFont typeface="Arial" panose="020B0604020202020204" pitchFamily="34" charset="0"/>
              <a:buChar char="•"/>
            </a:pPr>
            <a:r>
              <a:rPr lang="en-GB" b="0" i="0" dirty="0">
                <a:solidFill>
                  <a:srgbClr val="000000"/>
                </a:solidFill>
                <a:effectLst/>
                <a:latin typeface="Verdana" panose="020B0604030504040204" pitchFamily="34" charset="0"/>
              </a:rPr>
              <a:t>Neurofibromatosis type 1</a:t>
            </a:r>
          </a:p>
          <a:p>
            <a:pPr>
              <a:buFont typeface="Arial" panose="020B0604020202020204" pitchFamily="34" charset="0"/>
              <a:buChar char="•"/>
            </a:pPr>
            <a:r>
              <a:rPr lang="en-GB" b="0" i="0" dirty="0">
                <a:solidFill>
                  <a:srgbClr val="000000"/>
                </a:solidFill>
                <a:effectLst/>
                <a:latin typeface="Verdana" panose="020B0604030504040204" pitchFamily="34" charset="0"/>
              </a:rPr>
              <a:t>Huntington disease</a:t>
            </a:r>
          </a:p>
          <a:p>
            <a:pPr>
              <a:buFont typeface="Arial" panose="020B0604020202020204" pitchFamily="34" charset="0"/>
              <a:buChar char="•"/>
            </a:pPr>
            <a:r>
              <a:rPr lang="en-GB" b="0" i="0" dirty="0">
                <a:solidFill>
                  <a:srgbClr val="000000"/>
                </a:solidFill>
                <a:effectLst/>
                <a:latin typeface="Verdana" panose="020B0604030504040204" pitchFamily="34" charset="0"/>
              </a:rPr>
              <a:t>Some familial forms of breast and colorectal cancer</a:t>
            </a:r>
          </a:p>
        </p:txBody>
      </p:sp>
    </p:spTree>
    <p:extLst>
      <p:ext uri="{BB962C8B-B14F-4D97-AF65-F5344CB8AC3E}">
        <p14:creationId xmlns:p14="http://schemas.microsoft.com/office/powerpoint/2010/main" val="350509362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Important for a GP</a:t>
            </a:r>
          </a:p>
        </p:txBody>
      </p:sp>
      <p:sp>
        <p:nvSpPr>
          <p:cNvPr id="4" name="Rectangle 3"/>
          <p:cNvSpPr/>
          <p:nvPr/>
        </p:nvSpPr>
        <p:spPr>
          <a:xfrm>
            <a:off x="1139483" y="1690689"/>
            <a:ext cx="10058604" cy="646331"/>
          </a:xfrm>
          <a:prstGeom prst="rect">
            <a:avLst/>
          </a:prstGeom>
        </p:spPr>
        <p:txBody>
          <a:bodyPr wrap="square">
            <a:spAutoFit/>
          </a:bodyPr>
          <a:lstStyle/>
          <a:p>
            <a:pPr marL="285750" indent="-285750">
              <a:buFont typeface="Wingdings" panose="05000000000000000000" pitchFamily="2" charset="2"/>
              <a:buChar char="§"/>
            </a:pPr>
            <a:r>
              <a:rPr lang="en-GB" dirty="0">
                <a:latin typeface="Verdana" panose="020B0604030504040204" pitchFamily="34" charset="0"/>
                <a:ea typeface="Verdana" panose="020B0604030504040204" pitchFamily="34" charset="0"/>
                <a:cs typeface="Verdana" panose="020B0604030504040204" pitchFamily="34" charset="0"/>
              </a:rPr>
              <a:t>It has been estimated that at least one in ten of the patients seen in primary care has a disorder with a genetic component </a:t>
            </a:r>
          </a:p>
        </p:txBody>
      </p:sp>
      <p:sp>
        <p:nvSpPr>
          <p:cNvPr id="5" name="Rectangle 4"/>
          <p:cNvSpPr/>
          <p:nvPr/>
        </p:nvSpPr>
        <p:spPr>
          <a:xfrm>
            <a:off x="1139483" y="2724275"/>
            <a:ext cx="10058604" cy="1200329"/>
          </a:xfrm>
          <a:prstGeom prst="rect">
            <a:avLst/>
          </a:prstGeom>
        </p:spPr>
        <p:txBody>
          <a:bodyPr wrap="square">
            <a:spAutoFit/>
          </a:bodyPr>
          <a:lstStyle/>
          <a:p>
            <a:r>
              <a:rPr lang="en-GB" dirty="0">
                <a:latin typeface="Verdana" panose="020B0604030504040204" pitchFamily="34" charset="0"/>
                <a:ea typeface="Verdana" panose="020B0604030504040204" pitchFamily="34" charset="0"/>
                <a:cs typeface="Verdana" panose="020B0604030504040204" pitchFamily="34" charset="0"/>
              </a:rPr>
              <a:t>   There are three main themes of genetics in primary care: </a:t>
            </a:r>
          </a:p>
          <a:p>
            <a:pPr marL="742950" lvl="1" indent="-285750">
              <a:buFont typeface="Wingdings" panose="05000000000000000000" pitchFamily="2" charset="2"/>
              <a:buChar char="§"/>
            </a:pPr>
            <a:r>
              <a:rPr lang="en-GB" dirty="0">
                <a:latin typeface="Verdana" panose="020B0604030504040204" pitchFamily="34" charset="0"/>
                <a:ea typeface="Verdana" panose="020B0604030504040204" pitchFamily="34" charset="0"/>
                <a:cs typeface="Verdana" panose="020B0604030504040204" pitchFamily="34" charset="0"/>
              </a:rPr>
              <a:t>identifying patients with, or at risk of, a genetic condition </a:t>
            </a:r>
          </a:p>
          <a:p>
            <a:pPr marL="742950" lvl="1" indent="-285750">
              <a:buFont typeface="Wingdings" panose="05000000000000000000" pitchFamily="2" charset="2"/>
              <a:buChar char="§"/>
            </a:pPr>
            <a:r>
              <a:rPr lang="en-GB" dirty="0">
                <a:latin typeface="Verdana" panose="020B0604030504040204" pitchFamily="34" charset="0"/>
                <a:ea typeface="Verdana" panose="020B0604030504040204" pitchFamily="34" charset="0"/>
                <a:cs typeface="Verdana" panose="020B0604030504040204" pitchFamily="34" charset="0"/>
              </a:rPr>
              <a:t>clinical management of genetic conditions</a:t>
            </a:r>
          </a:p>
          <a:p>
            <a:pPr marL="742950" lvl="1" indent="-285750">
              <a:buFont typeface="Wingdings" panose="05000000000000000000" pitchFamily="2" charset="2"/>
              <a:buChar char="§"/>
            </a:pPr>
            <a:r>
              <a:rPr lang="en-GB" dirty="0">
                <a:latin typeface="Verdana" panose="020B0604030504040204" pitchFamily="34" charset="0"/>
                <a:ea typeface="Verdana" panose="020B0604030504040204" pitchFamily="34" charset="0"/>
                <a:cs typeface="Verdana" panose="020B0604030504040204" pitchFamily="34" charset="0"/>
              </a:rPr>
              <a:t>communicating genetic information</a:t>
            </a:r>
          </a:p>
        </p:txBody>
      </p:sp>
      <p:sp>
        <p:nvSpPr>
          <p:cNvPr id="6" name="Rectangle 5"/>
          <p:cNvSpPr/>
          <p:nvPr/>
        </p:nvSpPr>
        <p:spPr>
          <a:xfrm>
            <a:off x="1139483" y="4166086"/>
            <a:ext cx="9481626" cy="923330"/>
          </a:xfrm>
          <a:prstGeom prst="rect">
            <a:avLst/>
          </a:prstGeom>
        </p:spPr>
        <p:txBody>
          <a:bodyPr wrap="square">
            <a:spAutoFit/>
          </a:bodyPr>
          <a:lstStyle/>
          <a:p>
            <a:pPr marL="285750" indent="-285750">
              <a:buFont typeface="Wingdings" panose="05000000000000000000" pitchFamily="2" charset="2"/>
              <a:buChar char="§"/>
            </a:pPr>
            <a:r>
              <a:rPr lang="en-GB" dirty="0">
                <a:latin typeface="Verdana" panose="020B0604030504040204" pitchFamily="34" charset="0"/>
                <a:ea typeface="Verdana" panose="020B0604030504040204" pitchFamily="34" charset="0"/>
                <a:cs typeface="Verdana" panose="020B0604030504040204" pitchFamily="34" charset="0"/>
              </a:rPr>
              <a:t>Taking and considering a genetic family history is a key skill in identifying families with Mendelian disorders and clusters of common conditions such as cancer, cardiovascular disease and diabetes</a:t>
            </a:r>
          </a:p>
        </p:txBody>
      </p:sp>
    </p:spTree>
    <p:extLst>
      <p:ext uri="{BB962C8B-B14F-4D97-AF65-F5344CB8AC3E}">
        <p14:creationId xmlns:p14="http://schemas.microsoft.com/office/powerpoint/2010/main" val="313250309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4" name="Picture 2" descr="http://www.mastereyeassociates.com/Portals/60407/images/Corneal%20Arcus%20eye%20photo-resized-600.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5175" y="343500"/>
            <a:ext cx="2756437" cy="2448635"/>
          </a:xfrm>
          <a:prstGeom prst="rect">
            <a:avLst/>
          </a:prstGeom>
          <a:noFill/>
          <a:extLst>
            <a:ext uri="{909E8E84-426E-40DD-AFC4-6F175D3DCCD1}">
              <a14:hiddenFill xmlns:a14="http://schemas.microsoft.com/office/drawing/2010/main">
                <a:solidFill>
                  <a:srgbClr val="FFFFFF"/>
                </a:solidFill>
              </a14:hiddenFill>
            </a:ext>
          </a:extLst>
        </p:spPr>
      </p:pic>
      <p:pic>
        <p:nvPicPr>
          <p:cNvPr id="18436" name="Picture 4" descr="http://www.dermnetnz.org/systemic/img/xanthelas2.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32517" y="815624"/>
            <a:ext cx="5270695" cy="3953021"/>
          </a:xfrm>
          <a:prstGeom prst="rect">
            <a:avLst/>
          </a:prstGeom>
          <a:noFill/>
          <a:extLst>
            <a:ext uri="{909E8E84-426E-40DD-AFC4-6F175D3DCCD1}">
              <a14:hiddenFill xmlns:a14="http://schemas.microsoft.com/office/drawing/2010/main">
                <a:solidFill>
                  <a:srgbClr val="FFFFFF"/>
                </a:solidFill>
              </a14:hiddenFill>
            </a:ext>
          </a:extLst>
        </p:spPr>
      </p:pic>
      <p:pic>
        <p:nvPicPr>
          <p:cNvPr id="18438" name="Picture 6" descr="http://www.dermnetnz.org/dermal-infiltrative/img/w/xanth-tub3.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10800000" flipV="1">
            <a:off x="765175" y="3196306"/>
            <a:ext cx="4201657" cy="314467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6805918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4000" dirty="0">
                <a:latin typeface="Verdana" panose="020B0604030504040204" pitchFamily="34" charset="0"/>
                <a:ea typeface="Verdana" panose="020B0604030504040204" pitchFamily="34" charset="0"/>
                <a:cs typeface="Verdana" panose="020B0604030504040204" pitchFamily="34" charset="0"/>
              </a:rPr>
              <a:t>Familial Hypercholesterolemia - AD</a:t>
            </a:r>
          </a:p>
        </p:txBody>
      </p:sp>
      <p:sp>
        <p:nvSpPr>
          <p:cNvPr id="3" name="Rectangle 2"/>
          <p:cNvSpPr/>
          <p:nvPr/>
        </p:nvSpPr>
        <p:spPr>
          <a:xfrm>
            <a:off x="382931" y="1241078"/>
            <a:ext cx="10818056" cy="5616922"/>
          </a:xfrm>
          <a:prstGeom prst="rect">
            <a:avLst/>
          </a:prstGeom>
        </p:spPr>
        <p:txBody>
          <a:bodyPr wrap="square">
            <a:spAutoFit/>
          </a:bodyPr>
          <a:lstStyle/>
          <a:p>
            <a:r>
              <a:rPr lang="en-GB" b="1" i="0" dirty="0">
                <a:solidFill>
                  <a:srgbClr val="FF6633"/>
                </a:solidFill>
                <a:effectLst/>
                <a:latin typeface="Verdana" panose="020B0604030504040204" pitchFamily="34" charset="0"/>
              </a:rPr>
              <a:t>Incidence</a:t>
            </a:r>
          </a:p>
          <a:p>
            <a:endParaRPr lang="en-GB" b="1" i="0" dirty="0">
              <a:solidFill>
                <a:srgbClr val="FF6633"/>
              </a:solidFill>
              <a:effectLst/>
              <a:latin typeface="Verdana" panose="020B0604030504040204" pitchFamily="34" charset="0"/>
            </a:endParaRPr>
          </a:p>
          <a:p>
            <a:pPr>
              <a:lnSpc>
                <a:spcPts val="1400"/>
              </a:lnSpc>
            </a:pPr>
            <a:r>
              <a:rPr lang="en-GB" b="0" i="0" dirty="0">
                <a:solidFill>
                  <a:srgbClr val="000000"/>
                </a:solidFill>
                <a:effectLst/>
                <a:latin typeface="Verdana" panose="020B0604030504040204" pitchFamily="34" charset="0"/>
              </a:rPr>
              <a:t>Familial hypercholesterolemia (FH) is common </a:t>
            </a:r>
          </a:p>
          <a:p>
            <a:pPr>
              <a:lnSpc>
                <a:spcPts val="1400"/>
              </a:lnSpc>
            </a:pPr>
            <a:endParaRPr lang="en-GB" b="0" i="0" dirty="0">
              <a:solidFill>
                <a:srgbClr val="000000"/>
              </a:solidFill>
              <a:effectLst/>
              <a:latin typeface="Verdana" panose="020B0604030504040204" pitchFamily="34" charset="0"/>
            </a:endParaRPr>
          </a:p>
          <a:p>
            <a:pPr>
              <a:lnSpc>
                <a:spcPts val="1400"/>
              </a:lnSpc>
            </a:pPr>
            <a:r>
              <a:rPr lang="en-GB" b="0" i="0" dirty="0">
                <a:solidFill>
                  <a:srgbClr val="000000"/>
                </a:solidFill>
                <a:effectLst/>
                <a:latin typeface="Verdana" panose="020B0604030504040204" pitchFamily="34" charset="0"/>
              </a:rPr>
              <a:t>(incidence 1:500 Northern European Caucasians and underdiagnosed)</a:t>
            </a:r>
          </a:p>
          <a:p>
            <a:endParaRPr lang="en-GB" b="1" i="0" dirty="0">
              <a:solidFill>
                <a:srgbClr val="FF6633"/>
              </a:solidFill>
              <a:effectLst/>
              <a:latin typeface="Verdana" panose="020B0604030504040204" pitchFamily="34" charset="0"/>
            </a:endParaRPr>
          </a:p>
          <a:p>
            <a:r>
              <a:rPr lang="en-GB" b="1" i="0" dirty="0">
                <a:solidFill>
                  <a:srgbClr val="FF6633"/>
                </a:solidFill>
                <a:effectLst/>
                <a:latin typeface="Verdana" panose="020B0604030504040204" pitchFamily="34" charset="0"/>
              </a:rPr>
              <a:t>Clinical Features</a:t>
            </a:r>
          </a:p>
          <a:p>
            <a:pPr marL="285750" indent="-285750">
              <a:buFont typeface="Arial" panose="020B0604020202020204" pitchFamily="34" charset="0"/>
              <a:buChar char="•"/>
            </a:pPr>
            <a:r>
              <a:rPr lang="en-GB" b="0" i="0" dirty="0">
                <a:solidFill>
                  <a:srgbClr val="000000"/>
                </a:solidFill>
                <a:effectLst/>
                <a:latin typeface="Verdana" panose="020B0604030504040204" pitchFamily="34" charset="0"/>
              </a:rPr>
              <a:t>Premature coronary artery disease (typically fourth decade in men, up to ten years later in women)</a:t>
            </a:r>
          </a:p>
          <a:p>
            <a:pPr marL="285750" indent="-285750">
              <a:buFont typeface="Arial" panose="020B0604020202020204" pitchFamily="34" charset="0"/>
              <a:buChar char="•"/>
            </a:pPr>
            <a:r>
              <a:rPr lang="en-GB" b="0" i="0" dirty="0">
                <a:solidFill>
                  <a:srgbClr val="000000"/>
                </a:solidFill>
                <a:effectLst/>
                <a:latin typeface="Verdana" panose="020B0604030504040204" pitchFamily="34" charset="0"/>
              </a:rPr>
              <a:t>Tendon xanthomata (virtually diagnostic)</a:t>
            </a:r>
          </a:p>
          <a:p>
            <a:pPr marL="285750" indent="-285750">
              <a:buFont typeface="Arial" panose="020B0604020202020204" pitchFamily="34" charset="0"/>
              <a:buChar char="•"/>
            </a:pPr>
            <a:r>
              <a:rPr lang="en-GB" dirty="0">
                <a:solidFill>
                  <a:srgbClr val="000000"/>
                </a:solidFill>
                <a:latin typeface="Verdana" panose="020B0604030504040204" pitchFamily="34" charset="0"/>
              </a:rPr>
              <a:t>P</a:t>
            </a:r>
            <a:r>
              <a:rPr lang="en-GB" b="0" i="0" dirty="0">
                <a:solidFill>
                  <a:srgbClr val="000000"/>
                </a:solidFill>
                <a:effectLst/>
                <a:latin typeface="Verdana" panose="020B0604030504040204" pitchFamily="34" charset="0"/>
              </a:rPr>
              <a:t>remature corneal arcus</a:t>
            </a:r>
          </a:p>
          <a:p>
            <a:pPr marL="285750" indent="-285750">
              <a:buFont typeface="Arial" panose="020B0604020202020204" pitchFamily="34" charset="0"/>
              <a:buChar char="•"/>
            </a:pPr>
            <a:r>
              <a:rPr lang="en-GB" dirty="0" err="1">
                <a:solidFill>
                  <a:srgbClr val="000000"/>
                </a:solidFill>
                <a:latin typeface="Verdana" panose="020B0604030504040204" pitchFamily="34" charset="0"/>
              </a:rPr>
              <a:t>X</a:t>
            </a:r>
            <a:r>
              <a:rPr lang="en-GB" b="0" i="0" dirty="0" err="1">
                <a:solidFill>
                  <a:srgbClr val="000000"/>
                </a:solidFill>
                <a:effectLst/>
                <a:latin typeface="Verdana" panose="020B0604030504040204" pitchFamily="34" charset="0"/>
              </a:rPr>
              <a:t>anthelasmas</a:t>
            </a:r>
            <a:endParaRPr lang="en-GB" b="0" i="0" dirty="0">
              <a:solidFill>
                <a:srgbClr val="000000"/>
              </a:solidFill>
              <a:effectLst/>
              <a:latin typeface="Verdana" panose="020B0604030504040204" pitchFamily="34" charset="0"/>
            </a:endParaRPr>
          </a:p>
          <a:p>
            <a:endParaRPr lang="en-GB" b="1" i="0" dirty="0">
              <a:solidFill>
                <a:srgbClr val="FF6633"/>
              </a:solidFill>
              <a:effectLst/>
              <a:latin typeface="Verdana" panose="020B0604030504040204" pitchFamily="34" charset="0"/>
            </a:endParaRPr>
          </a:p>
          <a:p>
            <a:r>
              <a:rPr lang="en-GB" b="1" i="0" dirty="0">
                <a:solidFill>
                  <a:srgbClr val="FF6633"/>
                </a:solidFill>
                <a:effectLst/>
                <a:latin typeface="Verdana" panose="020B0604030504040204" pitchFamily="34" charset="0"/>
              </a:rPr>
              <a:t>Genetic Basis</a:t>
            </a:r>
          </a:p>
          <a:p>
            <a:pPr>
              <a:buFont typeface="Arial" panose="020B0604020202020204" pitchFamily="34" charset="0"/>
              <a:buChar char="•"/>
            </a:pPr>
            <a:r>
              <a:rPr lang="en-GB" dirty="0">
                <a:latin typeface="Verdana" panose="020B0604030504040204" pitchFamily="34" charset="0"/>
                <a:ea typeface="Verdana" panose="020B0604030504040204" pitchFamily="34" charset="0"/>
                <a:cs typeface="Verdana" panose="020B0604030504040204" pitchFamily="34" charset="0"/>
              </a:rPr>
              <a:t>Each child of someone with an autosomal dominant condition has a 50 % chance of inheriting the gene alteration</a:t>
            </a:r>
          </a:p>
          <a:p>
            <a:pPr>
              <a:buFont typeface="Arial" panose="020B0604020202020204" pitchFamily="34" charset="0"/>
              <a:buChar char="•"/>
            </a:pPr>
            <a:r>
              <a:rPr lang="en-GB" dirty="0">
                <a:solidFill>
                  <a:prstClr val="black"/>
                </a:solidFill>
                <a:latin typeface="Verdana" panose="020B0604030504040204" pitchFamily="34" charset="0"/>
                <a:ea typeface="Verdana" panose="020B0604030504040204" pitchFamily="34" charset="0"/>
                <a:cs typeface="Verdana" panose="020B0604030504040204" pitchFamily="34" charset="0"/>
              </a:rPr>
              <a:t>As FH is common, sometimes both parents can have the condition. In this case each child has a:</a:t>
            </a:r>
          </a:p>
          <a:p>
            <a:pPr lvl="1">
              <a:buFont typeface="Arial" panose="020B0604020202020204" pitchFamily="34" charset="0"/>
              <a:buChar char="•"/>
            </a:pPr>
            <a:r>
              <a:rPr lang="en-GB" dirty="0">
                <a:solidFill>
                  <a:prstClr val="black"/>
                </a:solidFill>
                <a:latin typeface="Verdana" panose="020B0604030504040204" pitchFamily="34" charset="0"/>
                <a:ea typeface="Verdana" panose="020B0604030504040204" pitchFamily="34" charset="0"/>
                <a:cs typeface="Verdana" panose="020B0604030504040204" pitchFamily="34" charset="0"/>
              </a:rPr>
              <a:t>50%  chance of inheriting the gene alteration form either Parent, or </a:t>
            </a:r>
          </a:p>
          <a:p>
            <a:pPr lvl="1">
              <a:buFont typeface="Arial" panose="020B0604020202020204" pitchFamily="34" charset="0"/>
              <a:buChar char="•"/>
            </a:pPr>
            <a:r>
              <a:rPr lang="en-GB" dirty="0">
                <a:solidFill>
                  <a:prstClr val="black"/>
                </a:solidFill>
                <a:latin typeface="Verdana" panose="020B0604030504040204" pitchFamily="34" charset="0"/>
                <a:ea typeface="Verdana" panose="020B0604030504040204" pitchFamily="34" charset="0"/>
                <a:cs typeface="Verdana" panose="020B0604030504040204" pitchFamily="34" charset="0"/>
              </a:rPr>
              <a:t>25% chance of inheriting the gene alteration from both parents</a:t>
            </a:r>
          </a:p>
          <a:p>
            <a:pPr lvl="2">
              <a:buFont typeface="Arial" panose="020B0604020202020204" pitchFamily="34" charset="0"/>
              <a:buChar char="•"/>
            </a:pPr>
            <a:r>
              <a:rPr lang="en-GB" dirty="0">
                <a:solidFill>
                  <a:prstClr val="black"/>
                </a:solidFill>
                <a:latin typeface="Verdana" panose="020B0604030504040204" pitchFamily="34" charset="0"/>
                <a:ea typeface="Verdana" panose="020B0604030504040204" pitchFamily="34" charset="0"/>
                <a:cs typeface="Verdana" panose="020B0604030504040204" pitchFamily="34" charset="0"/>
              </a:rPr>
              <a:t>HOMOZYGOUS FH is life threatening!</a:t>
            </a:r>
            <a:endParaRPr lang="en-GB" dirty="0">
              <a:solidFill>
                <a:srgbClr val="000000"/>
              </a:solidFill>
              <a:latin typeface="Verdana" panose="020B0604030504040204" pitchFamily="34" charset="0"/>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2009850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3386591733"/>
              </p:ext>
            </p:extLst>
          </p:nvPr>
        </p:nvGraphicFramePr>
        <p:xfrm>
          <a:off x="811696" y="3900843"/>
          <a:ext cx="10515600" cy="2433695"/>
        </p:xfrm>
        <a:graphic>
          <a:graphicData uri="http://schemas.openxmlformats.org/drawingml/2006/table">
            <a:tbl>
              <a:tblPr/>
              <a:tblGrid>
                <a:gridCol w="3505200">
                  <a:extLst>
                    <a:ext uri="{9D8B030D-6E8A-4147-A177-3AD203B41FA5}">
                      <a16:colId xmlns:a16="http://schemas.microsoft.com/office/drawing/2014/main" xmlns="" val="3533108137"/>
                    </a:ext>
                  </a:extLst>
                </a:gridCol>
                <a:gridCol w="3505200">
                  <a:extLst>
                    <a:ext uri="{9D8B030D-6E8A-4147-A177-3AD203B41FA5}">
                      <a16:colId xmlns:a16="http://schemas.microsoft.com/office/drawing/2014/main" xmlns="" val="1572542320"/>
                    </a:ext>
                  </a:extLst>
                </a:gridCol>
                <a:gridCol w="3505200">
                  <a:extLst>
                    <a:ext uri="{9D8B030D-6E8A-4147-A177-3AD203B41FA5}">
                      <a16:colId xmlns:a16="http://schemas.microsoft.com/office/drawing/2014/main" xmlns="" val="3474036732"/>
                    </a:ext>
                  </a:extLst>
                </a:gridCol>
              </a:tblGrid>
              <a:tr h="486739">
                <a:tc gridSpan="3">
                  <a:txBody>
                    <a:bodyPr/>
                    <a:lstStyle/>
                    <a:p>
                      <a:pPr algn="l"/>
                      <a:r>
                        <a:rPr lang="en-GB" b="1" dirty="0">
                          <a:effectLst/>
                        </a:rPr>
                        <a:t>Table 1. Cholesterol levels to be used as </a:t>
                      </a:r>
                      <a:r>
                        <a:rPr lang="en-GB" b="1" dirty="0" err="1">
                          <a:effectLst/>
                        </a:rPr>
                        <a:t>diagnositc</a:t>
                      </a:r>
                      <a:r>
                        <a:rPr lang="en-GB" b="1" dirty="0">
                          <a:effectLst/>
                        </a:rPr>
                        <a:t> criteria for the index individual</a:t>
                      </a:r>
                      <a:r>
                        <a:rPr lang="en-GB" b="1" baseline="30000" dirty="0">
                          <a:effectLst/>
                        </a:rPr>
                        <a:t>1</a:t>
                      </a:r>
                      <a:endParaRPr lang="en-GB" dirty="0">
                        <a:effectLst/>
                      </a:endParaRPr>
                    </a:p>
                  </a:txBody>
                  <a:tcPr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rgbClr val="FFFFFF"/>
                    </a:solidFill>
                  </a:tcPr>
                </a:tc>
                <a:tc hMerge="1">
                  <a:txBody>
                    <a:bodyPr/>
                    <a:lstStyle/>
                    <a:p>
                      <a:endParaRPr lang="en-GB"/>
                    </a:p>
                  </a:txBody>
                  <a:tcPr/>
                </a:tc>
                <a:tc hMerge="1">
                  <a:txBody>
                    <a:bodyPr/>
                    <a:lstStyle/>
                    <a:p>
                      <a:endParaRPr lang="en-GB"/>
                    </a:p>
                  </a:txBody>
                  <a:tcPr/>
                </a:tc>
                <a:extLst>
                  <a:ext uri="{0D108BD9-81ED-4DB2-BD59-A6C34878D82A}">
                    <a16:rowId xmlns:a16="http://schemas.microsoft.com/office/drawing/2014/main" xmlns="" val="1104178095"/>
                  </a:ext>
                </a:extLst>
              </a:tr>
              <a:tr h="486739">
                <a:tc>
                  <a:txBody>
                    <a:bodyPr/>
                    <a:lstStyle/>
                    <a:p>
                      <a:pPr algn="l"/>
                      <a:r>
                        <a:rPr lang="en-GB" dirty="0"/>
                        <a:t> </a:t>
                      </a:r>
                    </a:p>
                  </a:txBody>
                  <a:tcPr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rgbClr val="FFFFFF"/>
                    </a:solidFill>
                  </a:tcPr>
                </a:tc>
                <a:tc>
                  <a:txBody>
                    <a:bodyPr/>
                    <a:lstStyle/>
                    <a:p>
                      <a:pPr algn="l"/>
                      <a:r>
                        <a:rPr lang="en-GB" dirty="0"/>
                        <a:t> Total cholesterol</a:t>
                      </a:r>
                    </a:p>
                  </a:txBody>
                  <a:tcPr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rgbClr val="FFFFFF"/>
                    </a:solidFill>
                  </a:tcPr>
                </a:tc>
                <a:tc>
                  <a:txBody>
                    <a:bodyPr/>
                    <a:lstStyle/>
                    <a:p>
                      <a:pPr algn="l"/>
                      <a:r>
                        <a:rPr lang="en-GB"/>
                        <a:t> LDL-C</a:t>
                      </a:r>
                    </a:p>
                  </a:txBody>
                  <a:tcPr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rgbClr val="FFFFFF"/>
                    </a:solidFill>
                  </a:tcPr>
                </a:tc>
                <a:extLst>
                  <a:ext uri="{0D108BD9-81ED-4DB2-BD59-A6C34878D82A}">
                    <a16:rowId xmlns:a16="http://schemas.microsoft.com/office/drawing/2014/main" xmlns="" val="1317408175"/>
                  </a:ext>
                </a:extLst>
              </a:tr>
              <a:tr h="486739">
                <a:tc>
                  <a:txBody>
                    <a:bodyPr/>
                    <a:lstStyle/>
                    <a:p>
                      <a:r>
                        <a:rPr lang="en-GB"/>
                        <a:t> Child/young person</a:t>
                      </a:r>
                    </a:p>
                  </a:txBody>
                  <a:tcPr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rgbClr val="FFFFFF"/>
                    </a:solidFill>
                  </a:tcPr>
                </a:tc>
                <a:tc>
                  <a:txBody>
                    <a:bodyPr/>
                    <a:lstStyle/>
                    <a:p>
                      <a:r>
                        <a:rPr lang="en-GB" dirty="0"/>
                        <a:t> &gt;6.7 </a:t>
                      </a:r>
                      <a:r>
                        <a:rPr lang="en-GB" dirty="0" err="1"/>
                        <a:t>mmol</a:t>
                      </a:r>
                      <a:r>
                        <a:rPr lang="en-GB" dirty="0"/>
                        <a:t>/l</a:t>
                      </a:r>
                    </a:p>
                  </a:txBody>
                  <a:tcPr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rgbClr val="FFFFFF"/>
                    </a:solidFill>
                  </a:tcPr>
                </a:tc>
                <a:tc>
                  <a:txBody>
                    <a:bodyPr/>
                    <a:lstStyle/>
                    <a:p>
                      <a:r>
                        <a:rPr lang="en-GB"/>
                        <a:t> &gt;4,0 mmol/l</a:t>
                      </a:r>
                    </a:p>
                  </a:txBody>
                  <a:tcPr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rgbClr val="FFFFFF"/>
                    </a:solidFill>
                  </a:tcPr>
                </a:tc>
                <a:extLst>
                  <a:ext uri="{0D108BD9-81ED-4DB2-BD59-A6C34878D82A}">
                    <a16:rowId xmlns:a16="http://schemas.microsoft.com/office/drawing/2014/main" xmlns="" val="1568451288"/>
                  </a:ext>
                </a:extLst>
              </a:tr>
              <a:tr h="486739">
                <a:tc>
                  <a:txBody>
                    <a:bodyPr/>
                    <a:lstStyle/>
                    <a:p>
                      <a:r>
                        <a:rPr lang="en-GB"/>
                        <a:t> Adult</a:t>
                      </a:r>
                    </a:p>
                  </a:txBody>
                  <a:tcPr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rgbClr val="FFFFFF"/>
                    </a:solidFill>
                  </a:tcPr>
                </a:tc>
                <a:tc>
                  <a:txBody>
                    <a:bodyPr/>
                    <a:lstStyle/>
                    <a:p>
                      <a:r>
                        <a:rPr lang="en-GB" dirty="0"/>
                        <a:t> &gt; 7.5 </a:t>
                      </a:r>
                      <a:r>
                        <a:rPr lang="en-GB" dirty="0" err="1"/>
                        <a:t>mmol</a:t>
                      </a:r>
                      <a:r>
                        <a:rPr lang="en-GB" dirty="0"/>
                        <a:t>/l</a:t>
                      </a:r>
                    </a:p>
                  </a:txBody>
                  <a:tcPr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rgbClr val="FFFFFF"/>
                    </a:solidFill>
                  </a:tcPr>
                </a:tc>
                <a:tc>
                  <a:txBody>
                    <a:bodyPr/>
                    <a:lstStyle/>
                    <a:p>
                      <a:r>
                        <a:rPr lang="en-GB"/>
                        <a:t> &gt;4.9 mmol/l</a:t>
                      </a:r>
                    </a:p>
                  </a:txBody>
                  <a:tcPr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rgbClr val="FFFFFF"/>
                    </a:solidFill>
                  </a:tcPr>
                </a:tc>
                <a:extLst>
                  <a:ext uri="{0D108BD9-81ED-4DB2-BD59-A6C34878D82A}">
                    <a16:rowId xmlns:a16="http://schemas.microsoft.com/office/drawing/2014/main" xmlns="" val="2936746735"/>
                  </a:ext>
                </a:extLst>
              </a:tr>
              <a:tr h="486739">
                <a:tc gridSpan="3">
                  <a:txBody>
                    <a:bodyPr/>
                    <a:lstStyle/>
                    <a:p>
                      <a:pPr algn="l"/>
                      <a:r>
                        <a:rPr lang="en-GB" baseline="30000" dirty="0">
                          <a:effectLst/>
                        </a:rPr>
                        <a:t>1</a:t>
                      </a:r>
                      <a:r>
                        <a:rPr lang="en-GB" dirty="0">
                          <a:effectLst/>
                        </a:rPr>
                        <a:t>Levels either pre-treatment or highest on treatment LDL-C, low density lipoprotein cholesterol </a:t>
                      </a:r>
                    </a:p>
                  </a:txBody>
                  <a:tcPr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rgbClr val="FFFFFF"/>
                    </a:solidFill>
                  </a:tcPr>
                </a:tc>
                <a:tc hMerge="1">
                  <a:txBody>
                    <a:bodyPr/>
                    <a:lstStyle/>
                    <a:p>
                      <a:endParaRPr lang="en-GB"/>
                    </a:p>
                  </a:txBody>
                  <a:tcPr/>
                </a:tc>
                <a:tc hMerge="1">
                  <a:txBody>
                    <a:bodyPr/>
                    <a:lstStyle/>
                    <a:p>
                      <a:endParaRPr lang="en-GB"/>
                    </a:p>
                  </a:txBody>
                  <a:tcPr/>
                </a:tc>
                <a:extLst>
                  <a:ext uri="{0D108BD9-81ED-4DB2-BD59-A6C34878D82A}">
                    <a16:rowId xmlns:a16="http://schemas.microsoft.com/office/drawing/2014/main" xmlns="" val="2222588842"/>
                  </a:ext>
                </a:extLst>
              </a:tr>
            </a:tbl>
          </a:graphicData>
        </a:graphic>
      </p:graphicFrame>
      <p:sp>
        <p:nvSpPr>
          <p:cNvPr id="3" name="Rectangle 2"/>
          <p:cNvSpPr/>
          <p:nvPr/>
        </p:nvSpPr>
        <p:spPr>
          <a:xfrm>
            <a:off x="705678" y="1038523"/>
            <a:ext cx="9839178" cy="3139321"/>
          </a:xfrm>
          <a:prstGeom prst="rect">
            <a:avLst/>
          </a:prstGeom>
        </p:spPr>
        <p:txBody>
          <a:bodyPr wrap="square">
            <a:spAutoFit/>
          </a:bodyPr>
          <a:lstStyle/>
          <a:p>
            <a:pPr marL="285750" indent="-285750">
              <a:buFont typeface="Arial" panose="020B0604020202020204" pitchFamily="34" charset="0"/>
              <a:buChar char="•"/>
            </a:pPr>
            <a:r>
              <a:rPr lang="en-GB" b="0" i="0" dirty="0">
                <a:solidFill>
                  <a:srgbClr val="333333"/>
                </a:solidFill>
                <a:effectLst/>
                <a:latin typeface="Verdana" panose="020B0604030504040204" pitchFamily="34" charset="0"/>
                <a:ea typeface="Verdana" panose="020B0604030504040204" pitchFamily="34" charset="0"/>
                <a:cs typeface="Verdana" panose="020B0604030504040204" pitchFamily="34" charset="0"/>
              </a:rPr>
              <a:t>Diagnosis of a person with possible FH if they have cholesterol concentrations as defined in Table 1 and at least one of the following:</a:t>
            </a:r>
          </a:p>
          <a:p>
            <a:endParaRPr lang="en-GB" b="0" i="0" dirty="0">
              <a:solidFill>
                <a:srgbClr val="333333"/>
              </a:solidFill>
              <a:effectLst/>
              <a:latin typeface="Verdana" panose="020B0604030504040204" pitchFamily="34" charset="0"/>
              <a:ea typeface="Verdana" panose="020B0604030504040204" pitchFamily="34" charset="0"/>
              <a:cs typeface="Verdana" panose="020B0604030504040204" pitchFamily="34" charset="0"/>
            </a:endParaRPr>
          </a:p>
          <a:p>
            <a:pPr marL="742950" lvl="1" indent="-285750">
              <a:buFont typeface="Arial" panose="020B0604020202020204" pitchFamily="34" charset="0"/>
              <a:buChar char="•"/>
            </a:pPr>
            <a:r>
              <a:rPr lang="en-GB" dirty="0">
                <a:solidFill>
                  <a:srgbClr val="333333"/>
                </a:solidFill>
                <a:latin typeface="Verdana" panose="020B0604030504040204" pitchFamily="34" charset="0"/>
                <a:ea typeface="Verdana" panose="020B0604030504040204" pitchFamily="34" charset="0"/>
                <a:cs typeface="Verdana" panose="020B0604030504040204" pitchFamily="34" charset="0"/>
              </a:rPr>
              <a:t>F</a:t>
            </a:r>
            <a:r>
              <a:rPr lang="en-GB" b="0" i="0" dirty="0">
                <a:solidFill>
                  <a:srgbClr val="333333"/>
                </a:solidFill>
                <a:effectLst/>
                <a:latin typeface="Verdana" panose="020B0604030504040204" pitchFamily="34" charset="0"/>
                <a:ea typeface="Verdana" panose="020B0604030504040204" pitchFamily="34" charset="0"/>
                <a:cs typeface="Verdana" panose="020B0604030504040204" pitchFamily="34" charset="0"/>
              </a:rPr>
              <a:t>amily history of myocardial infarction: aged younger than 50 years in second-degree relative or aged younger than 60 years in first-degree relative</a:t>
            </a:r>
          </a:p>
          <a:p>
            <a:pPr marL="742950" lvl="1" indent="-285750">
              <a:buFont typeface="Arial" panose="020B0604020202020204" pitchFamily="34" charset="0"/>
              <a:buChar char="•"/>
            </a:pPr>
            <a:endParaRPr lang="en-GB" b="0" i="0" dirty="0">
              <a:solidFill>
                <a:srgbClr val="333333"/>
              </a:solidFill>
              <a:effectLst/>
              <a:latin typeface="Verdana" panose="020B0604030504040204" pitchFamily="34" charset="0"/>
              <a:ea typeface="Verdana" panose="020B0604030504040204" pitchFamily="34" charset="0"/>
              <a:cs typeface="Verdana" panose="020B0604030504040204" pitchFamily="34" charset="0"/>
            </a:endParaRPr>
          </a:p>
          <a:p>
            <a:pPr marL="742950" lvl="1" indent="-285750">
              <a:buFont typeface="Arial" panose="020B0604020202020204" pitchFamily="34" charset="0"/>
              <a:buChar char="•"/>
            </a:pPr>
            <a:r>
              <a:rPr lang="en-GB" dirty="0">
                <a:solidFill>
                  <a:srgbClr val="333333"/>
                </a:solidFill>
                <a:latin typeface="Verdana" panose="020B0604030504040204" pitchFamily="34" charset="0"/>
                <a:ea typeface="Verdana" panose="020B0604030504040204" pitchFamily="34" charset="0"/>
                <a:cs typeface="Verdana" panose="020B0604030504040204" pitchFamily="34" charset="0"/>
              </a:rPr>
              <a:t>F</a:t>
            </a:r>
            <a:r>
              <a:rPr lang="en-GB" b="0" i="0" dirty="0">
                <a:solidFill>
                  <a:srgbClr val="333333"/>
                </a:solidFill>
                <a:effectLst/>
                <a:latin typeface="Verdana" panose="020B0604030504040204" pitchFamily="34" charset="0"/>
                <a:ea typeface="Verdana" panose="020B0604030504040204" pitchFamily="34" charset="0"/>
                <a:cs typeface="Verdana" panose="020B0604030504040204" pitchFamily="34" charset="0"/>
              </a:rPr>
              <a:t>amily history of raised total cholesterol: greater than 7.5mmol/l in adult first- or second-degree relative, or greater than 6.7mmol/l in child, brother or sister aged younger than 16 years.</a:t>
            </a:r>
            <a:endParaRPr lang="en-GB" b="0" i="0" dirty="0">
              <a:solidFill>
                <a:srgbClr val="333333"/>
              </a:solidFill>
              <a:effectLst/>
              <a:latin typeface="Helvetica Neue"/>
            </a:endParaRPr>
          </a:p>
          <a:p>
            <a:endParaRPr lang="en-GB" b="0" i="0" dirty="0">
              <a:solidFill>
                <a:srgbClr val="333333"/>
              </a:solidFill>
              <a:effectLst/>
              <a:latin typeface="Helvetica Neue"/>
            </a:endParaRPr>
          </a:p>
        </p:txBody>
      </p:sp>
      <p:sp>
        <p:nvSpPr>
          <p:cNvPr id="4" name="Rectangle 3"/>
          <p:cNvSpPr/>
          <p:nvPr/>
        </p:nvSpPr>
        <p:spPr>
          <a:xfrm>
            <a:off x="1613451" y="258806"/>
            <a:ext cx="9621079" cy="461665"/>
          </a:xfrm>
          <a:prstGeom prst="rect">
            <a:avLst/>
          </a:prstGeom>
        </p:spPr>
        <p:txBody>
          <a:bodyPr wrap="square">
            <a:spAutoFit/>
          </a:bodyPr>
          <a:lstStyle/>
          <a:p>
            <a:r>
              <a:rPr lang="en-GB" sz="2400" b="1" i="0" dirty="0">
                <a:solidFill>
                  <a:srgbClr val="333333"/>
                </a:solidFill>
                <a:effectLst/>
                <a:latin typeface="Verdana" panose="020B0604030504040204" pitchFamily="34" charset="0"/>
                <a:ea typeface="Verdana" panose="020B0604030504040204" pitchFamily="34" charset="0"/>
                <a:cs typeface="Verdana" panose="020B0604030504040204" pitchFamily="34" charset="0"/>
              </a:rPr>
              <a:t>Simon Broome diagnostic criteria for index individuals</a:t>
            </a:r>
            <a:endParaRPr lang="en-GB" sz="2400" dirty="0"/>
          </a:p>
        </p:txBody>
      </p:sp>
    </p:spTree>
    <p:extLst>
      <p:ext uri="{BB962C8B-B14F-4D97-AF65-F5344CB8AC3E}">
        <p14:creationId xmlns:p14="http://schemas.microsoft.com/office/powerpoint/2010/main" val="345128554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10816" y="1411360"/>
            <a:ext cx="10588487" cy="3139321"/>
          </a:xfrm>
          <a:prstGeom prst="rect">
            <a:avLst/>
          </a:prstGeom>
        </p:spPr>
        <p:txBody>
          <a:bodyPr wrap="square">
            <a:spAutoFit/>
          </a:bodyPr>
          <a:lstStyle/>
          <a:p>
            <a:r>
              <a:rPr lang="en-GB" b="1" i="0" dirty="0">
                <a:solidFill>
                  <a:srgbClr val="FF6633"/>
                </a:solidFill>
                <a:effectLst/>
                <a:latin typeface="Verdana" panose="020B0604030504040204" pitchFamily="34" charset="0"/>
              </a:rPr>
              <a:t>Primary Care Management</a:t>
            </a:r>
          </a:p>
          <a:p>
            <a:pPr>
              <a:buFont typeface="Arial" panose="020B0604020202020204" pitchFamily="34" charset="0"/>
              <a:buChar char="•"/>
            </a:pPr>
            <a:r>
              <a:rPr lang="en-GB" b="0" i="0" dirty="0">
                <a:solidFill>
                  <a:srgbClr val="000000"/>
                </a:solidFill>
                <a:effectLst/>
                <a:latin typeface="Verdana" panose="020B0604030504040204" pitchFamily="34" charset="0"/>
              </a:rPr>
              <a:t>Family history of coronary artery disease at an earlier age than expected should be evaluated with a lipid screen</a:t>
            </a:r>
          </a:p>
          <a:p>
            <a:pPr>
              <a:buFont typeface="Arial" panose="020B0604020202020204" pitchFamily="34" charset="0"/>
              <a:buChar char="•"/>
            </a:pPr>
            <a:r>
              <a:rPr lang="en-GB" b="0" i="0" dirty="0">
                <a:solidFill>
                  <a:srgbClr val="000000"/>
                </a:solidFill>
                <a:effectLst/>
                <a:latin typeface="Verdana" panose="020B0604030504040204" pitchFamily="34" charset="0"/>
              </a:rPr>
              <a:t>Particular care should be taken to look for clues that both partners could have FH, which can occur as the altered gene has a high frequency. If so, a child can inherit two copies of the altered gene, resulting in a more severe life-threatening condition with concerns about coronary heart disease in childhood</a:t>
            </a:r>
          </a:p>
          <a:p>
            <a:endParaRPr lang="en-GB" b="1" i="0" dirty="0">
              <a:solidFill>
                <a:srgbClr val="FF6633"/>
              </a:solidFill>
              <a:effectLst/>
              <a:latin typeface="Verdana" panose="020B0604030504040204" pitchFamily="34" charset="0"/>
            </a:endParaRPr>
          </a:p>
          <a:p>
            <a:r>
              <a:rPr lang="en-GB" b="1" i="0" dirty="0">
                <a:solidFill>
                  <a:srgbClr val="FF6633"/>
                </a:solidFill>
                <a:effectLst/>
                <a:latin typeface="Verdana" panose="020B0604030504040204" pitchFamily="34" charset="0"/>
              </a:rPr>
              <a:t>Secondary Care Management</a:t>
            </a:r>
          </a:p>
          <a:p>
            <a:pPr>
              <a:buFont typeface="Arial" panose="020B0604020202020204" pitchFamily="34" charset="0"/>
              <a:buChar char="•"/>
            </a:pPr>
            <a:r>
              <a:rPr lang="en-GB" b="0" i="0" dirty="0">
                <a:solidFill>
                  <a:srgbClr val="000000"/>
                </a:solidFill>
                <a:effectLst/>
                <a:latin typeface="Verdana" panose="020B0604030504040204" pitchFamily="34" charset="0"/>
              </a:rPr>
              <a:t>Patients with familial hypercholesterolemia should ideally be managed under the care of a specialist at a lipid clinic</a:t>
            </a:r>
          </a:p>
        </p:txBody>
      </p:sp>
      <p:sp>
        <p:nvSpPr>
          <p:cNvPr id="3" name="Title 2"/>
          <p:cNvSpPr>
            <a:spLocks noGrp="1"/>
          </p:cNvSpPr>
          <p:nvPr>
            <p:ph type="title"/>
          </p:nvPr>
        </p:nvSpPr>
        <p:spPr>
          <a:xfrm>
            <a:off x="291547" y="490330"/>
            <a:ext cx="10707756" cy="1159569"/>
          </a:xfrm>
        </p:spPr>
        <p:txBody>
          <a:bodyPr>
            <a:normAutofit fontScale="90000"/>
          </a:bodyPr>
          <a:lstStyle/>
          <a:p>
            <a:r>
              <a:rPr lang="en-GB" sz="4900" dirty="0"/>
              <a:t>Management of FH</a:t>
            </a:r>
            <a:r>
              <a:rPr lang="en-GB" dirty="0"/>
              <a:t/>
            </a:r>
            <a:br>
              <a:rPr lang="en-GB" dirty="0"/>
            </a:br>
            <a:endParaRPr lang="en-GB" dirty="0"/>
          </a:p>
        </p:txBody>
      </p:sp>
    </p:spTree>
    <p:extLst>
      <p:ext uri="{BB962C8B-B14F-4D97-AF65-F5344CB8AC3E}">
        <p14:creationId xmlns:p14="http://schemas.microsoft.com/office/powerpoint/2010/main" val="392519872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Picture 2" descr="http://www.tjhsst.edu/~jleaf/disability/nsd/2Cafe.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flipV="1">
            <a:off x="1713739" y="3851957"/>
            <a:ext cx="3839650" cy="2471908"/>
          </a:xfrm>
          <a:prstGeom prst="rect">
            <a:avLst/>
          </a:prstGeom>
          <a:noFill/>
          <a:extLst>
            <a:ext uri="{909E8E84-426E-40DD-AFC4-6F175D3DCCD1}">
              <a14:hiddenFill xmlns:a14="http://schemas.microsoft.com/office/drawing/2010/main">
                <a:solidFill>
                  <a:srgbClr val="FFFFFF"/>
                </a:solidFill>
              </a14:hiddenFill>
            </a:ext>
          </a:extLst>
        </p:spPr>
      </p:pic>
      <p:pic>
        <p:nvPicPr>
          <p:cNvPr id="16388" name="Picture 4" descr="http://www.mrcophth.com/eyeanddermatology/neurofiborma.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377076" y="3609219"/>
            <a:ext cx="2910993" cy="2957383"/>
          </a:xfrm>
          <a:prstGeom prst="rect">
            <a:avLst/>
          </a:prstGeom>
          <a:noFill/>
          <a:extLst>
            <a:ext uri="{909E8E84-426E-40DD-AFC4-6F175D3DCCD1}">
              <a14:hiddenFill xmlns:a14="http://schemas.microsoft.com/office/drawing/2010/main">
                <a:solidFill>
                  <a:srgbClr val="FFFFFF"/>
                </a:solidFill>
              </a14:hiddenFill>
            </a:ext>
          </a:extLst>
        </p:spPr>
      </p:pic>
      <p:pic>
        <p:nvPicPr>
          <p:cNvPr id="16390" name="Picture 6" descr="http://www.mrcophth.com/eyeanddermatology/axillaryfreckles.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10800000" flipV="1">
            <a:off x="2077313" y="331304"/>
            <a:ext cx="3112502" cy="3086125"/>
          </a:xfrm>
          <a:prstGeom prst="rect">
            <a:avLst/>
          </a:prstGeom>
          <a:noFill/>
          <a:extLst>
            <a:ext uri="{909E8E84-426E-40DD-AFC4-6F175D3DCCD1}">
              <a14:hiddenFill xmlns:a14="http://schemas.microsoft.com/office/drawing/2010/main">
                <a:solidFill>
                  <a:srgbClr val="FFFFFF"/>
                </a:solidFill>
              </a14:hiddenFill>
            </a:ext>
          </a:extLst>
        </p:spPr>
      </p:pic>
      <p:pic>
        <p:nvPicPr>
          <p:cNvPr id="16392" name="Picture 8" descr="http://www.elsevier.es/ficheros/publicaciones/15782190/0000010200000006/v1_201304241225/S1578219011000163/v1_201304241225/en/main.assets/gr5.jpe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480311" y="471311"/>
            <a:ext cx="4704522" cy="280610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7235134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50573" y="829994"/>
            <a:ext cx="10367481" cy="1754326"/>
          </a:xfrm>
          <a:prstGeom prst="rect">
            <a:avLst/>
          </a:prstGeom>
        </p:spPr>
        <p:txBody>
          <a:bodyPr wrap="square">
            <a:spAutoFit/>
          </a:bodyPr>
          <a:lstStyle/>
          <a:p>
            <a:r>
              <a:rPr lang="en-GB" b="1" i="0" dirty="0">
                <a:solidFill>
                  <a:srgbClr val="FF6633"/>
                </a:solidFill>
                <a:effectLst/>
                <a:latin typeface="Verdana" panose="020B0604030504040204" pitchFamily="34" charset="0"/>
              </a:rPr>
              <a:t>Clinical Features of NF1</a:t>
            </a:r>
          </a:p>
          <a:p>
            <a:endParaRPr lang="en-GB" b="1" i="0" dirty="0">
              <a:solidFill>
                <a:srgbClr val="FF6633"/>
              </a:solidFill>
              <a:effectLst/>
              <a:latin typeface="Verdana" panose="020B0604030504040204" pitchFamily="34" charset="0"/>
            </a:endParaRPr>
          </a:p>
          <a:p>
            <a:pPr marL="285750" indent="-285750">
              <a:buFont typeface="Arial" panose="020B0604020202020204" pitchFamily="34" charset="0"/>
              <a:buChar char="•"/>
            </a:pPr>
            <a:r>
              <a:rPr lang="en-GB" b="0" i="0" dirty="0">
                <a:solidFill>
                  <a:srgbClr val="000000"/>
                </a:solidFill>
                <a:effectLst/>
                <a:latin typeface="Verdana" panose="020B0604030504040204" pitchFamily="34" charset="0"/>
                <a:ea typeface="Verdana" panose="020B0604030504040204" pitchFamily="34" charset="0"/>
                <a:cs typeface="Verdana" panose="020B0604030504040204" pitchFamily="34" charset="0"/>
              </a:rPr>
              <a:t>NF1 </a:t>
            </a:r>
            <a:r>
              <a:rPr lang="en-GB" dirty="0">
                <a:solidFill>
                  <a:srgbClr val="000000"/>
                </a:solidFill>
                <a:latin typeface="Verdana" panose="020B0604030504040204" pitchFamily="34" charset="0"/>
                <a:ea typeface="Verdana" panose="020B0604030504040204" pitchFamily="34" charset="0"/>
                <a:cs typeface="Verdana" panose="020B0604030504040204" pitchFamily="34" charset="0"/>
              </a:rPr>
              <a:t>is</a:t>
            </a:r>
            <a:r>
              <a:rPr lang="en-GB" b="0" i="0" dirty="0">
                <a:solidFill>
                  <a:srgbClr val="000000"/>
                </a:solidFill>
                <a:effectLst/>
                <a:latin typeface="Verdana" panose="020B0604030504040204" pitchFamily="34" charset="0"/>
                <a:ea typeface="Verdana" panose="020B0604030504040204" pitchFamily="34" charset="0"/>
                <a:cs typeface="Verdana" panose="020B0604030504040204" pitchFamily="34" charset="0"/>
              </a:rPr>
              <a:t> common (birth incidence about 1 in 2,500) with skin pigmentary changes and the development of benign tumours on nerve tissue anywhere in, or on, the body.</a:t>
            </a:r>
          </a:p>
          <a:p>
            <a:endParaRPr lang="en-GB" dirty="0">
              <a:solidFill>
                <a:srgbClr val="000000"/>
              </a:solidFill>
              <a:latin typeface="Verdana" panose="020B0604030504040204" pitchFamily="34" charset="0"/>
              <a:ea typeface="Verdana" panose="020B0604030504040204" pitchFamily="34" charset="0"/>
              <a:cs typeface="Verdana" panose="020B0604030504040204" pitchFamily="34" charset="0"/>
            </a:endParaRPr>
          </a:p>
          <a:p>
            <a:pPr marL="285750" indent="-285750">
              <a:buFont typeface="Arial" panose="020B0604020202020204" pitchFamily="34" charset="0"/>
              <a:buChar char="•"/>
            </a:pPr>
            <a:r>
              <a:rPr lang="en-GB" b="0" i="0" dirty="0">
                <a:solidFill>
                  <a:srgbClr val="000000"/>
                </a:solidFill>
                <a:effectLst/>
                <a:latin typeface="Verdana" panose="020B0604030504040204" pitchFamily="34" charset="0"/>
                <a:ea typeface="Verdana" panose="020B0604030504040204" pitchFamily="34" charset="0"/>
                <a:cs typeface="Verdana" panose="020B0604030504040204" pitchFamily="34" charset="0"/>
              </a:rPr>
              <a:t>Primary Care presentation </a:t>
            </a:r>
            <a:r>
              <a:rPr lang="fr-FR" dirty="0" err="1">
                <a:latin typeface="Verdana" panose="020B0604030504040204" pitchFamily="34" charset="0"/>
                <a:ea typeface="Verdana" panose="020B0604030504040204" pitchFamily="34" charset="0"/>
                <a:cs typeface="Verdana" panose="020B0604030504040204" pitchFamily="34" charset="0"/>
              </a:rPr>
              <a:t>with</a:t>
            </a:r>
            <a:r>
              <a:rPr lang="fr-FR" dirty="0">
                <a:latin typeface="Verdana" panose="020B0604030504040204" pitchFamily="34" charset="0"/>
                <a:ea typeface="Verdana" panose="020B0604030504040204" pitchFamily="34" charset="0"/>
                <a:cs typeface="Verdana" panose="020B0604030504040204" pitchFamily="34" charset="0"/>
              </a:rPr>
              <a:t> multiple café au lait macules and/or </a:t>
            </a:r>
            <a:r>
              <a:rPr lang="fr-FR" dirty="0" err="1">
                <a:latin typeface="Verdana" panose="020B0604030504040204" pitchFamily="34" charset="0"/>
                <a:ea typeface="Verdana" panose="020B0604030504040204" pitchFamily="34" charset="0"/>
                <a:cs typeface="Verdana" panose="020B0604030504040204" pitchFamily="34" charset="0"/>
              </a:rPr>
              <a:t>neurofibromas</a:t>
            </a:r>
            <a:endParaRPr lang="en-GB" b="0" i="0" dirty="0">
              <a:solidFill>
                <a:srgbClr val="000000"/>
              </a:solidFill>
              <a:effectLst/>
              <a:latin typeface="Verdana" panose="020B0604030504040204" pitchFamily="34" charset="0"/>
              <a:ea typeface="Verdana" panose="020B0604030504040204" pitchFamily="34" charset="0"/>
              <a:cs typeface="Verdana" panose="020B0604030504040204" pitchFamily="34" charset="0"/>
            </a:endParaRPr>
          </a:p>
        </p:txBody>
      </p:sp>
      <p:sp>
        <p:nvSpPr>
          <p:cNvPr id="3" name="Rectangle 2"/>
          <p:cNvSpPr/>
          <p:nvPr/>
        </p:nvSpPr>
        <p:spPr>
          <a:xfrm>
            <a:off x="450572" y="2813357"/>
            <a:ext cx="10789513" cy="3416320"/>
          </a:xfrm>
          <a:prstGeom prst="rect">
            <a:avLst/>
          </a:prstGeom>
        </p:spPr>
        <p:txBody>
          <a:bodyPr wrap="square">
            <a:spAutoFit/>
          </a:bodyPr>
          <a:lstStyle/>
          <a:p>
            <a:r>
              <a:rPr lang="en-GB" b="1" i="0" dirty="0">
                <a:solidFill>
                  <a:srgbClr val="FF6633"/>
                </a:solidFill>
                <a:effectLst/>
                <a:latin typeface="Verdana" panose="020B0604030504040204" pitchFamily="34" charset="0"/>
              </a:rPr>
              <a:t>Primary Care Management and Referral</a:t>
            </a:r>
          </a:p>
          <a:p>
            <a:endParaRPr lang="en-GB" b="1" i="0" dirty="0">
              <a:solidFill>
                <a:srgbClr val="FF6633"/>
              </a:solidFill>
              <a:effectLst/>
              <a:latin typeface="Verdana" panose="020B0604030504040204" pitchFamily="34" charset="0"/>
            </a:endParaRPr>
          </a:p>
          <a:p>
            <a:pPr>
              <a:buFont typeface="Arial" panose="020B0604020202020204" pitchFamily="34" charset="0"/>
              <a:buChar char="•"/>
            </a:pPr>
            <a:r>
              <a:rPr lang="en-GB" b="0" i="0" dirty="0">
                <a:solidFill>
                  <a:srgbClr val="000000"/>
                </a:solidFill>
                <a:effectLst/>
                <a:latin typeface="Verdana" panose="020B0604030504040204" pitchFamily="34" charset="0"/>
              </a:rPr>
              <a:t>Surveillance should be instigated for: learning difficulties (usually mild) and scoliosis (in childhood)</a:t>
            </a:r>
          </a:p>
          <a:p>
            <a:pPr>
              <a:buFont typeface="Arial" panose="020B0604020202020204" pitchFamily="34" charset="0"/>
              <a:buChar char="•"/>
            </a:pPr>
            <a:r>
              <a:rPr lang="en-GB" dirty="0">
                <a:solidFill>
                  <a:srgbClr val="000000"/>
                </a:solidFill>
                <a:latin typeface="Verdana" panose="020B0604030504040204" pitchFamily="34" charset="0"/>
              </a:rPr>
              <a:t>O</a:t>
            </a:r>
            <a:r>
              <a:rPr lang="en-GB" b="0" i="0" dirty="0">
                <a:solidFill>
                  <a:srgbClr val="000000"/>
                </a:solidFill>
                <a:effectLst/>
                <a:latin typeface="Verdana" panose="020B0604030504040204" pitchFamily="34" charset="0"/>
              </a:rPr>
              <a:t>ptic glioma</a:t>
            </a:r>
          </a:p>
          <a:p>
            <a:pPr>
              <a:buFont typeface="Arial" panose="020B0604020202020204" pitchFamily="34" charset="0"/>
              <a:buChar char="•"/>
            </a:pPr>
            <a:r>
              <a:rPr lang="en-GB" dirty="0">
                <a:solidFill>
                  <a:srgbClr val="000000"/>
                </a:solidFill>
                <a:latin typeface="Verdana" panose="020B0604030504040204" pitchFamily="34" charset="0"/>
              </a:rPr>
              <a:t>B</a:t>
            </a:r>
            <a:r>
              <a:rPr lang="en-GB" b="0" i="0" dirty="0">
                <a:solidFill>
                  <a:srgbClr val="000000"/>
                </a:solidFill>
                <a:effectLst/>
                <a:latin typeface="Verdana" panose="020B0604030504040204" pitchFamily="34" charset="0"/>
              </a:rPr>
              <a:t>enign or malignant tumours</a:t>
            </a:r>
          </a:p>
          <a:p>
            <a:pPr>
              <a:buFont typeface="Arial" panose="020B0604020202020204" pitchFamily="34" charset="0"/>
              <a:buChar char="•"/>
            </a:pPr>
            <a:r>
              <a:rPr lang="en-GB" dirty="0">
                <a:solidFill>
                  <a:srgbClr val="000000"/>
                </a:solidFill>
                <a:latin typeface="Verdana" panose="020B0604030504040204" pitchFamily="34" charset="0"/>
              </a:rPr>
              <a:t>H</a:t>
            </a:r>
            <a:r>
              <a:rPr lang="en-GB" b="0" i="0" dirty="0">
                <a:solidFill>
                  <a:srgbClr val="000000"/>
                </a:solidFill>
                <a:effectLst/>
                <a:latin typeface="Verdana" panose="020B0604030504040204" pitchFamily="34" charset="0"/>
              </a:rPr>
              <a:t>ypertension (secondary to </a:t>
            </a:r>
            <a:r>
              <a:rPr lang="en-GB" b="0" i="0" dirty="0" err="1">
                <a:solidFill>
                  <a:srgbClr val="000000"/>
                </a:solidFill>
                <a:effectLst/>
                <a:latin typeface="Verdana" panose="020B0604030504040204" pitchFamily="34" charset="0"/>
              </a:rPr>
              <a:t>pheochromocytoma</a:t>
            </a:r>
            <a:r>
              <a:rPr lang="en-GB" b="0" i="0" dirty="0">
                <a:solidFill>
                  <a:srgbClr val="000000"/>
                </a:solidFill>
                <a:effectLst/>
                <a:latin typeface="Verdana" panose="020B0604030504040204" pitchFamily="34" charset="0"/>
              </a:rPr>
              <a:t>)</a:t>
            </a:r>
          </a:p>
          <a:p>
            <a:pPr>
              <a:buFont typeface="Arial" panose="020B0604020202020204" pitchFamily="34" charset="0"/>
              <a:buChar char="•"/>
            </a:pPr>
            <a:r>
              <a:rPr lang="en-GB" b="0" i="0" dirty="0">
                <a:solidFill>
                  <a:srgbClr val="000000"/>
                </a:solidFill>
                <a:effectLst/>
                <a:latin typeface="Verdana" panose="020B0604030504040204" pitchFamily="34" charset="0"/>
              </a:rPr>
              <a:t>Patients with NF1 should be reviewed at least annually</a:t>
            </a:r>
          </a:p>
          <a:p>
            <a:pPr lvl="1">
              <a:buFont typeface="Arial" panose="020B0604020202020204" pitchFamily="34" charset="0"/>
              <a:buChar char="•"/>
            </a:pPr>
            <a:r>
              <a:rPr lang="en-GB" b="0" i="0" dirty="0">
                <a:solidFill>
                  <a:srgbClr val="000000"/>
                </a:solidFill>
                <a:effectLst/>
                <a:latin typeface="Verdana" panose="020B0604030504040204" pitchFamily="34" charset="0"/>
              </a:rPr>
              <a:t>children, usually by a paediatrician and ophthalmologist</a:t>
            </a:r>
          </a:p>
          <a:p>
            <a:pPr>
              <a:buFont typeface="Arial" panose="020B0604020202020204" pitchFamily="34" charset="0"/>
              <a:buChar char="•"/>
            </a:pPr>
            <a:r>
              <a:rPr lang="en-GB" dirty="0">
                <a:solidFill>
                  <a:srgbClr val="000000"/>
                </a:solidFill>
                <a:latin typeface="Verdana" panose="020B0604030504040204" pitchFamily="34" charset="0"/>
              </a:rPr>
              <a:t>A</a:t>
            </a:r>
            <a:r>
              <a:rPr lang="en-GB" b="0" i="0" dirty="0">
                <a:solidFill>
                  <a:srgbClr val="000000"/>
                </a:solidFill>
                <a:effectLst/>
                <a:latin typeface="Verdana" panose="020B0604030504040204" pitchFamily="34" charset="0"/>
              </a:rPr>
              <a:t>dults, usually by their GP</a:t>
            </a:r>
          </a:p>
          <a:p>
            <a:pPr>
              <a:buFont typeface="Arial" panose="020B0604020202020204" pitchFamily="34" charset="0"/>
              <a:buChar char="•"/>
            </a:pPr>
            <a:r>
              <a:rPr lang="en-GB" b="0" i="0" dirty="0">
                <a:solidFill>
                  <a:srgbClr val="000000"/>
                </a:solidFill>
                <a:effectLst/>
                <a:latin typeface="Verdana" panose="020B0604030504040204" pitchFamily="34" charset="0"/>
              </a:rPr>
              <a:t>Refer to a clinical geneticist for confirmation of diagnosis and discussion of genetic implications</a:t>
            </a:r>
          </a:p>
        </p:txBody>
      </p:sp>
      <p:sp>
        <p:nvSpPr>
          <p:cNvPr id="4" name="Title 3"/>
          <p:cNvSpPr>
            <a:spLocks noGrp="1"/>
          </p:cNvSpPr>
          <p:nvPr>
            <p:ph type="title"/>
          </p:nvPr>
        </p:nvSpPr>
        <p:spPr>
          <a:xfrm>
            <a:off x="450572" y="-331304"/>
            <a:ext cx="10518913" cy="1641155"/>
          </a:xfrm>
        </p:spPr>
        <p:txBody>
          <a:bodyPr>
            <a:normAutofit/>
          </a:bodyPr>
          <a:lstStyle/>
          <a:p>
            <a:r>
              <a:rPr lang="en-GB" dirty="0"/>
              <a:t>Neurofibromatosis</a:t>
            </a:r>
          </a:p>
        </p:txBody>
      </p:sp>
    </p:spTree>
    <p:extLst>
      <p:ext uri="{BB962C8B-B14F-4D97-AF65-F5344CB8AC3E}">
        <p14:creationId xmlns:p14="http://schemas.microsoft.com/office/powerpoint/2010/main" val="81533635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 Autosomal Recessive Disorders</a:t>
            </a:r>
          </a:p>
        </p:txBody>
      </p:sp>
      <p:pic>
        <p:nvPicPr>
          <p:cNvPr id="1026" name="Picture 2" descr="http://portal.e-lfh.org.uk/ContentServer/content/GPS_06_003/gif/gps_06_003_04_03_med.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10800000" flipV="1">
            <a:off x="155574" y="1981200"/>
            <a:ext cx="4716463" cy="4837398"/>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p:cNvSpPr/>
          <p:nvPr/>
        </p:nvSpPr>
        <p:spPr>
          <a:xfrm>
            <a:off x="4872036" y="2345634"/>
            <a:ext cx="5968242" cy="1200329"/>
          </a:xfrm>
          <a:prstGeom prst="rect">
            <a:avLst/>
          </a:prstGeom>
        </p:spPr>
        <p:txBody>
          <a:bodyPr wrap="square">
            <a:spAutoFit/>
          </a:bodyPr>
          <a:lstStyle/>
          <a:p>
            <a:r>
              <a:rPr lang="en-GB" b="1" dirty="0">
                <a:solidFill>
                  <a:srgbClr val="000000"/>
                </a:solidFill>
                <a:latin typeface="Verdana" panose="020B0604030504040204" pitchFamily="34" charset="0"/>
              </a:rPr>
              <a:t>Both copies</a:t>
            </a:r>
            <a:r>
              <a:rPr lang="en-GB" dirty="0">
                <a:solidFill>
                  <a:srgbClr val="000000"/>
                </a:solidFill>
                <a:latin typeface="Verdana" panose="020B0604030504040204" pitchFamily="34" charset="0"/>
              </a:rPr>
              <a:t> of the gene must be altered to cause the condition (homozygous); a person with one altered copy of the gene (heterozygous) will be a carrier for the condition.</a:t>
            </a:r>
            <a:endParaRPr lang="en-GB" dirty="0"/>
          </a:p>
        </p:txBody>
      </p:sp>
      <p:sp>
        <p:nvSpPr>
          <p:cNvPr id="4" name="Rectangle 3"/>
          <p:cNvSpPr/>
          <p:nvPr/>
        </p:nvSpPr>
        <p:spPr>
          <a:xfrm>
            <a:off x="4872036" y="3836475"/>
            <a:ext cx="5572845" cy="2031325"/>
          </a:xfrm>
          <a:prstGeom prst="rect">
            <a:avLst/>
          </a:prstGeom>
        </p:spPr>
        <p:txBody>
          <a:bodyPr wrap="square">
            <a:spAutoFit/>
          </a:bodyPr>
          <a:lstStyle/>
          <a:p>
            <a:pPr>
              <a:buFont typeface="Arial" panose="020B0604020202020204" pitchFamily="34" charset="0"/>
              <a:buChar char="•"/>
            </a:pPr>
            <a:r>
              <a:rPr lang="en-GB" dirty="0">
                <a:solidFill>
                  <a:srgbClr val="000000"/>
                </a:solidFill>
                <a:latin typeface="Verdana" panose="020B0604030504040204" pitchFamily="34" charset="0"/>
              </a:rPr>
              <a:t>Cystic fibrosis</a:t>
            </a:r>
          </a:p>
          <a:p>
            <a:pPr>
              <a:buFont typeface="Arial" panose="020B0604020202020204" pitchFamily="34" charset="0"/>
              <a:buChar char="•"/>
            </a:pPr>
            <a:r>
              <a:rPr lang="en-GB" dirty="0">
                <a:solidFill>
                  <a:srgbClr val="000000"/>
                </a:solidFill>
                <a:latin typeface="Verdana" panose="020B0604030504040204" pitchFamily="34" charset="0"/>
              </a:rPr>
              <a:t>Sickle cell disease</a:t>
            </a:r>
          </a:p>
          <a:p>
            <a:pPr>
              <a:buFont typeface="Arial" panose="020B0604020202020204" pitchFamily="34" charset="0"/>
              <a:buChar char="•"/>
            </a:pPr>
            <a:r>
              <a:rPr lang="en-GB" dirty="0">
                <a:solidFill>
                  <a:srgbClr val="000000"/>
                </a:solidFill>
                <a:latin typeface="Verdana" panose="020B0604030504040204" pitchFamily="34" charset="0"/>
              </a:rPr>
              <a:t>ß-thalassaemia</a:t>
            </a:r>
          </a:p>
          <a:p>
            <a:pPr>
              <a:buFont typeface="Arial" panose="020B0604020202020204" pitchFamily="34" charset="0"/>
              <a:buChar char="•"/>
            </a:pPr>
            <a:r>
              <a:rPr lang="en-GB" dirty="0">
                <a:solidFill>
                  <a:srgbClr val="000000"/>
                </a:solidFill>
                <a:latin typeface="Verdana" panose="020B0604030504040204" pitchFamily="34" charset="0"/>
              </a:rPr>
              <a:t>Haemochromatosis</a:t>
            </a:r>
          </a:p>
          <a:p>
            <a:pPr>
              <a:buFont typeface="Arial" panose="020B0604020202020204" pitchFamily="34" charset="0"/>
              <a:buChar char="•"/>
            </a:pPr>
            <a:r>
              <a:rPr lang="en-GB" dirty="0">
                <a:solidFill>
                  <a:srgbClr val="000000"/>
                </a:solidFill>
                <a:latin typeface="Verdana" panose="020B0604030504040204" pitchFamily="34" charset="0"/>
              </a:rPr>
              <a:t>Congenital adrenal hyperplasia</a:t>
            </a:r>
          </a:p>
          <a:p>
            <a:pPr>
              <a:buFont typeface="Arial" panose="020B0604020202020204" pitchFamily="34" charset="0"/>
              <a:buChar char="•"/>
            </a:pPr>
            <a:r>
              <a:rPr lang="en-GB" dirty="0">
                <a:solidFill>
                  <a:srgbClr val="000000"/>
                </a:solidFill>
                <a:latin typeface="Verdana" panose="020B0604030504040204" pitchFamily="34" charset="0"/>
              </a:rPr>
              <a:t>Congenital deafness</a:t>
            </a:r>
          </a:p>
          <a:p>
            <a:pPr>
              <a:buFont typeface="Arial" panose="020B0604020202020204" pitchFamily="34" charset="0"/>
              <a:buChar char="•"/>
            </a:pPr>
            <a:r>
              <a:rPr lang="en-GB" dirty="0">
                <a:solidFill>
                  <a:srgbClr val="000000"/>
                </a:solidFill>
                <a:latin typeface="Verdana" panose="020B0604030504040204" pitchFamily="34" charset="0"/>
              </a:rPr>
              <a:t>Alpha-1-antitrypsin deficiency</a:t>
            </a:r>
            <a:endParaRPr lang="en-GB" b="0" i="0" dirty="0">
              <a:solidFill>
                <a:srgbClr val="000000"/>
              </a:solidFill>
              <a:effectLst/>
              <a:latin typeface="Verdana" panose="020B0604030504040204" pitchFamily="34" charset="0"/>
            </a:endParaRPr>
          </a:p>
        </p:txBody>
      </p:sp>
    </p:spTree>
    <p:extLst>
      <p:ext uri="{BB962C8B-B14F-4D97-AF65-F5344CB8AC3E}">
        <p14:creationId xmlns:p14="http://schemas.microsoft.com/office/powerpoint/2010/main" val="98305889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http://oncofertility.northwestern.edu/sites/oncofertility/files/legacy_files/sca0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341705" y="3719169"/>
            <a:ext cx="4295635" cy="2801501"/>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a:off x="583096" y="1073425"/>
            <a:ext cx="9872870" cy="2308324"/>
          </a:xfrm>
          <a:prstGeom prst="rect">
            <a:avLst/>
          </a:prstGeom>
        </p:spPr>
        <p:txBody>
          <a:bodyPr wrap="square">
            <a:spAutoFit/>
          </a:bodyPr>
          <a:lstStyle/>
          <a:p>
            <a:endParaRPr lang="en-GB" dirty="0">
              <a:solidFill>
                <a:srgbClr val="FF6633"/>
              </a:solidFill>
              <a:latin typeface="Verdana" panose="020B0604030504040204" pitchFamily="34" charset="0"/>
            </a:endParaRPr>
          </a:p>
          <a:p>
            <a:pPr marL="285750" indent="-285750">
              <a:buFont typeface="Wingdings" panose="05000000000000000000" pitchFamily="2" charset="2"/>
              <a:buChar char="§"/>
            </a:pPr>
            <a:endParaRPr lang="en-GB" b="1" dirty="0">
              <a:solidFill>
                <a:srgbClr val="FF6633"/>
              </a:solidFill>
              <a:latin typeface="Verdana" panose="020B0604030504040204" pitchFamily="34" charset="0"/>
            </a:endParaRPr>
          </a:p>
          <a:p>
            <a:pPr marL="285750" indent="-285750">
              <a:buFont typeface="Wingdings" panose="05000000000000000000" pitchFamily="2" charset="2"/>
              <a:buChar char="§"/>
            </a:pPr>
            <a:r>
              <a:rPr lang="en-GB" dirty="0">
                <a:solidFill>
                  <a:srgbClr val="000000"/>
                </a:solidFill>
                <a:latin typeface="Verdana" panose="020B0604030504040204" pitchFamily="34" charset="0"/>
              </a:rPr>
              <a:t>Sickle cell anaemia is the most common inherited condition in England, affecting around 12,500 people.</a:t>
            </a:r>
          </a:p>
          <a:p>
            <a:endParaRPr lang="en-GB" dirty="0">
              <a:solidFill>
                <a:srgbClr val="000000"/>
              </a:solidFill>
              <a:latin typeface="Verdana" panose="020B0604030504040204" pitchFamily="34" charset="0"/>
            </a:endParaRPr>
          </a:p>
          <a:p>
            <a:endParaRPr lang="en-GB" dirty="0">
              <a:solidFill>
                <a:srgbClr val="000000"/>
              </a:solidFill>
              <a:latin typeface="Verdana" panose="020B0604030504040204" pitchFamily="34" charset="0"/>
            </a:endParaRPr>
          </a:p>
          <a:p>
            <a:pPr marL="285750" indent="-285750">
              <a:buFont typeface="Wingdings" panose="05000000000000000000" pitchFamily="2" charset="2"/>
              <a:buChar char="§"/>
            </a:pPr>
            <a:r>
              <a:rPr lang="en-GB" dirty="0">
                <a:solidFill>
                  <a:srgbClr val="000000"/>
                </a:solidFill>
                <a:latin typeface="Verdana" panose="020B0604030504040204" pitchFamily="34" charset="0"/>
              </a:rPr>
              <a:t>This causes chronic haemolytic anaemia, and recurrent acute painful crises, which can be life-threatening.</a:t>
            </a:r>
            <a:endParaRPr lang="en-GB" b="0" i="0" dirty="0">
              <a:solidFill>
                <a:srgbClr val="000000"/>
              </a:solidFill>
              <a:effectLst/>
              <a:latin typeface="Verdana" panose="020B0604030504040204" pitchFamily="34" charset="0"/>
            </a:endParaRPr>
          </a:p>
        </p:txBody>
      </p:sp>
      <p:sp>
        <p:nvSpPr>
          <p:cNvPr id="3" name="Rectangle 2"/>
          <p:cNvSpPr/>
          <p:nvPr/>
        </p:nvSpPr>
        <p:spPr>
          <a:xfrm>
            <a:off x="583096" y="3553463"/>
            <a:ext cx="8574157" cy="1226833"/>
          </a:xfrm>
          <a:prstGeom prst="rect">
            <a:avLst/>
          </a:prstGeom>
        </p:spPr>
        <p:txBody>
          <a:bodyPr wrap="square">
            <a:spAutoFit/>
          </a:bodyPr>
          <a:lstStyle/>
          <a:p>
            <a:pPr marL="285750" indent="-285750">
              <a:buFont typeface="Wingdings" panose="05000000000000000000" pitchFamily="2" charset="2"/>
              <a:buChar char="§"/>
            </a:pPr>
            <a:r>
              <a:rPr lang="en-GB" dirty="0">
                <a:solidFill>
                  <a:srgbClr val="000000"/>
                </a:solidFill>
                <a:latin typeface="Verdana" panose="020B0604030504040204" pitchFamily="34" charset="0"/>
              </a:rPr>
              <a:t>Pain, chronic haemolytic anaemia and severe infections, usually beginning in early childhood</a:t>
            </a:r>
          </a:p>
          <a:p>
            <a:pPr>
              <a:buFont typeface="Arial" panose="020B0604020202020204" pitchFamily="34" charset="0"/>
              <a:buChar char="•"/>
            </a:pPr>
            <a:endParaRPr lang="en-GB" b="0" i="0" dirty="0">
              <a:solidFill>
                <a:srgbClr val="000000"/>
              </a:solidFill>
              <a:effectLst/>
              <a:latin typeface="Verdana" panose="020B0604030504040204" pitchFamily="34" charset="0"/>
            </a:endParaRPr>
          </a:p>
          <a:p>
            <a:pPr>
              <a:buFont typeface="Arial" panose="020B0604020202020204" pitchFamily="34" charset="0"/>
              <a:buChar char="•"/>
            </a:pPr>
            <a:endParaRPr lang="en-GB" b="0" i="0" dirty="0">
              <a:solidFill>
                <a:srgbClr val="000000"/>
              </a:solidFill>
              <a:effectLst/>
              <a:latin typeface="Verdana" panose="020B0604030504040204" pitchFamily="34" charset="0"/>
            </a:endParaRPr>
          </a:p>
        </p:txBody>
      </p:sp>
      <p:sp>
        <p:nvSpPr>
          <p:cNvPr id="4" name="Rectangle 3"/>
          <p:cNvSpPr/>
          <p:nvPr/>
        </p:nvSpPr>
        <p:spPr>
          <a:xfrm>
            <a:off x="583096" y="4471385"/>
            <a:ext cx="7103166" cy="646331"/>
          </a:xfrm>
          <a:prstGeom prst="rect">
            <a:avLst/>
          </a:prstGeom>
        </p:spPr>
        <p:txBody>
          <a:bodyPr wrap="square">
            <a:spAutoFit/>
          </a:bodyPr>
          <a:lstStyle/>
          <a:p>
            <a:pPr marL="285750" indent="-285750">
              <a:buFont typeface="Wingdings" panose="05000000000000000000" pitchFamily="2" charset="2"/>
              <a:buChar char="§"/>
            </a:pPr>
            <a:r>
              <a:rPr lang="en-GB" dirty="0">
                <a:solidFill>
                  <a:srgbClr val="000000"/>
                </a:solidFill>
                <a:latin typeface="Verdana" panose="020B0604030504040204" pitchFamily="34" charset="0"/>
              </a:rPr>
              <a:t>Caused by having two copies of the beta globin gene with the sickle mutation (</a:t>
            </a:r>
            <a:r>
              <a:rPr lang="en-GB" dirty="0" err="1">
                <a:solidFill>
                  <a:srgbClr val="000000"/>
                </a:solidFill>
                <a:latin typeface="Verdana" panose="020B0604030504040204" pitchFamily="34" charset="0"/>
              </a:rPr>
              <a:t>HbS</a:t>
            </a:r>
            <a:r>
              <a:rPr lang="en-GB" dirty="0">
                <a:solidFill>
                  <a:srgbClr val="000000"/>
                </a:solidFill>
                <a:latin typeface="Verdana" panose="020B0604030504040204" pitchFamily="34" charset="0"/>
              </a:rPr>
              <a:t>)</a:t>
            </a:r>
            <a:endParaRPr lang="en-GB" b="0" i="0" dirty="0">
              <a:solidFill>
                <a:srgbClr val="000000"/>
              </a:solidFill>
              <a:effectLst/>
              <a:latin typeface="Verdana" panose="020B0604030504040204" pitchFamily="34" charset="0"/>
            </a:endParaRPr>
          </a:p>
        </p:txBody>
      </p:sp>
      <p:sp>
        <p:nvSpPr>
          <p:cNvPr id="5" name="Title 4"/>
          <p:cNvSpPr>
            <a:spLocks noGrp="1"/>
          </p:cNvSpPr>
          <p:nvPr>
            <p:ph type="title"/>
          </p:nvPr>
        </p:nvSpPr>
        <p:spPr/>
        <p:txBody>
          <a:bodyPr/>
          <a:lstStyle/>
          <a:p>
            <a:r>
              <a:rPr lang="en-GB" dirty="0"/>
              <a:t>Sickle Cell Anaemia</a:t>
            </a:r>
          </a:p>
        </p:txBody>
      </p:sp>
    </p:spTree>
    <p:extLst>
      <p:ext uri="{BB962C8B-B14F-4D97-AF65-F5344CB8AC3E}">
        <p14:creationId xmlns:p14="http://schemas.microsoft.com/office/powerpoint/2010/main" val="328392393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http://www.firstaidforfree.com/wp-content/uploads/2015/10/Cystic-Fibrosis-300x225.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187" y="263276"/>
            <a:ext cx="8358187" cy="6268641"/>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a:off x="8375374" y="344557"/>
            <a:ext cx="3034748" cy="923330"/>
          </a:xfrm>
          <a:prstGeom prst="rect">
            <a:avLst/>
          </a:prstGeom>
        </p:spPr>
        <p:txBody>
          <a:bodyPr wrap="square">
            <a:spAutoFit/>
          </a:bodyPr>
          <a:lstStyle/>
          <a:p>
            <a:r>
              <a:rPr lang="en-GB" dirty="0">
                <a:solidFill>
                  <a:srgbClr val="FF0000"/>
                </a:solidFill>
                <a:latin typeface="Helvetica Neue"/>
              </a:rPr>
              <a:t>Cystic fibrosis (CF) is an inherited condition of the exocrine glands</a:t>
            </a:r>
            <a:endParaRPr lang="en-GB" dirty="0">
              <a:solidFill>
                <a:srgbClr val="FF0000"/>
              </a:solidFill>
            </a:endParaRPr>
          </a:p>
        </p:txBody>
      </p:sp>
      <p:sp>
        <p:nvSpPr>
          <p:cNvPr id="3" name="Rectangle 2"/>
          <p:cNvSpPr/>
          <p:nvPr/>
        </p:nvSpPr>
        <p:spPr>
          <a:xfrm>
            <a:off x="8375374" y="1643271"/>
            <a:ext cx="3207026" cy="2585323"/>
          </a:xfrm>
          <a:prstGeom prst="rect">
            <a:avLst/>
          </a:prstGeom>
        </p:spPr>
        <p:txBody>
          <a:bodyPr wrap="square">
            <a:spAutoFit/>
          </a:bodyPr>
          <a:lstStyle/>
          <a:p>
            <a:pPr>
              <a:buFont typeface="Arial" panose="020B0604020202020204" pitchFamily="34" charset="0"/>
              <a:buChar char="•"/>
            </a:pPr>
            <a:r>
              <a:rPr lang="en-GB" dirty="0">
                <a:solidFill>
                  <a:srgbClr val="333333"/>
                </a:solidFill>
                <a:latin typeface="Helvetica Neue"/>
              </a:rPr>
              <a:t>CF is an autosomal recessive condition, owing to mutations in the </a:t>
            </a:r>
            <a:r>
              <a:rPr lang="en-GB" i="1" dirty="0">
                <a:solidFill>
                  <a:srgbClr val="333333"/>
                </a:solidFill>
                <a:latin typeface="Helvetica Neue"/>
              </a:rPr>
              <a:t>CFTR</a:t>
            </a:r>
            <a:r>
              <a:rPr lang="en-GB" dirty="0">
                <a:solidFill>
                  <a:srgbClr val="333333"/>
                </a:solidFill>
                <a:latin typeface="Helvetica Neue"/>
              </a:rPr>
              <a:t> (cystic fibrosis transmembrane conductance regulator) gene - essential for water and salt movement across cell membranes (thick secretions)</a:t>
            </a:r>
          </a:p>
        </p:txBody>
      </p:sp>
    </p:spTree>
    <p:extLst>
      <p:ext uri="{BB962C8B-B14F-4D97-AF65-F5344CB8AC3E}">
        <p14:creationId xmlns:p14="http://schemas.microsoft.com/office/powerpoint/2010/main" val="12192345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99429" y="1378226"/>
            <a:ext cx="8943353" cy="923330"/>
          </a:xfrm>
          <a:prstGeom prst="rect">
            <a:avLst/>
          </a:prstGeom>
        </p:spPr>
        <p:txBody>
          <a:bodyPr wrap="square">
            <a:spAutoFit/>
          </a:bodyPr>
          <a:lstStyle/>
          <a:p>
            <a:r>
              <a:rPr lang="en-GB" b="1" dirty="0">
                <a:solidFill>
                  <a:srgbClr val="000000"/>
                </a:solidFill>
                <a:latin typeface="Verdana" panose="020B0604030504040204" pitchFamily="34" charset="0"/>
              </a:rPr>
              <a:t>One copy</a:t>
            </a:r>
            <a:r>
              <a:rPr lang="en-GB" dirty="0">
                <a:solidFill>
                  <a:srgbClr val="000000"/>
                </a:solidFill>
                <a:latin typeface="Verdana" panose="020B0604030504040204" pitchFamily="34" charset="0"/>
              </a:rPr>
              <a:t> of the altered gene on the X chromosome is sufficient to cause the condition in males. A female with one altered copy of the gene (heterozygous) will be a carrier for the condition.</a:t>
            </a:r>
            <a:endParaRPr lang="en-GB" b="0" i="0" dirty="0">
              <a:solidFill>
                <a:srgbClr val="000000"/>
              </a:solidFill>
              <a:effectLst/>
              <a:latin typeface="Verdana" panose="020B0604030504040204" pitchFamily="34" charset="0"/>
            </a:endParaRPr>
          </a:p>
        </p:txBody>
      </p:sp>
      <p:pic>
        <p:nvPicPr>
          <p:cNvPr id="5124" name="Picture 4" descr="http://portal.e-lfh.org.uk/ContentServer/content/GPS_06_004/jpg/gps_06_004_04_med.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9429" y="2311376"/>
            <a:ext cx="3355973" cy="3442023"/>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p:cNvSpPr/>
          <p:nvPr/>
        </p:nvSpPr>
        <p:spPr>
          <a:xfrm>
            <a:off x="4267200" y="2887155"/>
            <a:ext cx="4876800" cy="2862322"/>
          </a:xfrm>
          <a:prstGeom prst="rect">
            <a:avLst/>
          </a:prstGeom>
        </p:spPr>
        <p:txBody>
          <a:bodyPr wrap="square">
            <a:spAutoFit/>
          </a:bodyPr>
          <a:lstStyle/>
          <a:p>
            <a:pPr>
              <a:buFont typeface="Arial" panose="020B0604020202020204" pitchFamily="34" charset="0"/>
              <a:buChar char="•"/>
            </a:pPr>
            <a:r>
              <a:rPr lang="en-GB" dirty="0">
                <a:solidFill>
                  <a:srgbClr val="000000"/>
                </a:solidFill>
                <a:latin typeface="Verdana" panose="020B0604030504040204" pitchFamily="34" charset="0"/>
              </a:rPr>
              <a:t>Affected people are males</a:t>
            </a:r>
            <a:endParaRPr lang="en-GB" dirty="0">
              <a:solidFill>
                <a:srgbClr val="333333"/>
              </a:solidFill>
              <a:latin typeface="Verdana" panose="020B0604030504040204" pitchFamily="34" charset="0"/>
            </a:endParaRPr>
          </a:p>
          <a:p>
            <a:pPr>
              <a:buFont typeface="Arial" panose="020B0604020202020204" pitchFamily="34" charset="0"/>
              <a:buChar char="•"/>
            </a:pPr>
            <a:r>
              <a:rPr lang="en-GB" dirty="0">
                <a:solidFill>
                  <a:srgbClr val="000000"/>
                </a:solidFill>
                <a:latin typeface="Verdana" panose="020B0604030504040204" pitchFamily="34" charset="0"/>
              </a:rPr>
              <a:t>Affected males in different generations</a:t>
            </a:r>
            <a:endParaRPr lang="en-GB" dirty="0">
              <a:solidFill>
                <a:srgbClr val="333333"/>
              </a:solidFill>
              <a:latin typeface="Verdana" panose="020B0604030504040204" pitchFamily="34" charset="0"/>
            </a:endParaRPr>
          </a:p>
          <a:p>
            <a:pPr>
              <a:buFont typeface="Arial" panose="020B0604020202020204" pitchFamily="34" charset="0"/>
              <a:buChar char="•"/>
            </a:pPr>
            <a:r>
              <a:rPr lang="en-GB" dirty="0">
                <a:solidFill>
                  <a:srgbClr val="000000"/>
                </a:solidFill>
                <a:latin typeface="Verdana" panose="020B0604030504040204" pitchFamily="34" charset="0"/>
              </a:rPr>
              <a:t>Affected males are related to each other through an unaffected female</a:t>
            </a:r>
            <a:endParaRPr lang="en-GB" dirty="0">
              <a:solidFill>
                <a:srgbClr val="333333"/>
              </a:solidFill>
              <a:latin typeface="Verdana" panose="020B0604030504040204" pitchFamily="34" charset="0"/>
            </a:endParaRPr>
          </a:p>
          <a:p>
            <a:pPr>
              <a:buFont typeface="Arial" panose="020B0604020202020204" pitchFamily="34" charset="0"/>
              <a:buChar char="•"/>
            </a:pPr>
            <a:r>
              <a:rPr lang="en-GB" dirty="0">
                <a:solidFill>
                  <a:srgbClr val="000000"/>
                </a:solidFill>
                <a:latin typeface="Verdana" panose="020B0604030504040204" pitchFamily="34" charset="0"/>
              </a:rPr>
              <a:t>The condition is not transmitted from male to male</a:t>
            </a:r>
          </a:p>
          <a:p>
            <a:pPr>
              <a:buFont typeface="Arial" panose="020B0604020202020204" pitchFamily="34" charset="0"/>
              <a:buChar char="•"/>
            </a:pPr>
            <a:endParaRPr lang="en-GB" b="0" i="0" dirty="0">
              <a:solidFill>
                <a:srgbClr val="000000"/>
              </a:solidFill>
              <a:effectLst/>
              <a:latin typeface="Verdana" panose="020B0604030504040204" pitchFamily="34" charset="0"/>
            </a:endParaRPr>
          </a:p>
          <a:p>
            <a:pPr>
              <a:buFont typeface="Arial" panose="020B0604020202020204" pitchFamily="34" charset="0"/>
              <a:buChar char="•"/>
            </a:pPr>
            <a:r>
              <a:rPr lang="en-GB" b="1" dirty="0">
                <a:solidFill>
                  <a:srgbClr val="000000"/>
                </a:solidFill>
                <a:latin typeface="Verdana" panose="020B0604030504040204" pitchFamily="34" charset="0"/>
              </a:rPr>
              <a:t> Haemophilia </a:t>
            </a:r>
          </a:p>
          <a:p>
            <a:pPr>
              <a:buFont typeface="Arial" panose="020B0604020202020204" pitchFamily="34" charset="0"/>
              <a:buChar char="•"/>
            </a:pPr>
            <a:r>
              <a:rPr lang="en-GB" dirty="0">
                <a:solidFill>
                  <a:srgbClr val="000000"/>
                </a:solidFill>
                <a:latin typeface="Verdana" panose="020B0604030504040204" pitchFamily="34" charset="0"/>
              </a:rPr>
              <a:t> </a:t>
            </a:r>
            <a:r>
              <a:rPr lang="en-GB" b="1" dirty="0">
                <a:solidFill>
                  <a:srgbClr val="000000"/>
                </a:solidFill>
                <a:latin typeface="Verdana" panose="020B0604030504040204" pitchFamily="34" charset="0"/>
              </a:rPr>
              <a:t>Duchene Muscular Dystrophy </a:t>
            </a:r>
          </a:p>
          <a:p>
            <a:pPr>
              <a:buFont typeface="Arial" panose="020B0604020202020204" pitchFamily="34" charset="0"/>
              <a:buChar char="•"/>
            </a:pPr>
            <a:r>
              <a:rPr lang="en-GB" b="1" dirty="0">
                <a:solidFill>
                  <a:srgbClr val="000000"/>
                </a:solidFill>
                <a:latin typeface="Verdana" panose="020B0604030504040204" pitchFamily="34" charset="0"/>
              </a:rPr>
              <a:t> Fragile X </a:t>
            </a:r>
            <a:endParaRPr lang="en-GB" b="1" i="0" dirty="0">
              <a:solidFill>
                <a:srgbClr val="333333"/>
              </a:solidFill>
              <a:effectLst/>
              <a:latin typeface="Verdana" panose="020B0604030504040204" pitchFamily="34" charset="0"/>
            </a:endParaRPr>
          </a:p>
        </p:txBody>
      </p:sp>
      <p:sp>
        <p:nvSpPr>
          <p:cNvPr id="5" name="Title 4"/>
          <p:cNvSpPr>
            <a:spLocks noGrp="1"/>
          </p:cNvSpPr>
          <p:nvPr>
            <p:ph type="title"/>
          </p:nvPr>
        </p:nvSpPr>
        <p:spPr>
          <a:xfrm>
            <a:off x="702365" y="365125"/>
            <a:ext cx="10651435" cy="1013101"/>
          </a:xfrm>
        </p:spPr>
        <p:txBody>
          <a:bodyPr/>
          <a:lstStyle/>
          <a:p>
            <a:r>
              <a:rPr lang="en-GB" dirty="0"/>
              <a:t>X-linked Recessive </a:t>
            </a:r>
          </a:p>
        </p:txBody>
      </p:sp>
    </p:spTree>
    <p:extLst>
      <p:ext uri="{BB962C8B-B14F-4D97-AF65-F5344CB8AC3E}">
        <p14:creationId xmlns:p14="http://schemas.microsoft.com/office/powerpoint/2010/main" val="368264939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682281" y="1881809"/>
            <a:ext cx="10462797" cy="646331"/>
          </a:xfrm>
          <a:prstGeom prst="rect">
            <a:avLst/>
          </a:prstGeom>
        </p:spPr>
        <p:txBody>
          <a:bodyPr wrap="square">
            <a:spAutoFit/>
          </a:bodyPr>
          <a:lstStyle/>
          <a:p>
            <a:pPr marL="285750" indent="-285750">
              <a:buFont typeface="Wingdings" panose="05000000000000000000" pitchFamily="2" charset="2"/>
              <a:buChar char="§"/>
            </a:pPr>
            <a:r>
              <a:rPr lang="en-GB" dirty="0">
                <a:latin typeface="Verdana" panose="020B0604030504040204" pitchFamily="34" charset="0"/>
                <a:ea typeface="Verdana" panose="020B0604030504040204" pitchFamily="34" charset="0"/>
                <a:cs typeface="Verdana" panose="020B0604030504040204" pitchFamily="34" charset="0"/>
              </a:rPr>
              <a:t>General practitioners (GPs) have a key role in identifying patients and families who would benefit from being referred to appropriate specialist genetic services </a:t>
            </a:r>
          </a:p>
        </p:txBody>
      </p:sp>
      <p:sp>
        <p:nvSpPr>
          <p:cNvPr id="4" name="Rectangle 3"/>
          <p:cNvSpPr/>
          <p:nvPr/>
        </p:nvSpPr>
        <p:spPr>
          <a:xfrm>
            <a:off x="682281" y="2842062"/>
            <a:ext cx="10135774" cy="923330"/>
          </a:xfrm>
          <a:prstGeom prst="rect">
            <a:avLst/>
          </a:prstGeom>
        </p:spPr>
        <p:txBody>
          <a:bodyPr wrap="square">
            <a:spAutoFit/>
          </a:bodyPr>
          <a:lstStyle/>
          <a:p>
            <a:pPr marL="285750" indent="-285750">
              <a:buFont typeface="Wingdings" panose="05000000000000000000" pitchFamily="2" charset="2"/>
              <a:buChar char="§"/>
            </a:pPr>
            <a:r>
              <a:rPr lang="en-GB" dirty="0">
                <a:latin typeface="Verdana" panose="020B0604030504040204" pitchFamily="34" charset="0"/>
                <a:ea typeface="Verdana" panose="020B0604030504040204" pitchFamily="34" charset="0"/>
                <a:cs typeface="Verdana" panose="020B0604030504040204" pitchFamily="34" charset="0"/>
              </a:rPr>
              <a:t>General practice plays a key part in discussing results from the antenatal and </a:t>
            </a:r>
            <a:r>
              <a:rPr lang="en-GB" dirty="0" err="1">
                <a:latin typeface="Verdana" panose="020B0604030504040204" pitchFamily="34" charset="0"/>
                <a:ea typeface="Verdana" panose="020B0604030504040204" pitchFamily="34" charset="0"/>
                <a:cs typeface="Verdana" panose="020B0604030504040204" pitchFamily="34" charset="0"/>
              </a:rPr>
              <a:t>newborn</a:t>
            </a:r>
            <a:r>
              <a:rPr lang="en-GB" dirty="0">
                <a:latin typeface="Verdana" panose="020B0604030504040204" pitchFamily="34" charset="0"/>
                <a:ea typeface="Verdana" panose="020B0604030504040204" pitchFamily="34" charset="0"/>
                <a:cs typeface="Verdana" panose="020B0604030504040204" pitchFamily="34" charset="0"/>
              </a:rPr>
              <a:t> screening programmes which are identifying carriers and people affected with genetic conditions </a:t>
            </a:r>
          </a:p>
        </p:txBody>
      </p:sp>
      <p:sp>
        <p:nvSpPr>
          <p:cNvPr id="5" name="Rectangle 4"/>
          <p:cNvSpPr/>
          <p:nvPr/>
        </p:nvSpPr>
        <p:spPr>
          <a:xfrm>
            <a:off x="682281" y="4532243"/>
            <a:ext cx="10360856" cy="923330"/>
          </a:xfrm>
          <a:prstGeom prst="rect">
            <a:avLst/>
          </a:prstGeom>
        </p:spPr>
        <p:txBody>
          <a:bodyPr wrap="square">
            <a:spAutoFit/>
          </a:bodyPr>
          <a:lstStyle/>
          <a:p>
            <a:pPr marL="285750" indent="-285750">
              <a:buFont typeface="Wingdings" panose="05000000000000000000" pitchFamily="2" charset="2"/>
              <a:buChar char="§"/>
            </a:pPr>
            <a:r>
              <a:rPr lang="en-GB" dirty="0">
                <a:latin typeface="Verdana" panose="020B0604030504040204" pitchFamily="34" charset="0"/>
                <a:ea typeface="Verdana" panose="020B0604030504040204" pitchFamily="34" charset="0"/>
                <a:cs typeface="Verdana" panose="020B0604030504040204" pitchFamily="34" charset="0"/>
              </a:rPr>
              <a:t>Information about genetic susceptibility in common conditions (currently being gathered through research studies) is likely to offer additional information about risk factors to aid management </a:t>
            </a:r>
          </a:p>
        </p:txBody>
      </p:sp>
      <p:sp>
        <p:nvSpPr>
          <p:cNvPr id="6" name="Rectangle 5"/>
          <p:cNvSpPr/>
          <p:nvPr/>
        </p:nvSpPr>
        <p:spPr>
          <a:xfrm>
            <a:off x="682281" y="3766492"/>
            <a:ext cx="9319848" cy="646331"/>
          </a:xfrm>
          <a:prstGeom prst="rect">
            <a:avLst/>
          </a:prstGeom>
        </p:spPr>
        <p:txBody>
          <a:bodyPr wrap="square">
            <a:spAutoFit/>
          </a:bodyPr>
          <a:lstStyle/>
          <a:p>
            <a:pPr marL="285750" indent="-285750">
              <a:buFont typeface="Wingdings" panose="05000000000000000000" pitchFamily="2" charset="2"/>
              <a:buChar char="§"/>
            </a:pPr>
            <a:r>
              <a:rPr lang="en-GB" dirty="0">
                <a:latin typeface="Verdana" panose="020B0604030504040204" pitchFamily="34" charset="0"/>
                <a:ea typeface="Verdana" panose="020B0604030504040204" pitchFamily="34" charset="0"/>
                <a:cs typeface="Verdana" panose="020B0604030504040204" pitchFamily="34" charset="0"/>
              </a:rPr>
              <a:t>Genomic information is currently being utilised in the stratified use of certain medicines </a:t>
            </a:r>
          </a:p>
        </p:txBody>
      </p:sp>
      <p:sp>
        <p:nvSpPr>
          <p:cNvPr id="2" name="Title 1"/>
          <p:cNvSpPr>
            <a:spLocks noGrp="1"/>
          </p:cNvSpPr>
          <p:nvPr>
            <p:ph type="title"/>
          </p:nvPr>
        </p:nvSpPr>
        <p:spPr/>
        <p:txBody>
          <a:bodyPr/>
          <a:lstStyle/>
          <a:p>
            <a:r>
              <a:rPr lang="en-GB" dirty="0"/>
              <a:t>Important for a GP</a:t>
            </a:r>
          </a:p>
        </p:txBody>
      </p:sp>
    </p:spTree>
    <p:extLst>
      <p:ext uri="{BB962C8B-B14F-4D97-AF65-F5344CB8AC3E}">
        <p14:creationId xmlns:p14="http://schemas.microsoft.com/office/powerpoint/2010/main" val="343718298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97565" y="1152939"/>
            <a:ext cx="11171583" cy="5160387"/>
          </a:xfrm>
          <a:prstGeom prst="rect">
            <a:avLst/>
          </a:prstGeom>
        </p:spPr>
        <p:txBody>
          <a:bodyPr wrap="square">
            <a:spAutoFit/>
          </a:bodyPr>
          <a:lstStyle/>
          <a:p>
            <a:endParaRPr lang="en-GB" b="1" dirty="0">
              <a:solidFill>
                <a:srgbClr val="FF6633"/>
              </a:solidFill>
              <a:latin typeface="Verdana" panose="020B0604030504040204" pitchFamily="34" charset="0"/>
            </a:endParaRPr>
          </a:p>
          <a:p>
            <a:r>
              <a:rPr lang="en-GB" dirty="0">
                <a:solidFill>
                  <a:srgbClr val="000000"/>
                </a:solidFill>
                <a:latin typeface="Verdana" panose="020B0604030504040204" pitchFamily="34" charset="0"/>
              </a:rPr>
              <a:t>Haemophilia A affects 1 in 5,000 males. </a:t>
            </a:r>
          </a:p>
          <a:p>
            <a:endParaRPr lang="en-GB" dirty="0">
              <a:solidFill>
                <a:srgbClr val="000000"/>
              </a:solidFill>
              <a:latin typeface="Verdana" panose="020B0604030504040204" pitchFamily="34" charset="0"/>
            </a:endParaRPr>
          </a:p>
          <a:p>
            <a:r>
              <a:rPr lang="en-GB" dirty="0">
                <a:solidFill>
                  <a:srgbClr val="000000"/>
                </a:solidFill>
                <a:latin typeface="Verdana" panose="020B0604030504040204" pitchFamily="34" charset="0"/>
              </a:rPr>
              <a:t>It is an X-linked recessive bleeding disorder caused by partial or complete deficiency of Factor VIII, the amount of residual clotting factor determining the severity.</a:t>
            </a:r>
          </a:p>
          <a:p>
            <a:pPr>
              <a:lnSpc>
                <a:spcPts val="1400"/>
              </a:lnSpc>
            </a:pPr>
            <a:endParaRPr lang="en-GB" dirty="0">
              <a:solidFill>
                <a:srgbClr val="000000"/>
              </a:solidFill>
              <a:latin typeface="Verdana" panose="020B0604030504040204" pitchFamily="34" charset="0"/>
            </a:endParaRPr>
          </a:p>
          <a:p>
            <a:pPr>
              <a:lnSpc>
                <a:spcPts val="1400"/>
              </a:lnSpc>
            </a:pPr>
            <a:endParaRPr lang="en-GB" dirty="0">
              <a:solidFill>
                <a:srgbClr val="000000"/>
              </a:solidFill>
              <a:latin typeface="Verdana" panose="020B0604030504040204" pitchFamily="34" charset="0"/>
            </a:endParaRPr>
          </a:p>
          <a:p>
            <a:r>
              <a:rPr lang="en-GB" b="1" dirty="0">
                <a:solidFill>
                  <a:srgbClr val="FF6633"/>
                </a:solidFill>
                <a:latin typeface="Verdana" panose="020B0604030504040204" pitchFamily="34" charset="0"/>
              </a:rPr>
              <a:t>Clinical Features</a:t>
            </a:r>
          </a:p>
          <a:p>
            <a:endParaRPr lang="en-GB" b="1" dirty="0">
              <a:solidFill>
                <a:srgbClr val="FF6633"/>
              </a:solidFill>
              <a:latin typeface="Verdana" panose="020B0604030504040204" pitchFamily="34" charset="0"/>
            </a:endParaRPr>
          </a:p>
          <a:p>
            <a:pPr>
              <a:buFont typeface="Arial" panose="020B0604020202020204" pitchFamily="34" charset="0"/>
              <a:buChar char="•"/>
            </a:pPr>
            <a:r>
              <a:rPr lang="en-GB" dirty="0">
                <a:solidFill>
                  <a:srgbClr val="000000"/>
                </a:solidFill>
                <a:latin typeface="Verdana" panose="020B0604030504040204" pitchFamily="34" charset="0"/>
              </a:rPr>
              <a:t>Bleeding can occur into joints and muscles, or be prolonged at wound sites. It can occur hours or days after an injury, and can continue for weeks if untreated. Spontaneous bleeding into joints must be treated to avoid permanent damage. Even minor head injury can lead to serious intra-cranial haemorrhage. Internal bleeds can be extremely painful.</a:t>
            </a:r>
          </a:p>
          <a:p>
            <a:pPr>
              <a:buFont typeface="Arial" panose="020B0604020202020204" pitchFamily="34" charset="0"/>
              <a:buChar char="•"/>
            </a:pPr>
            <a:endParaRPr lang="en-GB" dirty="0">
              <a:solidFill>
                <a:srgbClr val="000000"/>
              </a:solidFill>
              <a:latin typeface="Verdana" panose="020B0604030504040204" pitchFamily="34" charset="0"/>
            </a:endParaRPr>
          </a:p>
          <a:p>
            <a:pPr>
              <a:buFont typeface="Arial" panose="020B0604020202020204" pitchFamily="34" charset="0"/>
              <a:buChar char="•"/>
            </a:pPr>
            <a:r>
              <a:rPr lang="en-GB" dirty="0">
                <a:solidFill>
                  <a:srgbClr val="000000"/>
                </a:solidFill>
                <a:latin typeface="Verdana" panose="020B0604030504040204" pitchFamily="34" charset="0"/>
              </a:rPr>
              <a:t>Severely affected boys usually present when crawling begins, or due to finger-print bruises from normal handling leading to concerns about non accidental injury.</a:t>
            </a:r>
          </a:p>
          <a:p>
            <a:pPr>
              <a:buFont typeface="Arial" panose="020B0604020202020204" pitchFamily="34" charset="0"/>
              <a:buChar char="•"/>
            </a:pPr>
            <a:endParaRPr lang="en-GB" dirty="0">
              <a:solidFill>
                <a:srgbClr val="000000"/>
              </a:solidFill>
              <a:latin typeface="Verdana" panose="020B0604030504040204" pitchFamily="34" charset="0"/>
            </a:endParaRPr>
          </a:p>
          <a:p>
            <a:pPr>
              <a:buFont typeface="Arial" panose="020B0604020202020204" pitchFamily="34" charset="0"/>
              <a:buChar char="•"/>
            </a:pPr>
            <a:r>
              <a:rPr lang="en-GB" dirty="0">
                <a:solidFill>
                  <a:srgbClr val="000000"/>
                </a:solidFill>
                <a:latin typeface="Verdana" panose="020B0604030504040204" pitchFamily="34" charset="0"/>
              </a:rPr>
              <a:t>Mildly affected individuals may present following investigations for prolonged bleeding after tooth extraction or surgery</a:t>
            </a:r>
            <a:endParaRPr lang="en-GB" b="0" i="0" dirty="0">
              <a:solidFill>
                <a:srgbClr val="000000"/>
              </a:solidFill>
              <a:effectLst/>
              <a:latin typeface="Verdana" panose="020B0604030504040204" pitchFamily="34" charset="0"/>
            </a:endParaRPr>
          </a:p>
        </p:txBody>
      </p:sp>
      <p:sp>
        <p:nvSpPr>
          <p:cNvPr id="3" name="Title 2"/>
          <p:cNvSpPr>
            <a:spLocks noGrp="1"/>
          </p:cNvSpPr>
          <p:nvPr>
            <p:ph type="title"/>
          </p:nvPr>
        </p:nvSpPr>
        <p:spPr>
          <a:xfrm>
            <a:off x="397565" y="119271"/>
            <a:ext cx="10956235" cy="914399"/>
          </a:xfrm>
        </p:spPr>
        <p:txBody>
          <a:bodyPr/>
          <a:lstStyle/>
          <a:p>
            <a:r>
              <a:rPr lang="en-GB" dirty="0"/>
              <a:t>Haemophilia A </a:t>
            </a:r>
          </a:p>
        </p:txBody>
      </p:sp>
    </p:spTree>
    <p:extLst>
      <p:ext uri="{BB962C8B-B14F-4D97-AF65-F5344CB8AC3E}">
        <p14:creationId xmlns:p14="http://schemas.microsoft.com/office/powerpoint/2010/main" val="286511093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http://www.lifefoundation.org.pk/images/h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07096" y="157638"/>
            <a:ext cx="7513981" cy="653936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5746587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98781" y="1038787"/>
            <a:ext cx="10946296" cy="646331"/>
          </a:xfrm>
          <a:prstGeom prst="rect">
            <a:avLst/>
          </a:prstGeom>
        </p:spPr>
        <p:txBody>
          <a:bodyPr wrap="square">
            <a:spAutoFit/>
          </a:bodyPr>
          <a:lstStyle/>
          <a:p>
            <a:r>
              <a:rPr lang="en-GB" dirty="0">
                <a:solidFill>
                  <a:srgbClr val="000000"/>
                </a:solidFill>
                <a:latin typeface="Verdana" panose="020B0604030504040204" pitchFamily="34" charset="0"/>
              </a:rPr>
              <a:t>Duchenne muscular dystrophy affects 1 in 3-4000 males, is characterized by progressive muscle weakness and is caused by mutations in the dystrophin gene.</a:t>
            </a:r>
            <a:endParaRPr lang="en-GB" dirty="0"/>
          </a:p>
        </p:txBody>
      </p:sp>
      <p:sp>
        <p:nvSpPr>
          <p:cNvPr id="3" name="Rectangle 2"/>
          <p:cNvSpPr/>
          <p:nvPr/>
        </p:nvSpPr>
        <p:spPr>
          <a:xfrm>
            <a:off x="198782" y="1921568"/>
            <a:ext cx="10588488" cy="2031325"/>
          </a:xfrm>
          <a:prstGeom prst="rect">
            <a:avLst/>
          </a:prstGeom>
        </p:spPr>
        <p:txBody>
          <a:bodyPr wrap="square">
            <a:spAutoFit/>
          </a:bodyPr>
          <a:lstStyle/>
          <a:p>
            <a:r>
              <a:rPr lang="en-GB" b="1" dirty="0">
                <a:solidFill>
                  <a:srgbClr val="FF6633"/>
                </a:solidFill>
                <a:latin typeface="Verdana" panose="020B0604030504040204" pitchFamily="34" charset="0"/>
              </a:rPr>
              <a:t>Clinical Features</a:t>
            </a:r>
          </a:p>
          <a:p>
            <a:pPr>
              <a:buFont typeface="Arial" panose="020B0604020202020204" pitchFamily="34" charset="0"/>
              <a:buChar char="•"/>
            </a:pPr>
            <a:r>
              <a:rPr lang="en-GB" dirty="0">
                <a:solidFill>
                  <a:srgbClr val="000000"/>
                </a:solidFill>
                <a:latin typeface="Verdana" panose="020B0604030504040204" pitchFamily="34" charset="0"/>
              </a:rPr>
              <a:t>Boys may present with delays in development, particularly speech and motor functions (walking &gt;18 months). The ability to walk independently is lost typically in late childhood, eventually becoming wheelchair dependent</a:t>
            </a:r>
          </a:p>
          <a:p>
            <a:pPr>
              <a:buFont typeface="Arial" panose="020B0604020202020204" pitchFamily="34" charset="0"/>
              <a:buChar char="•"/>
            </a:pPr>
            <a:r>
              <a:rPr lang="en-GB" dirty="0">
                <a:solidFill>
                  <a:srgbClr val="000000"/>
                </a:solidFill>
                <a:latin typeface="Verdana" panose="020B0604030504040204" pitchFamily="34" charset="0"/>
              </a:rPr>
              <a:t>About 30 % of boys have a non-progressive mild learning difficulty</a:t>
            </a:r>
          </a:p>
          <a:p>
            <a:pPr>
              <a:buFont typeface="Arial" panose="020B0604020202020204" pitchFamily="34" charset="0"/>
              <a:buChar char="•"/>
            </a:pPr>
            <a:r>
              <a:rPr lang="en-GB" dirty="0">
                <a:solidFill>
                  <a:srgbClr val="000000"/>
                </a:solidFill>
                <a:latin typeface="Verdana" panose="020B0604030504040204" pitchFamily="34" charset="0"/>
              </a:rPr>
              <a:t>Complications of DMD include respiratory infections and respiratory failure, cardiomyopathy (considered to be almost universal), scoliosis and osteoporosis</a:t>
            </a:r>
            <a:endParaRPr lang="en-GB" b="0" i="0" dirty="0">
              <a:solidFill>
                <a:srgbClr val="000000"/>
              </a:solidFill>
              <a:effectLst/>
              <a:latin typeface="Verdana" panose="020B0604030504040204" pitchFamily="34" charset="0"/>
            </a:endParaRPr>
          </a:p>
        </p:txBody>
      </p:sp>
      <p:sp>
        <p:nvSpPr>
          <p:cNvPr id="4" name="Rectangle 3"/>
          <p:cNvSpPr/>
          <p:nvPr/>
        </p:nvSpPr>
        <p:spPr>
          <a:xfrm>
            <a:off x="198781" y="4359066"/>
            <a:ext cx="10813775" cy="1754326"/>
          </a:xfrm>
          <a:prstGeom prst="rect">
            <a:avLst/>
          </a:prstGeom>
        </p:spPr>
        <p:txBody>
          <a:bodyPr wrap="square">
            <a:spAutoFit/>
          </a:bodyPr>
          <a:lstStyle/>
          <a:p>
            <a:r>
              <a:rPr lang="en-GB" b="1" dirty="0">
                <a:solidFill>
                  <a:srgbClr val="FF6633"/>
                </a:solidFill>
                <a:latin typeface="Verdana" panose="020B0604030504040204" pitchFamily="34" charset="0"/>
              </a:rPr>
              <a:t>Diagnosis</a:t>
            </a:r>
          </a:p>
          <a:p>
            <a:pPr>
              <a:buFont typeface="Arial" panose="020B0604020202020204" pitchFamily="34" charset="0"/>
              <a:buChar char="•"/>
            </a:pPr>
            <a:r>
              <a:rPr lang="en-GB" dirty="0">
                <a:solidFill>
                  <a:srgbClr val="000000"/>
                </a:solidFill>
                <a:latin typeface="Verdana" panose="020B0604030504040204" pitchFamily="34" charset="0"/>
              </a:rPr>
              <a:t>Consider DMD in boys with speech delay, weakness, falls and difficulty with motor skills (walking on tip toes, unsteady gait)</a:t>
            </a:r>
          </a:p>
          <a:p>
            <a:pPr>
              <a:buFont typeface="Arial" panose="020B0604020202020204" pitchFamily="34" charset="0"/>
              <a:buChar char="•"/>
            </a:pPr>
            <a:r>
              <a:rPr lang="en-GB" dirty="0">
                <a:solidFill>
                  <a:srgbClr val="000000"/>
                </a:solidFill>
                <a:latin typeface="Verdana" panose="020B0604030504040204" pitchFamily="34" charset="0"/>
              </a:rPr>
              <a:t>Examination may reveal muscle wasting, calf muscle </a:t>
            </a:r>
            <a:r>
              <a:rPr lang="en-GB" dirty="0" err="1">
                <a:solidFill>
                  <a:srgbClr val="000000"/>
                </a:solidFill>
                <a:latin typeface="Verdana" panose="020B0604030504040204" pitchFamily="34" charset="0"/>
              </a:rPr>
              <a:t>pseudohypertrophy</a:t>
            </a:r>
            <a:r>
              <a:rPr lang="en-GB" dirty="0">
                <a:solidFill>
                  <a:srgbClr val="000000"/>
                </a:solidFill>
                <a:latin typeface="Verdana" panose="020B0604030504040204" pitchFamily="34" charset="0"/>
              </a:rPr>
              <a:t> and lordosis</a:t>
            </a:r>
          </a:p>
          <a:p>
            <a:pPr>
              <a:buFont typeface="Arial" panose="020B0604020202020204" pitchFamily="34" charset="0"/>
              <a:buChar char="•"/>
            </a:pPr>
            <a:r>
              <a:rPr lang="en-GB" dirty="0">
                <a:solidFill>
                  <a:srgbClr val="000000"/>
                </a:solidFill>
                <a:latin typeface="Verdana" panose="020B0604030504040204" pitchFamily="34" charset="0"/>
              </a:rPr>
              <a:t>Many boys display the Gower sign: to rise from lying on the floor, they support their back muscles by putting their hands on their knees and thighs</a:t>
            </a:r>
            <a:endParaRPr lang="en-GB" b="0" i="0" dirty="0">
              <a:solidFill>
                <a:srgbClr val="000000"/>
              </a:solidFill>
              <a:effectLst/>
              <a:latin typeface="Verdana" panose="020B0604030504040204" pitchFamily="34" charset="0"/>
            </a:endParaRPr>
          </a:p>
        </p:txBody>
      </p:sp>
      <p:sp>
        <p:nvSpPr>
          <p:cNvPr id="5" name="Title 4"/>
          <p:cNvSpPr>
            <a:spLocks noGrp="1"/>
          </p:cNvSpPr>
          <p:nvPr>
            <p:ph type="title"/>
          </p:nvPr>
        </p:nvSpPr>
        <p:spPr>
          <a:xfrm>
            <a:off x="410816" y="240633"/>
            <a:ext cx="6626088" cy="477078"/>
          </a:xfrm>
        </p:spPr>
        <p:txBody>
          <a:bodyPr>
            <a:normAutofit fontScale="90000"/>
          </a:bodyPr>
          <a:lstStyle/>
          <a:p>
            <a:r>
              <a:rPr lang="en-GB" dirty="0"/>
              <a:t>Duchenne Muscular Dystrophy </a:t>
            </a:r>
          </a:p>
        </p:txBody>
      </p:sp>
    </p:spTree>
    <p:extLst>
      <p:ext uri="{BB962C8B-B14F-4D97-AF65-F5344CB8AC3E}">
        <p14:creationId xmlns:p14="http://schemas.microsoft.com/office/powerpoint/2010/main" val="103855468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2955235" y="876834"/>
            <a:ext cx="6122504" cy="5240448"/>
          </a:xfrm>
          <a:prstGeom prst="rect">
            <a:avLst/>
          </a:prstGeom>
        </p:spPr>
      </p:pic>
    </p:spTree>
    <p:extLst>
      <p:ext uri="{BB962C8B-B14F-4D97-AF65-F5344CB8AC3E}">
        <p14:creationId xmlns:p14="http://schemas.microsoft.com/office/powerpoint/2010/main" val="348207048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hlinkClick r:id="rId2" tooltip="Return to Main Content"/>
          </p:cNvPr>
          <p:cNvSpPr>
            <a:spLocks noChangeArrowheads="1"/>
          </p:cNvSpPr>
          <p:nvPr/>
        </p:nvSpPr>
        <p:spPr bwMode="auto">
          <a:xfrm>
            <a:off x="0" y="0"/>
            <a:ext cx="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GB"/>
          </a:p>
        </p:txBody>
      </p:sp>
      <p:sp>
        <p:nvSpPr>
          <p:cNvPr id="4" name="Rectangle 3"/>
          <p:cNvSpPr>
            <a:spLocks noChangeArrowheads="1"/>
          </p:cNvSpPr>
          <p:nvPr/>
        </p:nvSpPr>
        <p:spPr bwMode="auto">
          <a:xfrm>
            <a:off x="0" y="0"/>
            <a:ext cx="0" cy="0"/>
          </a:xfrm>
          <a:prstGeom prst="rect">
            <a:avLst/>
          </a:prstGeom>
          <a:solidFill>
            <a:srgbClr val="000000"/>
          </a:solidFill>
          <a:ln w="9525">
            <a:solidFill>
              <a:schemeClr val="tx1"/>
            </a:solidFill>
            <a:prstDash val="solid"/>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sp>
        <p:nvSpPr>
          <p:cNvPr id="5" name="Rectangle 4"/>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a:ln>
                  <a:noFill/>
                </a:ln>
                <a:solidFill>
                  <a:schemeClr val="tx1"/>
                </a:solidFill>
                <a:effectLst/>
              </a:rPr>
              <a:t/>
            </a:r>
            <a:br>
              <a:rPr kumimoji="0" lang="en-US" altLang="en-US" sz="1100" b="0" i="0" u="none" strike="noStrike" cap="none" normalizeH="0" baseline="0">
                <a:ln>
                  <a:noFill/>
                </a:ln>
                <a:solidFill>
                  <a:schemeClr val="tx1"/>
                </a:solidFill>
                <a:effectLst/>
              </a:rPr>
            </a:b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6" name="Rectangle 5"/>
          <p:cNvSpPr/>
          <p:nvPr/>
        </p:nvSpPr>
        <p:spPr>
          <a:xfrm>
            <a:off x="-1" y="424070"/>
            <a:ext cx="10747513" cy="2523768"/>
          </a:xfrm>
          <a:prstGeom prst="rect">
            <a:avLst/>
          </a:prstGeom>
        </p:spPr>
        <p:txBody>
          <a:bodyPr wrap="square">
            <a:spAutoFit/>
          </a:bodyPr>
          <a:lstStyle/>
          <a:p>
            <a:r>
              <a:rPr lang="en-GB" sz="3200" b="1" dirty="0">
                <a:latin typeface="Verdana" panose="020B0604030504040204" pitchFamily="34" charset="0"/>
              </a:rPr>
              <a:t>Management of DMD</a:t>
            </a:r>
          </a:p>
          <a:p>
            <a:endParaRPr lang="en-GB" b="1" dirty="0">
              <a:solidFill>
                <a:srgbClr val="FF6633"/>
              </a:solidFill>
              <a:latin typeface="Verdana" panose="020B0604030504040204" pitchFamily="34" charset="0"/>
            </a:endParaRPr>
          </a:p>
          <a:p>
            <a:endParaRPr lang="en-GB" b="1" dirty="0">
              <a:solidFill>
                <a:srgbClr val="FF6633"/>
              </a:solidFill>
              <a:latin typeface="Verdana" panose="020B0604030504040204" pitchFamily="34" charset="0"/>
            </a:endParaRPr>
          </a:p>
          <a:p>
            <a:r>
              <a:rPr lang="en-GB" b="1" dirty="0">
                <a:solidFill>
                  <a:srgbClr val="FF6633"/>
                </a:solidFill>
                <a:latin typeface="Verdana" panose="020B0604030504040204" pitchFamily="34" charset="0"/>
              </a:rPr>
              <a:t>Primary Care Management and Referral</a:t>
            </a:r>
          </a:p>
          <a:p>
            <a:pPr>
              <a:buFont typeface="Arial" panose="020B0604020202020204" pitchFamily="34" charset="0"/>
              <a:buChar char="•"/>
            </a:pPr>
            <a:r>
              <a:rPr lang="en-GB" dirty="0">
                <a:solidFill>
                  <a:srgbClr val="000000"/>
                </a:solidFill>
                <a:latin typeface="Verdana" panose="020B0604030504040204" pitchFamily="34" charset="0"/>
              </a:rPr>
              <a:t>Refer boys with delayed motor milestones to local paediatric services</a:t>
            </a:r>
          </a:p>
          <a:p>
            <a:pPr>
              <a:buFont typeface="Arial" panose="020B0604020202020204" pitchFamily="34" charset="0"/>
              <a:buChar char="•"/>
            </a:pPr>
            <a:r>
              <a:rPr lang="en-GB" dirty="0">
                <a:solidFill>
                  <a:srgbClr val="000000"/>
                </a:solidFill>
                <a:latin typeface="Verdana" panose="020B0604030504040204" pitchFamily="34" charset="0"/>
              </a:rPr>
              <a:t>Boys with DMD should be managed by the local paediatric neurology or neuromuscular service</a:t>
            </a:r>
          </a:p>
          <a:p>
            <a:pPr>
              <a:buFont typeface="Arial" panose="020B0604020202020204" pitchFamily="34" charset="0"/>
              <a:buChar char="•"/>
            </a:pPr>
            <a:r>
              <a:rPr lang="en-GB" dirty="0">
                <a:solidFill>
                  <a:srgbClr val="000000"/>
                </a:solidFill>
                <a:latin typeface="Verdana" panose="020B0604030504040204" pitchFamily="34" charset="0"/>
              </a:rPr>
              <a:t>Consider flu and pneumococcal vaccination</a:t>
            </a:r>
            <a:endParaRPr lang="en-GB" b="0" i="0" dirty="0">
              <a:solidFill>
                <a:srgbClr val="000000"/>
              </a:solidFill>
              <a:effectLst/>
              <a:latin typeface="Verdana" panose="020B0604030504040204" pitchFamily="34" charset="0"/>
            </a:endParaRPr>
          </a:p>
        </p:txBody>
      </p:sp>
      <p:sp>
        <p:nvSpPr>
          <p:cNvPr id="7" name="Rectangle 6"/>
          <p:cNvSpPr/>
          <p:nvPr/>
        </p:nvSpPr>
        <p:spPr>
          <a:xfrm>
            <a:off x="-1" y="3156463"/>
            <a:ext cx="11807687" cy="1754326"/>
          </a:xfrm>
          <a:prstGeom prst="rect">
            <a:avLst/>
          </a:prstGeom>
        </p:spPr>
        <p:txBody>
          <a:bodyPr wrap="square">
            <a:spAutoFit/>
          </a:bodyPr>
          <a:lstStyle/>
          <a:p>
            <a:r>
              <a:rPr lang="en-GB" b="1" dirty="0">
                <a:solidFill>
                  <a:srgbClr val="FF6633"/>
                </a:solidFill>
                <a:latin typeface="Verdana" panose="020B0604030504040204" pitchFamily="34" charset="0"/>
              </a:rPr>
              <a:t>Secondary Care Management</a:t>
            </a:r>
          </a:p>
          <a:p>
            <a:pPr>
              <a:buFont typeface="Arial" panose="020B0604020202020204" pitchFamily="34" charset="0"/>
              <a:buChar char="•"/>
            </a:pPr>
            <a:r>
              <a:rPr lang="en-GB" dirty="0">
                <a:solidFill>
                  <a:srgbClr val="000000"/>
                </a:solidFill>
                <a:latin typeface="Verdana" panose="020B0604030504040204" pitchFamily="34" charset="0"/>
              </a:rPr>
              <a:t>CK level is more than 10 times normal</a:t>
            </a:r>
          </a:p>
          <a:p>
            <a:pPr>
              <a:buFont typeface="Arial" panose="020B0604020202020204" pitchFamily="34" charset="0"/>
              <a:buChar char="•"/>
            </a:pPr>
            <a:r>
              <a:rPr lang="en-GB" dirty="0">
                <a:solidFill>
                  <a:srgbClr val="000000"/>
                </a:solidFill>
                <a:latin typeface="Verdana" panose="020B0604030504040204" pitchFamily="34" charset="0"/>
              </a:rPr>
              <a:t>DNA for dystrophin analysis may detect a mutation which obviates the need for a muscle biopsy</a:t>
            </a:r>
          </a:p>
          <a:p>
            <a:pPr>
              <a:buFont typeface="Arial" panose="020B0604020202020204" pitchFamily="34" charset="0"/>
              <a:buChar char="•"/>
            </a:pPr>
            <a:r>
              <a:rPr lang="en-GB" dirty="0">
                <a:solidFill>
                  <a:srgbClr val="000000"/>
                </a:solidFill>
                <a:latin typeface="Verdana" panose="020B0604030504040204" pitchFamily="34" charset="0"/>
              </a:rPr>
              <a:t>Muscle biopsy if no dystrophin mutation has been identified</a:t>
            </a:r>
          </a:p>
          <a:p>
            <a:pPr>
              <a:buFont typeface="Arial" panose="020B0604020202020204" pitchFamily="34" charset="0"/>
              <a:buChar char="•"/>
            </a:pPr>
            <a:r>
              <a:rPr lang="en-GB" dirty="0">
                <a:solidFill>
                  <a:srgbClr val="000000"/>
                </a:solidFill>
                <a:latin typeface="Verdana" panose="020B0604030504040204" pitchFamily="34" charset="0"/>
              </a:rPr>
              <a:t>Echocardiograms and ECGs to detect cardiomyopathy and arrhythmias</a:t>
            </a:r>
          </a:p>
          <a:p>
            <a:pPr>
              <a:buFont typeface="Arial" panose="020B0604020202020204" pitchFamily="34" charset="0"/>
              <a:buChar char="•"/>
            </a:pPr>
            <a:r>
              <a:rPr lang="en-GB" dirty="0">
                <a:solidFill>
                  <a:srgbClr val="000000"/>
                </a:solidFill>
                <a:latin typeface="Verdana" panose="020B0604030504040204" pitchFamily="34" charset="0"/>
              </a:rPr>
              <a:t>Assessment for nocturnal hypoventilation</a:t>
            </a:r>
          </a:p>
        </p:txBody>
      </p:sp>
      <p:sp>
        <p:nvSpPr>
          <p:cNvPr id="8" name="Rectangle 7"/>
          <p:cNvSpPr/>
          <p:nvPr/>
        </p:nvSpPr>
        <p:spPr>
          <a:xfrm>
            <a:off x="-106016" y="5476891"/>
            <a:ext cx="9024730" cy="369332"/>
          </a:xfrm>
          <a:prstGeom prst="rect">
            <a:avLst/>
          </a:prstGeom>
        </p:spPr>
        <p:txBody>
          <a:bodyPr wrap="square">
            <a:spAutoFit/>
          </a:bodyPr>
          <a:lstStyle/>
          <a:p>
            <a:r>
              <a:rPr lang="en-GB" dirty="0">
                <a:solidFill>
                  <a:srgbClr val="000000"/>
                </a:solidFill>
                <a:latin typeface="Verdana" panose="020B0604030504040204" pitchFamily="34" charset="0"/>
              </a:rPr>
              <a:t> </a:t>
            </a:r>
            <a:r>
              <a:rPr lang="en-GB" b="1" dirty="0">
                <a:solidFill>
                  <a:srgbClr val="000000"/>
                </a:solidFill>
                <a:latin typeface="Verdana" panose="020B0604030504040204" pitchFamily="34" charset="0"/>
              </a:rPr>
              <a:t>Referral should be made to a clinical genetics unit</a:t>
            </a:r>
            <a:endParaRPr lang="en-GB" dirty="0"/>
          </a:p>
        </p:txBody>
      </p:sp>
    </p:spTree>
    <p:extLst>
      <p:ext uri="{BB962C8B-B14F-4D97-AF65-F5344CB8AC3E}">
        <p14:creationId xmlns:p14="http://schemas.microsoft.com/office/powerpoint/2010/main" val="141048379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31782" y="723950"/>
            <a:ext cx="8036288" cy="508501"/>
          </a:xfrm>
        </p:spPr>
        <p:txBody>
          <a:bodyPr>
            <a:normAutofit fontScale="90000"/>
          </a:bodyPr>
          <a:lstStyle/>
          <a:p>
            <a:r>
              <a:rPr lang="en-GB" dirty="0"/>
              <a:t>Fragile X chromosome</a:t>
            </a:r>
          </a:p>
        </p:txBody>
      </p:sp>
      <p:pic>
        <p:nvPicPr>
          <p:cNvPr id="2052" name="Picture 4" descr="http://portal.e-lfh.org.uk/ContentServer/content/GPS_06_004/gif/gps_06_004_27_med.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3344" y="1425854"/>
            <a:ext cx="5076457" cy="5206621"/>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p:cNvSpPr/>
          <p:nvPr/>
        </p:nvSpPr>
        <p:spPr>
          <a:xfrm>
            <a:off x="6373504" y="1526456"/>
            <a:ext cx="3393348" cy="1754326"/>
          </a:xfrm>
          <a:prstGeom prst="rect">
            <a:avLst/>
          </a:prstGeom>
        </p:spPr>
        <p:txBody>
          <a:bodyPr wrap="square">
            <a:spAutoFit/>
          </a:bodyPr>
          <a:lstStyle/>
          <a:p>
            <a:r>
              <a:rPr lang="en-GB" dirty="0">
                <a:solidFill>
                  <a:srgbClr val="000000"/>
                </a:solidFill>
                <a:latin typeface="Verdana" panose="020B0604030504040204" pitchFamily="34" charset="0"/>
              </a:rPr>
              <a:t>Fragile X syndrome is the result of the presence of multiple copies of a sequence of three bases (CGG) in an area of DNA associated with the gene.</a:t>
            </a:r>
            <a:endParaRPr lang="en-GB" dirty="0"/>
          </a:p>
        </p:txBody>
      </p:sp>
      <p:sp>
        <p:nvSpPr>
          <p:cNvPr id="6" name="Rectangle 5"/>
          <p:cNvSpPr/>
          <p:nvPr/>
        </p:nvSpPr>
        <p:spPr>
          <a:xfrm>
            <a:off x="6373504" y="4049276"/>
            <a:ext cx="3565626" cy="1754326"/>
          </a:xfrm>
          <a:prstGeom prst="rect">
            <a:avLst/>
          </a:prstGeom>
        </p:spPr>
        <p:txBody>
          <a:bodyPr wrap="square">
            <a:spAutoFit/>
          </a:bodyPr>
          <a:lstStyle/>
          <a:p>
            <a:r>
              <a:rPr lang="en-GB" dirty="0">
                <a:solidFill>
                  <a:srgbClr val="000000"/>
                </a:solidFill>
                <a:latin typeface="Verdana" panose="020B0604030504040204" pitchFamily="34" charset="0"/>
              </a:rPr>
              <a:t>The number of copies of this tri-nucleotide sequence determines the clinical presentation of fragile X syndrome as shown in the table and figure.</a:t>
            </a:r>
            <a:endParaRPr lang="en-GB" dirty="0"/>
          </a:p>
        </p:txBody>
      </p:sp>
    </p:spTree>
    <p:extLst>
      <p:ext uri="{BB962C8B-B14F-4D97-AF65-F5344CB8AC3E}">
        <p14:creationId xmlns:p14="http://schemas.microsoft.com/office/powerpoint/2010/main" val="2335720470"/>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Fragx-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5773" y="126902"/>
            <a:ext cx="3710609" cy="3710609"/>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p:cNvSpPr/>
          <p:nvPr/>
        </p:nvSpPr>
        <p:spPr>
          <a:xfrm>
            <a:off x="4452730" y="781877"/>
            <a:ext cx="6705600" cy="1200329"/>
          </a:xfrm>
          <a:prstGeom prst="rect">
            <a:avLst/>
          </a:prstGeom>
        </p:spPr>
        <p:txBody>
          <a:bodyPr wrap="square">
            <a:spAutoFit/>
          </a:bodyPr>
          <a:lstStyle/>
          <a:p>
            <a:r>
              <a:rPr lang="en-GB" dirty="0">
                <a:solidFill>
                  <a:srgbClr val="000000"/>
                </a:solidFill>
                <a:latin typeface="Verdana" panose="020B0604030504040204" pitchFamily="34" charset="0"/>
              </a:rPr>
              <a:t>Most common cause of inherited learning difficulty; approximately 1 in 5,500 males show signs of the condition. The gene, FMR1, is located on the X chromosome.</a:t>
            </a:r>
            <a:endParaRPr lang="en-GB" dirty="0"/>
          </a:p>
        </p:txBody>
      </p:sp>
      <p:sp>
        <p:nvSpPr>
          <p:cNvPr id="4" name="Rectangle 3"/>
          <p:cNvSpPr/>
          <p:nvPr/>
        </p:nvSpPr>
        <p:spPr>
          <a:xfrm>
            <a:off x="4452730" y="2087111"/>
            <a:ext cx="6904383" cy="3139321"/>
          </a:xfrm>
          <a:prstGeom prst="rect">
            <a:avLst/>
          </a:prstGeom>
        </p:spPr>
        <p:txBody>
          <a:bodyPr wrap="square">
            <a:spAutoFit/>
          </a:bodyPr>
          <a:lstStyle/>
          <a:p>
            <a:pPr>
              <a:buFont typeface="Arial" panose="020B0604020202020204" pitchFamily="34" charset="0"/>
              <a:buChar char="•"/>
            </a:pPr>
            <a:r>
              <a:rPr lang="en-GB" dirty="0">
                <a:solidFill>
                  <a:srgbClr val="000000"/>
                </a:solidFill>
                <a:latin typeface="Verdana" panose="020B0604030504040204" pitchFamily="34" charset="0"/>
              </a:rPr>
              <a:t>Children and adults with fragile X syndrome have varying degrees of learning difficulty and behavioural problems including autistic-like features, language deficits, lack of motor co-ordination and hyperactivity, as well as emotional problems</a:t>
            </a:r>
          </a:p>
          <a:p>
            <a:pPr>
              <a:buFont typeface="Arial" panose="020B0604020202020204" pitchFamily="34" charset="0"/>
              <a:buChar char="•"/>
            </a:pPr>
            <a:r>
              <a:rPr lang="en-GB" dirty="0">
                <a:solidFill>
                  <a:srgbClr val="000000"/>
                </a:solidFill>
                <a:latin typeface="Verdana" panose="020B0604030504040204" pitchFamily="34" charset="0"/>
              </a:rPr>
              <a:t>Males tend to be more severely affected than females</a:t>
            </a:r>
          </a:p>
          <a:p>
            <a:pPr>
              <a:buFont typeface="Arial" panose="020B0604020202020204" pitchFamily="34" charset="0"/>
              <a:buChar char="•"/>
            </a:pPr>
            <a:r>
              <a:rPr lang="en-GB" dirty="0">
                <a:solidFill>
                  <a:srgbClr val="000000"/>
                </a:solidFill>
                <a:latin typeface="Verdana" panose="020B0604030504040204" pitchFamily="34" charset="0"/>
              </a:rPr>
              <a:t>Males with fragile X syndrome may show characteristic physical features, such as macrocephaly, prominent ears, long face, large jaw and enlarged testes</a:t>
            </a:r>
          </a:p>
          <a:p>
            <a:pPr>
              <a:buFont typeface="Arial" panose="020B0604020202020204" pitchFamily="34" charset="0"/>
              <a:buChar char="•"/>
            </a:pPr>
            <a:r>
              <a:rPr lang="en-GB" dirty="0">
                <a:solidFill>
                  <a:srgbClr val="000000"/>
                </a:solidFill>
                <a:latin typeface="Verdana" panose="020B0604030504040204" pitchFamily="34" charset="0"/>
              </a:rPr>
              <a:t>Seizures occur in 20 % of patients, usually in early childhood but usually resolve by adolescence</a:t>
            </a:r>
          </a:p>
        </p:txBody>
      </p:sp>
      <p:pic>
        <p:nvPicPr>
          <p:cNvPr id="1028" name="Picture 4" descr="http://portal.e-lfh.org.uk/ContentServer/content/GPS_06_004/gif/gps_06_004_26_med.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5773" y="3737114"/>
            <a:ext cx="3555034" cy="298987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7792227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59026" y="357809"/>
            <a:ext cx="9104244" cy="1077218"/>
          </a:xfrm>
          <a:prstGeom prst="rect">
            <a:avLst/>
          </a:prstGeom>
        </p:spPr>
        <p:txBody>
          <a:bodyPr wrap="square">
            <a:spAutoFit/>
          </a:bodyPr>
          <a:lstStyle/>
          <a:p>
            <a:r>
              <a:rPr lang="en-GB" sz="2800" b="1" dirty="0">
                <a:solidFill>
                  <a:srgbClr val="000000"/>
                </a:solidFill>
                <a:latin typeface="Verdana" panose="020B0604030504040204" pitchFamily="34" charset="0"/>
              </a:rPr>
              <a:t>Chromosomal disorders</a:t>
            </a:r>
            <a:r>
              <a:rPr lang="en-GB" sz="2800" dirty="0">
                <a:solidFill>
                  <a:srgbClr val="000000"/>
                </a:solidFill>
                <a:latin typeface="Verdana" panose="020B0604030504040204" pitchFamily="34" charset="0"/>
              </a:rPr>
              <a:t> -Autosomal </a:t>
            </a:r>
            <a:r>
              <a:rPr lang="en-GB" sz="2800" dirty="0" err="1">
                <a:solidFill>
                  <a:srgbClr val="000000"/>
                </a:solidFill>
                <a:latin typeface="Verdana" panose="020B0604030504040204" pitchFamily="34" charset="0"/>
              </a:rPr>
              <a:t>Trisomies</a:t>
            </a:r>
            <a:endParaRPr lang="en-GB" sz="2800" dirty="0">
              <a:solidFill>
                <a:srgbClr val="000000"/>
              </a:solidFill>
              <a:latin typeface="Verdana" panose="020B0604030504040204" pitchFamily="34" charset="0"/>
            </a:endParaRPr>
          </a:p>
          <a:p>
            <a:endParaRPr lang="en-GB" dirty="0">
              <a:solidFill>
                <a:srgbClr val="000000"/>
              </a:solidFill>
              <a:latin typeface="Verdana" panose="020B0604030504040204" pitchFamily="34" charset="0"/>
            </a:endParaRPr>
          </a:p>
          <a:p>
            <a:endParaRPr lang="en-GB" dirty="0">
              <a:solidFill>
                <a:srgbClr val="000000"/>
              </a:solidFill>
              <a:latin typeface="Verdana" panose="020B0604030504040204" pitchFamily="34" charset="0"/>
            </a:endParaRPr>
          </a:p>
        </p:txBody>
      </p:sp>
      <p:pic>
        <p:nvPicPr>
          <p:cNvPr id="5122" name="Picture 2" descr="http://images.wisegeek.com/boy-with-downs-syndrome-giving-thumbs-up.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51693" y="2464043"/>
            <a:ext cx="3341468" cy="3023953"/>
          </a:xfrm>
          <a:prstGeom prst="rect">
            <a:avLst/>
          </a:prstGeom>
          <a:noFill/>
          <a:extLst>
            <a:ext uri="{909E8E84-426E-40DD-AFC4-6F175D3DCCD1}">
              <a14:hiddenFill xmlns:a14="http://schemas.microsoft.com/office/drawing/2010/main">
                <a:solidFill>
                  <a:srgbClr val="FFFFFF"/>
                </a:solidFill>
              </a14:hiddenFill>
            </a:ext>
          </a:extLst>
        </p:spPr>
      </p:pic>
      <p:pic>
        <p:nvPicPr>
          <p:cNvPr id="5124" name="Picture 4" descr="http://syndromepictures.com/wp-content/uploads/2011/09/Edward-syndrome.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417039" y="2053958"/>
            <a:ext cx="3596375" cy="4430799"/>
          </a:xfrm>
          <a:prstGeom prst="rect">
            <a:avLst/>
          </a:prstGeom>
          <a:noFill/>
          <a:extLst>
            <a:ext uri="{909E8E84-426E-40DD-AFC4-6F175D3DCCD1}">
              <a14:hiddenFill xmlns:a14="http://schemas.microsoft.com/office/drawing/2010/main">
                <a:solidFill>
                  <a:srgbClr val="FFFFFF"/>
                </a:solidFill>
              </a14:hiddenFill>
            </a:ext>
          </a:extLst>
        </p:spPr>
      </p:pic>
      <p:pic>
        <p:nvPicPr>
          <p:cNvPr id="5126" name="Picture 6" descr="http://images.slideplayer.us/1/228155/slides/slide_16.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794650" y="1793781"/>
            <a:ext cx="4520900" cy="3611834"/>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9009847" y="1344382"/>
            <a:ext cx="2797840" cy="400110"/>
          </a:xfrm>
          <a:prstGeom prst="rect">
            <a:avLst/>
          </a:prstGeom>
          <a:noFill/>
        </p:spPr>
        <p:txBody>
          <a:bodyPr wrap="square" rtlCol="0">
            <a:spAutoFit/>
          </a:bodyPr>
          <a:lstStyle/>
          <a:p>
            <a:r>
              <a:rPr lang="en-GB" sz="2000" dirty="0">
                <a:latin typeface="Verdana" panose="020B0604030504040204" pitchFamily="34" charset="0"/>
                <a:ea typeface="Verdana" panose="020B0604030504040204" pitchFamily="34" charset="0"/>
                <a:cs typeface="Verdana" panose="020B0604030504040204" pitchFamily="34" charset="0"/>
              </a:rPr>
              <a:t>Edwards</a:t>
            </a:r>
            <a:r>
              <a:rPr lang="en-GB" sz="2000" dirty="0"/>
              <a:t> </a:t>
            </a:r>
            <a:r>
              <a:rPr lang="en-GB" sz="2000" dirty="0">
                <a:latin typeface="Verdana" panose="020B0604030504040204" pitchFamily="34" charset="0"/>
                <a:ea typeface="Verdana" panose="020B0604030504040204" pitchFamily="34" charset="0"/>
                <a:cs typeface="Verdana" panose="020B0604030504040204" pitchFamily="34" charset="0"/>
              </a:rPr>
              <a:t>Syndrome</a:t>
            </a:r>
          </a:p>
        </p:txBody>
      </p:sp>
      <p:sp>
        <p:nvSpPr>
          <p:cNvPr id="7" name="TextBox 6"/>
          <p:cNvSpPr txBox="1"/>
          <p:nvPr/>
        </p:nvSpPr>
        <p:spPr>
          <a:xfrm>
            <a:off x="784470" y="1793781"/>
            <a:ext cx="2475914" cy="400110"/>
          </a:xfrm>
          <a:prstGeom prst="rect">
            <a:avLst/>
          </a:prstGeom>
          <a:noFill/>
        </p:spPr>
        <p:txBody>
          <a:bodyPr wrap="square" rtlCol="0">
            <a:spAutoFit/>
          </a:bodyPr>
          <a:lstStyle/>
          <a:p>
            <a:r>
              <a:rPr lang="en-GB" sz="2000" dirty="0">
                <a:latin typeface="Verdana" panose="020B0604030504040204" pitchFamily="34" charset="0"/>
                <a:ea typeface="Verdana" panose="020B0604030504040204" pitchFamily="34" charset="0"/>
                <a:cs typeface="Verdana" panose="020B0604030504040204" pitchFamily="34" charset="0"/>
              </a:rPr>
              <a:t>Down Syndrome</a:t>
            </a:r>
          </a:p>
        </p:txBody>
      </p:sp>
    </p:spTree>
    <p:extLst>
      <p:ext uri="{BB962C8B-B14F-4D97-AF65-F5344CB8AC3E}">
        <p14:creationId xmlns:p14="http://schemas.microsoft.com/office/powerpoint/2010/main" val="4252282681"/>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http://portal.e-lfh.org.uk/ContentServer/content/GPS_06_005/jpg/gps_06_005_04_02_med.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13898" y="1037230"/>
            <a:ext cx="5923129" cy="6496334"/>
          </a:xfrm>
          <a:prstGeom prst="rect">
            <a:avLst/>
          </a:prstGeom>
          <a:noFill/>
          <a:extLst>
            <a:ext uri="{909E8E84-426E-40DD-AFC4-6F175D3DCCD1}">
              <a14:hiddenFill xmlns:a14="http://schemas.microsoft.com/office/drawing/2010/main">
                <a:solidFill>
                  <a:srgbClr val="FFFFFF"/>
                </a:solidFill>
              </a14:hiddenFill>
            </a:ext>
          </a:extLst>
        </p:spPr>
      </p:pic>
      <p:sp>
        <p:nvSpPr>
          <p:cNvPr id="4" name="Title 3"/>
          <p:cNvSpPr>
            <a:spLocks noGrp="1"/>
          </p:cNvSpPr>
          <p:nvPr>
            <p:ph type="title"/>
          </p:nvPr>
        </p:nvSpPr>
        <p:spPr>
          <a:xfrm>
            <a:off x="551597" y="36303"/>
            <a:ext cx="10515600" cy="1325563"/>
          </a:xfrm>
        </p:spPr>
        <p:txBody>
          <a:bodyPr/>
          <a:lstStyle/>
          <a:p>
            <a:r>
              <a:rPr lang="en-GB" dirty="0"/>
              <a:t>Down Syndrome</a:t>
            </a:r>
          </a:p>
        </p:txBody>
      </p:sp>
      <p:sp>
        <p:nvSpPr>
          <p:cNvPr id="3" name="Content Placeholder 2"/>
          <p:cNvSpPr>
            <a:spLocks noGrp="1"/>
          </p:cNvSpPr>
          <p:nvPr>
            <p:ph sz="half" idx="1"/>
          </p:nvPr>
        </p:nvSpPr>
        <p:spPr>
          <a:xfrm>
            <a:off x="6488374" y="1511727"/>
            <a:ext cx="5181600" cy="4351338"/>
          </a:xfrm>
        </p:spPr>
        <p:txBody>
          <a:bodyPr>
            <a:normAutofit/>
          </a:bodyPr>
          <a:lstStyle/>
          <a:p>
            <a:r>
              <a:rPr lang="en-GB" dirty="0"/>
              <a:t>Hypothyroidism</a:t>
            </a:r>
          </a:p>
          <a:p>
            <a:r>
              <a:rPr lang="en-GB" dirty="0"/>
              <a:t>Ophthalmic disorders</a:t>
            </a:r>
          </a:p>
          <a:p>
            <a:r>
              <a:rPr lang="en-GB" dirty="0"/>
              <a:t>Diabetes mellitus</a:t>
            </a:r>
          </a:p>
          <a:p>
            <a:r>
              <a:rPr lang="en-GB" dirty="0"/>
              <a:t>Glue ear</a:t>
            </a:r>
          </a:p>
          <a:p>
            <a:r>
              <a:rPr lang="en-GB" dirty="0"/>
              <a:t>Cervical spine instability</a:t>
            </a:r>
          </a:p>
          <a:p>
            <a:r>
              <a:rPr lang="en-GB" dirty="0"/>
              <a:t>Coeliac disease</a:t>
            </a:r>
          </a:p>
          <a:p>
            <a:r>
              <a:rPr lang="en-GB" dirty="0"/>
              <a:t>Obstructive sleep apnoea</a:t>
            </a:r>
          </a:p>
          <a:p>
            <a:r>
              <a:rPr lang="en-GB" dirty="0"/>
              <a:t>Learning disability     </a:t>
            </a:r>
          </a:p>
        </p:txBody>
      </p:sp>
      <p:sp>
        <p:nvSpPr>
          <p:cNvPr id="7" name="TextBox 6"/>
          <p:cNvSpPr txBox="1"/>
          <p:nvPr/>
        </p:nvSpPr>
        <p:spPr>
          <a:xfrm>
            <a:off x="395785" y="6318913"/>
            <a:ext cx="5186149" cy="369332"/>
          </a:xfrm>
          <a:prstGeom prst="rect">
            <a:avLst/>
          </a:prstGeom>
          <a:noFill/>
        </p:spPr>
        <p:txBody>
          <a:bodyPr wrap="square" rtlCol="0">
            <a:spAutoFit/>
          </a:bodyPr>
          <a:lstStyle/>
          <a:p>
            <a:r>
              <a:rPr lang="en-GB" dirty="0"/>
              <a:t>                                                                                                 </a:t>
            </a:r>
          </a:p>
        </p:txBody>
      </p:sp>
    </p:spTree>
    <p:extLst>
      <p:ext uri="{BB962C8B-B14F-4D97-AF65-F5344CB8AC3E}">
        <p14:creationId xmlns:p14="http://schemas.microsoft.com/office/powerpoint/2010/main" val="590529167"/>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10064" y="382780"/>
            <a:ext cx="10515600" cy="1325563"/>
          </a:xfrm>
        </p:spPr>
        <p:txBody>
          <a:bodyPr/>
          <a:lstStyle/>
          <a:p>
            <a:r>
              <a:rPr lang="en-GB" dirty="0"/>
              <a:t>Chromosomal Disorders- Sex Chromosome Anomalies</a:t>
            </a:r>
          </a:p>
        </p:txBody>
      </p:sp>
      <p:pic>
        <p:nvPicPr>
          <p:cNvPr id="6148" name="Picture 4" descr="http://img.medscape.com/slide/701/317/Slide2.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90843" y="2145577"/>
            <a:ext cx="6283230" cy="4712423"/>
          </a:xfrm>
          <a:prstGeom prst="rect">
            <a:avLst/>
          </a:prstGeom>
          <a:noFill/>
          <a:extLst>
            <a:ext uri="{909E8E84-426E-40DD-AFC4-6F175D3DCCD1}">
              <a14:hiddenFill xmlns:a14="http://schemas.microsoft.com/office/drawing/2010/main">
                <a:solidFill>
                  <a:srgbClr val="FFFFFF"/>
                </a:solidFill>
              </a14:hiddenFill>
            </a:ext>
          </a:extLst>
        </p:spPr>
      </p:pic>
      <p:pic>
        <p:nvPicPr>
          <p:cNvPr id="6152" name="Picture 8" descr="http://drugline.org/img/term/syndrome-klinefelter-14504_2.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301552" y="1708343"/>
            <a:ext cx="4524687" cy="5015852"/>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7963484" y="1246678"/>
            <a:ext cx="3831441" cy="461665"/>
          </a:xfrm>
          <a:prstGeom prst="rect">
            <a:avLst/>
          </a:prstGeom>
          <a:noFill/>
        </p:spPr>
        <p:txBody>
          <a:bodyPr wrap="square" rtlCol="0">
            <a:spAutoFit/>
          </a:bodyPr>
          <a:lstStyle/>
          <a:p>
            <a:r>
              <a:rPr lang="en-GB" sz="2400" dirty="0" err="1"/>
              <a:t>Kleinfelter’s</a:t>
            </a:r>
            <a:r>
              <a:rPr lang="en-GB" sz="2400" dirty="0"/>
              <a:t> Syndrome</a:t>
            </a:r>
          </a:p>
        </p:txBody>
      </p:sp>
      <p:sp>
        <p:nvSpPr>
          <p:cNvPr id="6" name="TextBox 5"/>
          <p:cNvSpPr txBox="1"/>
          <p:nvPr/>
        </p:nvSpPr>
        <p:spPr>
          <a:xfrm>
            <a:off x="2255350" y="1683912"/>
            <a:ext cx="3235569" cy="461665"/>
          </a:xfrm>
          <a:prstGeom prst="rect">
            <a:avLst/>
          </a:prstGeom>
          <a:noFill/>
        </p:spPr>
        <p:txBody>
          <a:bodyPr wrap="square" rtlCol="0">
            <a:spAutoFit/>
          </a:bodyPr>
          <a:lstStyle/>
          <a:p>
            <a:r>
              <a:rPr lang="en-GB" sz="2400" dirty="0"/>
              <a:t>Turner’s Syndrome</a:t>
            </a:r>
          </a:p>
        </p:txBody>
      </p:sp>
    </p:spTree>
    <p:extLst>
      <p:ext uri="{BB962C8B-B14F-4D97-AF65-F5344CB8AC3E}">
        <p14:creationId xmlns:p14="http://schemas.microsoft.com/office/powerpoint/2010/main" val="420799855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portal.e-lfh.org.uk/ContentServer/content/GPS_06_001/gif/gps_06_001_06_01_med.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03519" y="1485872"/>
            <a:ext cx="3999670" cy="4102226"/>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a:off x="815926" y="831057"/>
            <a:ext cx="9428004" cy="830997"/>
          </a:xfrm>
          <a:prstGeom prst="rect">
            <a:avLst/>
          </a:prstGeom>
        </p:spPr>
        <p:txBody>
          <a:bodyPr wrap="square">
            <a:spAutoFit/>
          </a:bodyPr>
          <a:lstStyle/>
          <a:p>
            <a:r>
              <a:rPr lang="en-GB" sz="2400" b="0" i="0" dirty="0">
                <a:solidFill>
                  <a:srgbClr val="000000"/>
                </a:solidFill>
                <a:effectLst/>
                <a:latin typeface="Verdana" panose="020B0604030504040204" pitchFamily="34" charset="0"/>
              </a:rPr>
              <a:t>How can patients with or at risk of genetic conditions be recognised?</a:t>
            </a:r>
            <a:endParaRPr lang="en-GB" sz="2400" dirty="0"/>
          </a:p>
        </p:txBody>
      </p:sp>
      <p:sp>
        <p:nvSpPr>
          <p:cNvPr id="3" name="Rectangle 2"/>
          <p:cNvSpPr/>
          <p:nvPr/>
        </p:nvSpPr>
        <p:spPr>
          <a:xfrm>
            <a:off x="5022166" y="1931330"/>
            <a:ext cx="6316394" cy="1200329"/>
          </a:xfrm>
          <a:prstGeom prst="rect">
            <a:avLst/>
          </a:prstGeom>
        </p:spPr>
        <p:txBody>
          <a:bodyPr wrap="square">
            <a:spAutoFit/>
          </a:bodyPr>
          <a:lstStyle/>
          <a:p>
            <a:r>
              <a:rPr lang="en-GB" b="0" i="0" dirty="0">
                <a:solidFill>
                  <a:srgbClr val="000000"/>
                </a:solidFill>
                <a:effectLst/>
                <a:latin typeface="Verdana" panose="020B0604030504040204" pitchFamily="34" charset="0"/>
              </a:rPr>
              <a:t>From a known genetic diagnosis or by recognising signs and symptoms of common genetic conditions </a:t>
            </a:r>
            <a:r>
              <a:rPr lang="en-GB" dirty="0">
                <a:latin typeface="Verdana" panose="020B0604030504040204" pitchFamily="34" charset="0"/>
                <a:ea typeface="Verdana" panose="020B0604030504040204" pitchFamily="34" charset="0"/>
                <a:cs typeface="Verdana" panose="020B0604030504040204" pitchFamily="34" charset="0"/>
              </a:rPr>
              <a:t>(e.g. Huntington disease, cystic fibrosis, haemophilia)</a:t>
            </a:r>
          </a:p>
        </p:txBody>
      </p:sp>
      <p:sp>
        <p:nvSpPr>
          <p:cNvPr id="4" name="Rectangle 3"/>
          <p:cNvSpPr/>
          <p:nvPr/>
        </p:nvSpPr>
        <p:spPr>
          <a:xfrm>
            <a:off x="5022166" y="3371229"/>
            <a:ext cx="6006905" cy="923330"/>
          </a:xfrm>
          <a:prstGeom prst="rect">
            <a:avLst/>
          </a:prstGeom>
        </p:spPr>
        <p:txBody>
          <a:bodyPr wrap="square">
            <a:spAutoFit/>
          </a:bodyPr>
          <a:lstStyle/>
          <a:p>
            <a:r>
              <a:rPr lang="en-GB" b="0" i="0" dirty="0">
                <a:solidFill>
                  <a:srgbClr val="000000"/>
                </a:solidFill>
                <a:effectLst/>
                <a:latin typeface="Verdana" panose="020B0604030504040204" pitchFamily="34" charset="0"/>
              </a:rPr>
              <a:t>Through a pattern of affected people in a family (which may suggest a single gene disorder or a clustering of cases of common diseases)</a:t>
            </a:r>
          </a:p>
        </p:txBody>
      </p:sp>
      <p:sp>
        <p:nvSpPr>
          <p:cNvPr id="5" name="Rectangle 4"/>
          <p:cNvSpPr/>
          <p:nvPr/>
        </p:nvSpPr>
        <p:spPr>
          <a:xfrm>
            <a:off x="5022167" y="4534129"/>
            <a:ext cx="6006904" cy="923330"/>
          </a:xfrm>
          <a:prstGeom prst="rect">
            <a:avLst/>
          </a:prstGeom>
        </p:spPr>
        <p:txBody>
          <a:bodyPr wrap="square">
            <a:spAutoFit/>
          </a:bodyPr>
          <a:lstStyle/>
          <a:p>
            <a:r>
              <a:rPr lang="en-GB" b="0" i="0" dirty="0">
                <a:solidFill>
                  <a:srgbClr val="000000"/>
                </a:solidFill>
                <a:effectLst/>
                <a:latin typeface="Verdana" panose="020B0604030504040204" pitchFamily="34" charset="0"/>
              </a:rPr>
              <a:t>From the results of screening programmes (for instance carrier status for sickle cell disease through the </a:t>
            </a:r>
            <a:r>
              <a:rPr lang="en-GB" b="0" i="0" dirty="0" err="1">
                <a:solidFill>
                  <a:srgbClr val="000000"/>
                </a:solidFill>
                <a:effectLst/>
                <a:latin typeface="Verdana" panose="020B0604030504040204" pitchFamily="34" charset="0"/>
              </a:rPr>
              <a:t>newborn</a:t>
            </a:r>
            <a:r>
              <a:rPr lang="en-GB" b="0" i="0" dirty="0">
                <a:solidFill>
                  <a:srgbClr val="000000"/>
                </a:solidFill>
                <a:effectLst/>
                <a:latin typeface="Verdana" panose="020B0604030504040204" pitchFamily="34" charset="0"/>
              </a:rPr>
              <a:t> screening programme)</a:t>
            </a:r>
          </a:p>
        </p:txBody>
      </p:sp>
    </p:spTree>
    <p:extLst>
      <p:ext uri="{BB962C8B-B14F-4D97-AF65-F5344CB8AC3E}">
        <p14:creationId xmlns:p14="http://schemas.microsoft.com/office/powerpoint/2010/main" val="1532327467"/>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descr="http://portal.e-lfh.org.uk/ContentServer/content/GPS_06_0002a/jpg/gps_6_002_07_02_med.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90842" y="1223889"/>
            <a:ext cx="5514605" cy="5623761"/>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a:off x="768626" y="490330"/>
            <a:ext cx="10522226" cy="461665"/>
          </a:xfrm>
          <a:prstGeom prst="rect">
            <a:avLst/>
          </a:prstGeom>
        </p:spPr>
        <p:txBody>
          <a:bodyPr wrap="square">
            <a:spAutoFit/>
          </a:bodyPr>
          <a:lstStyle/>
          <a:p>
            <a:r>
              <a:rPr lang="en-GB" sz="2400" b="1" i="1" dirty="0">
                <a:solidFill>
                  <a:srgbClr val="1B2F48"/>
                </a:solidFill>
                <a:latin typeface="Verdana" panose="020B0604030504040204" pitchFamily="34" charset="0"/>
                <a:ea typeface="Verdana" panose="020B0604030504040204" pitchFamily="34" charset="0"/>
                <a:cs typeface="Verdana" panose="020B0604030504040204" pitchFamily="34" charset="0"/>
              </a:rPr>
              <a:t>Taking and Drawing a Genetic Family History - Theory</a:t>
            </a:r>
            <a:endParaRPr lang="en-GB" sz="2400" b="1" i="1" dirty="0">
              <a:solidFill>
                <a:srgbClr val="1B2F48"/>
              </a:solidFill>
              <a:effectLst/>
              <a:latin typeface="Verdana" panose="020B0604030504040204" pitchFamily="34" charset="0"/>
              <a:ea typeface="Verdana" panose="020B0604030504040204" pitchFamily="34" charset="0"/>
              <a:cs typeface="Verdana" panose="020B0604030504040204" pitchFamily="34" charset="0"/>
            </a:endParaRPr>
          </a:p>
        </p:txBody>
      </p:sp>
      <p:sp>
        <p:nvSpPr>
          <p:cNvPr id="3" name="Rectangle 2"/>
          <p:cNvSpPr/>
          <p:nvPr/>
        </p:nvSpPr>
        <p:spPr>
          <a:xfrm>
            <a:off x="3513722" y="3244334"/>
            <a:ext cx="184731" cy="369332"/>
          </a:xfrm>
          <a:prstGeom prst="rect">
            <a:avLst/>
          </a:prstGeom>
        </p:spPr>
        <p:txBody>
          <a:bodyPr wrap="none">
            <a:spAutoFit/>
          </a:bodyPr>
          <a:lstStyle/>
          <a:p>
            <a:endParaRPr lang="en-GB" dirty="0"/>
          </a:p>
        </p:txBody>
      </p:sp>
      <p:sp>
        <p:nvSpPr>
          <p:cNvPr id="4" name="Rectangle 3"/>
          <p:cNvSpPr/>
          <p:nvPr/>
        </p:nvSpPr>
        <p:spPr>
          <a:xfrm>
            <a:off x="311935" y="1223889"/>
            <a:ext cx="11469248" cy="646331"/>
          </a:xfrm>
          <a:prstGeom prst="rect">
            <a:avLst/>
          </a:prstGeom>
        </p:spPr>
        <p:txBody>
          <a:bodyPr wrap="square">
            <a:spAutoFit/>
          </a:bodyPr>
          <a:lstStyle/>
          <a:p>
            <a:r>
              <a:rPr lang="en-GB" dirty="0">
                <a:solidFill>
                  <a:srgbClr val="000000"/>
                </a:solidFill>
                <a:latin typeface="Verdana" panose="020B0604030504040204" pitchFamily="34" charset="0"/>
              </a:rPr>
              <a:t>Drawing a genetic family history, an important skill in primary care practice to identify patients with, or at risk of, a genetic condition.</a:t>
            </a:r>
            <a:endParaRPr lang="en-GB" dirty="0"/>
          </a:p>
        </p:txBody>
      </p:sp>
      <p:pic>
        <p:nvPicPr>
          <p:cNvPr id="7172" name="Picture 4" descr="http://portal.e-lfh.org.uk/ContentServer/content/GPS_06_0002a/gif/gps_6_002_05_02_med.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506817" y="1562617"/>
            <a:ext cx="5176277" cy="530900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46630978"/>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descr="http://portal.e-lfh.org.uk/ContentServer/content/GPS_06_0002a/gif/gps_6_002_12_13_med.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35354" y="936610"/>
            <a:ext cx="6726938" cy="5174568"/>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5"/>
          <p:cNvSpPr/>
          <p:nvPr/>
        </p:nvSpPr>
        <p:spPr>
          <a:xfrm>
            <a:off x="7393083" y="984738"/>
            <a:ext cx="3911022" cy="5078313"/>
          </a:xfrm>
          <a:prstGeom prst="rect">
            <a:avLst/>
          </a:prstGeom>
        </p:spPr>
        <p:txBody>
          <a:bodyPr wrap="square">
            <a:spAutoFit/>
          </a:bodyPr>
          <a:lstStyle/>
          <a:p>
            <a:pPr>
              <a:buFont typeface="+mj-lt"/>
              <a:buAutoNum type="arabicPeriod"/>
            </a:pPr>
            <a:r>
              <a:rPr lang="en-GB" i="1" u="sng" dirty="0">
                <a:latin typeface="Verdana" panose="020B0604030504040204" pitchFamily="34" charset="0"/>
                <a:hlinkClick r:id="rId3"/>
              </a:rPr>
              <a:t>Partner and children</a:t>
            </a:r>
            <a:endParaRPr lang="en-GB" u="sng" dirty="0">
              <a:latin typeface="Verdana" panose="020B0604030504040204" pitchFamily="34" charset="0"/>
            </a:endParaRPr>
          </a:p>
          <a:p>
            <a:pPr>
              <a:buFont typeface="+mj-lt"/>
              <a:buAutoNum type="arabicPeriod"/>
            </a:pPr>
            <a:r>
              <a:rPr lang="en-GB" i="1" u="sng" dirty="0">
                <a:latin typeface="Verdana" panose="020B0604030504040204" pitchFamily="34" charset="0"/>
                <a:hlinkClick r:id="rId3"/>
              </a:rPr>
              <a:t>Siblings</a:t>
            </a:r>
            <a:endParaRPr lang="en-GB" u="sng" dirty="0">
              <a:latin typeface="Verdana" panose="020B0604030504040204" pitchFamily="34" charset="0"/>
            </a:endParaRPr>
          </a:p>
          <a:p>
            <a:pPr>
              <a:buFont typeface="+mj-lt"/>
              <a:buAutoNum type="arabicPeriod"/>
            </a:pPr>
            <a:r>
              <a:rPr lang="en-GB" i="1" u="sng" dirty="0">
                <a:latin typeface="Verdana" panose="020B0604030504040204" pitchFamily="34" charset="0"/>
                <a:hlinkClick r:id="rId3"/>
              </a:rPr>
              <a:t>Partners and children of siblings</a:t>
            </a:r>
            <a:endParaRPr lang="en-GB" u="sng" dirty="0">
              <a:latin typeface="Verdana" panose="020B0604030504040204" pitchFamily="34" charset="0"/>
            </a:endParaRPr>
          </a:p>
          <a:p>
            <a:pPr>
              <a:buFont typeface="+mj-lt"/>
              <a:buAutoNum type="arabicPeriod"/>
            </a:pPr>
            <a:r>
              <a:rPr lang="en-GB" i="1" u="sng" dirty="0">
                <a:latin typeface="Verdana" panose="020B0604030504040204" pitchFamily="34" charset="0"/>
                <a:hlinkClick r:id="rId3"/>
              </a:rPr>
              <a:t>Parents</a:t>
            </a:r>
            <a:endParaRPr lang="en-GB" u="sng" dirty="0">
              <a:latin typeface="Verdana" panose="020B0604030504040204" pitchFamily="34" charset="0"/>
            </a:endParaRPr>
          </a:p>
          <a:p>
            <a:pPr>
              <a:buFont typeface="+mj-lt"/>
              <a:buAutoNum type="arabicPeriod"/>
            </a:pPr>
            <a:r>
              <a:rPr lang="en-GB" i="1" u="sng" dirty="0">
                <a:latin typeface="Verdana" panose="020B0604030504040204" pitchFamily="34" charset="0"/>
                <a:hlinkClick r:id="rId3" tooltip="One parent’s (usually the mother first) siblings "/>
              </a:rPr>
              <a:t>One parent’s (usually the mother first) siblings</a:t>
            </a:r>
            <a:endParaRPr lang="en-GB" u="sng" dirty="0">
              <a:latin typeface="Verdana" panose="020B0604030504040204" pitchFamily="34" charset="0"/>
            </a:endParaRPr>
          </a:p>
          <a:p>
            <a:pPr>
              <a:buFont typeface="+mj-lt"/>
              <a:buAutoNum type="arabicPeriod"/>
            </a:pPr>
            <a:r>
              <a:rPr lang="en-GB" i="1" u="sng" dirty="0">
                <a:latin typeface="Verdana" panose="020B0604030504040204" pitchFamily="34" charset="0"/>
                <a:hlinkClick r:id="rId3"/>
              </a:rPr>
              <a:t>Partners and children of parent’s sibling</a:t>
            </a:r>
            <a:endParaRPr lang="en-GB" u="sng" dirty="0">
              <a:latin typeface="Verdana" panose="020B0604030504040204" pitchFamily="34" charset="0"/>
            </a:endParaRPr>
          </a:p>
          <a:p>
            <a:pPr>
              <a:buFont typeface="+mj-lt"/>
              <a:buAutoNum type="arabicPeriod"/>
            </a:pPr>
            <a:r>
              <a:rPr lang="en-GB" i="1" u="sng" dirty="0">
                <a:latin typeface="Verdana" panose="020B0604030504040204" pitchFamily="34" charset="0"/>
                <a:hlinkClick r:id="rId3"/>
              </a:rPr>
              <a:t>Grandparents from the chosen parental side</a:t>
            </a:r>
            <a:endParaRPr lang="en-GB" u="sng" dirty="0">
              <a:latin typeface="Verdana" panose="020B0604030504040204" pitchFamily="34" charset="0"/>
            </a:endParaRPr>
          </a:p>
          <a:p>
            <a:pPr>
              <a:buFont typeface="+mj-lt"/>
              <a:buAutoNum type="arabicPeriod"/>
            </a:pPr>
            <a:r>
              <a:rPr lang="en-GB" i="1" u="sng" dirty="0">
                <a:latin typeface="Verdana" panose="020B0604030504040204" pitchFamily="34" charset="0"/>
                <a:hlinkClick r:id="rId3" tooltip="Other parent’s relatives (as per stages 5, 6 and 7)"/>
              </a:rPr>
              <a:t>Other parent’s relatives (as per stages 5, 6 and 7)</a:t>
            </a:r>
            <a:endParaRPr lang="en-GB" u="sng" dirty="0">
              <a:latin typeface="Verdana" panose="020B0604030504040204" pitchFamily="34" charset="0"/>
            </a:endParaRPr>
          </a:p>
          <a:p>
            <a:pPr>
              <a:buFont typeface="+mj-lt"/>
              <a:buAutoNum type="arabicPeriod"/>
            </a:pPr>
            <a:r>
              <a:rPr lang="en-GB" i="1" u="sng" dirty="0">
                <a:latin typeface="Verdana" panose="020B0604030504040204" pitchFamily="34" charset="0"/>
                <a:hlinkClick r:id="rId3"/>
              </a:rPr>
              <a:t>Partner’s relatives, siblings and parents</a:t>
            </a:r>
            <a:endParaRPr lang="en-GB" u="sng" dirty="0">
              <a:latin typeface="Verdana" panose="020B0604030504040204" pitchFamily="34" charset="0"/>
            </a:endParaRPr>
          </a:p>
          <a:p>
            <a:pPr>
              <a:buFont typeface="+mj-lt"/>
              <a:buAutoNum type="arabicPeriod"/>
            </a:pPr>
            <a:r>
              <a:rPr lang="en-GB" i="1" u="sng" dirty="0">
                <a:latin typeface="Verdana" panose="020B0604030504040204" pitchFamily="34" charset="0"/>
                <a:hlinkClick r:id="rId3"/>
              </a:rPr>
              <a:t>Relatives of partner’s mother</a:t>
            </a:r>
            <a:endParaRPr lang="en-GB" u="sng" dirty="0">
              <a:latin typeface="Verdana" panose="020B0604030504040204" pitchFamily="34" charset="0"/>
            </a:endParaRPr>
          </a:p>
          <a:p>
            <a:pPr>
              <a:buFont typeface="+mj-lt"/>
              <a:buAutoNum type="arabicPeriod"/>
            </a:pPr>
            <a:r>
              <a:rPr lang="en-GB" i="1" u="sng" dirty="0">
                <a:latin typeface="Verdana" panose="020B0604030504040204" pitchFamily="34" charset="0"/>
                <a:hlinkClick r:id="rId3"/>
              </a:rPr>
              <a:t>Relatives of partner’s father</a:t>
            </a:r>
            <a:endParaRPr lang="en-GB" i="0" u="sng" dirty="0">
              <a:effectLst/>
              <a:latin typeface="Verdana" panose="020B0604030504040204" pitchFamily="34" charset="0"/>
            </a:endParaRPr>
          </a:p>
        </p:txBody>
      </p:sp>
    </p:spTree>
    <p:extLst>
      <p:ext uri="{BB962C8B-B14F-4D97-AF65-F5344CB8AC3E}">
        <p14:creationId xmlns:p14="http://schemas.microsoft.com/office/powerpoint/2010/main" val="1569739483"/>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44658" y="1039992"/>
            <a:ext cx="10932942" cy="3046988"/>
          </a:xfrm>
          <a:prstGeom prst="rect">
            <a:avLst/>
          </a:prstGeom>
        </p:spPr>
        <p:txBody>
          <a:bodyPr wrap="square">
            <a:spAutoFit/>
          </a:bodyPr>
          <a:lstStyle/>
          <a:p>
            <a:pPr algn="just"/>
            <a:r>
              <a:rPr lang="en-GB" sz="2400" dirty="0">
                <a:solidFill>
                  <a:srgbClr val="000000"/>
                </a:solidFill>
                <a:latin typeface="Verdana" panose="020B0604030504040204" pitchFamily="34" charset="0"/>
              </a:rPr>
              <a:t>Angela, aged 32, has just moved into your area and attends for a prescription for the contraceptive pill. Whilst you are taking her blood pressure (which is raised), she mentions that as members of her family have adult polycystic kidney disease, she would like you to refer her for a renal scan. The result of her last renal scan, five years previously, was completely normal. As she is thinking of starting a family, she is also interested to know if her children would have a high probability of inheriting the condition.</a:t>
            </a:r>
            <a:endParaRPr lang="en-GB" sz="2400" dirty="0"/>
          </a:p>
        </p:txBody>
      </p:sp>
      <p:sp>
        <p:nvSpPr>
          <p:cNvPr id="3" name="Rectangle 2"/>
          <p:cNvSpPr/>
          <p:nvPr/>
        </p:nvSpPr>
        <p:spPr>
          <a:xfrm>
            <a:off x="344658" y="4558340"/>
            <a:ext cx="10932942" cy="830997"/>
          </a:xfrm>
          <a:prstGeom prst="rect">
            <a:avLst/>
          </a:prstGeom>
        </p:spPr>
        <p:txBody>
          <a:bodyPr wrap="square">
            <a:spAutoFit/>
          </a:bodyPr>
          <a:lstStyle/>
          <a:p>
            <a:r>
              <a:rPr lang="en-GB" sz="2400" dirty="0">
                <a:solidFill>
                  <a:srgbClr val="000000"/>
                </a:solidFill>
                <a:latin typeface="Verdana" panose="020B0604030504040204" pitchFamily="34" charset="0"/>
              </a:rPr>
              <a:t>Is the probability that Angela has ADPKD sufficiently high to warrant testing?</a:t>
            </a:r>
            <a:endParaRPr lang="en-GB" sz="2400" dirty="0"/>
          </a:p>
        </p:txBody>
      </p:sp>
    </p:spTree>
    <p:extLst>
      <p:ext uri="{BB962C8B-B14F-4D97-AF65-F5344CB8AC3E}">
        <p14:creationId xmlns:p14="http://schemas.microsoft.com/office/powerpoint/2010/main" val="2346655678"/>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descr="http://portal.e-lfh.org.uk/ContentServer/content/GPS_06_0002a/gif/gps_6_002_13_08a.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30211" y="0"/>
            <a:ext cx="6625884" cy="6795778"/>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a:off x="245063" y="781471"/>
            <a:ext cx="4485148" cy="4247317"/>
          </a:xfrm>
          <a:prstGeom prst="rect">
            <a:avLst/>
          </a:prstGeom>
        </p:spPr>
        <p:txBody>
          <a:bodyPr wrap="square">
            <a:spAutoFit/>
          </a:bodyPr>
          <a:lstStyle/>
          <a:p>
            <a:r>
              <a:rPr lang="en-GB" dirty="0">
                <a:solidFill>
                  <a:srgbClr val="000000"/>
                </a:solidFill>
                <a:latin typeface="Verdana" panose="020B0604030504040204" pitchFamily="34" charset="0"/>
              </a:rPr>
              <a:t>The family pattern is compatible with that expected with an autosomal dominant condition such as ADPKD.</a:t>
            </a:r>
          </a:p>
          <a:p>
            <a:endParaRPr lang="en-GB" dirty="0">
              <a:solidFill>
                <a:srgbClr val="000000"/>
              </a:solidFill>
              <a:latin typeface="Verdana" panose="020B0604030504040204" pitchFamily="34" charset="0"/>
            </a:endParaRPr>
          </a:p>
          <a:p>
            <a:r>
              <a:rPr lang="en-GB" dirty="0">
                <a:solidFill>
                  <a:srgbClr val="000000"/>
                </a:solidFill>
                <a:latin typeface="Verdana" panose="020B0604030504040204" pitchFamily="34" charset="0"/>
              </a:rPr>
              <a:t>The closeness of biological relationship between Angela and people in her family known to have the condition is important in determining her probability of being affected, and would influence the decision to refer.</a:t>
            </a:r>
          </a:p>
          <a:p>
            <a:endParaRPr lang="en-GB" dirty="0">
              <a:solidFill>
                <a:srgbClr val="000000"/>
              </a:solidFill>
              <a:latin typeface="Verdana" panose="020B0604030504040204" pitchFamily="34" charset="0"/>
            </a:endParaRPr>
          </a:p>
          <a:p>
            <a:r>
              <a:rPr lang="en-GB" dirty="0">
                <a:solidFill>
                  <a:srgbClr val="000000"/>
                </a:solidFill>
                <a:latin typeface="Verdana" panose="020B0604030504040204" pitchFamily="34" charset="0"/>
              </a:rPr>
              <a:t>As her mother is affected, the probability Angela also has ADPKD is one in two.</a:t>
            </a:r>
            <a:endParaRPr lang="en-GB" i="0" dirty="0">
              <a:solidFill>
                <a:srgbClr val="000000"/>
              </a:solidFill>
              <a:effectLst/>
              <a:latin typeface="Verdana" panose="020B0604030504040204" pitchFamily="34" charset="0"/>
            </a:endParaRPr>
          </a:p>
        </p:txBody>
      </p:sp>
    </p:spTree>
    <p:extLst>
      <p:ext uri="{BB962C8B-B14F-4D97-AF65-F5344CB8AC3E}">
        <p14:creationId xmlns:p14="http://schemas.microsoft.com/office/powerpoint/2010/main" val="1114020439"/>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06437" y="285612"/>
            <a:ext cx="10515600" cy="1325563"/>
          </a:xfrm>
        </p:spPr>
        <p:txBody>
          <a:bodyPr/>
          <a:lstStyle/>
          <a:p>
            <a:r>
              <a:rPr lang="en-GB" dirty="0"/>
              <a:t>Genetic counselling</a:t>
            </a:r>
          </a:p>
        </p:txBody>
      </p:sp>
      <p:sp>
        <p:nvSpPr>
          <p:cNvPr id="3" name="Rectangle 2"/>
          <p:cNvSpPr/>
          <p:nvPr/>
        </p:nvSpPr>
        <p:spPr>
          <a:xfrm>
            <a:off x="506437" y="1505243"/>
            <a:ext cx="11327754" cy="5078313"/>
          </a:xfrm>
          <a:prstGeom prst="rect">
            <a:avLst/>
          </a:prstGeom>
        </p:spPr>
        <p:txBody>
          <a:bodyPr wrap="square">
            <a:spAutoFit/>
          </a:bodyPr>
          <a:lstStyle/>
          <a:p>
            <a:pPr>
              <a:buFont typeface="Arial" panose="020B0604020202020204" pitchFamily="34" charset="0"/>
              <a:buChar char="•"/>
            </a:pPr>
            <a:r>
              <a:rPr lang="en-GB" dirty="0">
                <a:solidFill>
                  <a:srgbClr val="000000"/>
                </a:solidFill>
                <a:latin typeface="Verdana" panose="020B0604030504040204" pitchFamily="34" charset="0"/>
              </a:rPr>
              <a:t>Genetic information needs to be given in an understandable way, remaining non-directive and supporting informed decision making</a:t>
            </a:r>
          </a:p>
          <a:p>
            <a:pPr>
              <a:buFont typeface="Arial" panose="020B0604020202020204" pitchFamily="34" charset="0"/>
              <a:buChar char="•"/>
            </a:pPr>
            <a:endParaRPr lang="en-GB" dirty="0">
              <a:solidFill>
                <a:srgbClr val="000000"/>
              </a:solidFill>
              <a:latin typeface="Verdana" panose="020B0604030504040204" pitchFamily="34" charset="0"/>
            </a:endParaRPr>
          </a:p>
          <a:p>
            <a:pPr>
              <a:buFont typeface="Arial" panose="020B0604020202020204" pitchFamily="34" charset="0"/>
              <a:buChar char="•"/>
            </a:pPr>
            <a:r>
              <a:rPr lang="en-GB" dirty="0">
                <a:solidFill>
                  <a:srgbClr val="000000"/>
                </a:solidFill>
                <a:latin typeface="Verdana" panose="020B0604030504040204" pitchFamily="34" charset="0"/>
              </a:rPr>
              <a:t>Good communication skills such as listening, empathy and attending to the patient’s agenda will maximise the interaction</a:t>
            </a:r>
          </a:p>
          <a:p>
            <a:pPr>
              <a:buFont typeface="Arial" panose="020B0604020202020204" pitchFamily="34" charset="0"/>
              <a:buChar char="•"/>
            </a:pPr>
            <a:endParaRPr lang="en-GB" dirty="0">
              <a:solidFill>
                <a:srgbClr val="000000"/>
              </a:solidFill>
              <a:latin typeface="Verdana" panose="020B0604030504040204" pitchFamily="34" charset="0"/>
            </a:endParaRPr>
          </a:p>
          <a:p>
            <a:pPr>
              <a:buFont typeface="Arial" panose="020B0604020202020204" pitchFamily="34" charset="0"/>
              <a:buChar char="•"/>
            </a:pPr>
            <a:r>
              <a:rPr lang="en-GB" dirty="0">
                <a:solidFill>
                  <a:srgbClr val="000000"/>
                </a:solidFill>
                <a:latin typeface="Verdana" panose="020B0604030504040204" pitchFamily="34" charset="0"/>
              </a:rPr>
              <a:t>Giving a diagnosis of a genetic susceptibility or condition can have the same impact as giving any other ‘bad news’ to an individual</a:t>
            </a:r>
          </a:p>
          <a:p>
            <a:pPr>
              <a:buFont typeface="Arial" panose="020B0604020202020204" pitchFamily="34" charset="0"/>
              <a:buChar char="•"/>
            </a:pPr>
            <a:endParaRPr lang="en-GB" dirty="0">
              <a:solidFill>
                <a:srgbClr val="000000"/>
              </a:solidFill>
              <a:latin typeface="Verdana" panose="020B0604030504040204" pitchFamily="34" charset="0"/>
            </a:endParaRPr>
          </a:p>
          <a:p>
            <a:pPr>
              <a:buFont typeface="Arial" panose="020B0604020202020204" pitchFamily="34" charset="0"/>
              <a:buChar char="•"/>
            </a:pPr>
            <a:r>
              <a:rPr lang="en-GB" dirty="0">
                <a:solidFill>
                  <a:srgbClr val="000000"/>
                </a:solidFill>
                <a:latin typeface="Verdana" panose="020B0604030504040204" pitchFamily="34" charset="0"/>
              </a:rPr>
              <a:t>It is important to understand issues of confidentiality of information when talking to families and discussing testing</a:t>
            </a:r>
          </a:p>
          <a:p>
            <a:pPr>
              <a:buFont typeface="Arial" panose="020B0604020202020204" pitchFamily="34" charset="0"/>
              <a:buChar char="•"/>
            </a:pPr>
            <a:endParaRPr lang="en-GB" dirty="0">
              <a:solidFill>
                <a:srgbClr val="000000"/>
              </a:solidFill>
              <a:latin typeface="Verdana" panose="020B0604030504040204" pitchFamily="34" charset="0"/>
            </a:endParaRPr>
          </a:p>
          <a:p>
            <a:pPr>
              <a:buFont typeface="Arial" panose="020B0604020202020204" pitchFamily="34" charset="0"/>
              <a:buChar char="•"/>
            </a:pPr>
            <a:r>
              <a:rPr lang="en-GB" dirty="0">
                <a:solidFill>
                  <a:srgbClr val="000000"/>
                </a:solidFill>
                <a:latin typeface="Verdana" panose="020B0604030504040204" pitchFamily="34" charset="0"/>
              </a:rPr>
              <a:t>Different attitudes, beliefs and language can impact on an individual’s understanding about inheritance</a:t>
            </a:r>
          </a:p>
          <a:p>
            <a:pPr>
              <a:buFont typeface="Arial" panose="020B0604020202020204" pitchFamily="34" charset="0"/>
              <a:buChar char="•"/>
            </a:pPr>
            <a:endParaRPr lang="en-GB" dirty="0">
              <a:solidFill>
                <a:srgbClr val="000000"/>
              </a:solidFill>
              <a:latin typeface="Verdana" panose="020B0604030504040204" pitchFamily="34" charset="0"/>
            </a:endParaRPr>
          </a:p>
          <a:p>
            <a:pPr>
              <a:buFont typeface="Arial" panose="020B0604020202020204" pitchFamily="34" charset="0"/>
              <a:buChar char="•"/>
            </a:pPr>
            <a:r>
              <a:rPr lang="en-GB" dirty="0">
                <a:solidFill>
                  <a:srgbClr val="000000"/>
                </a:solidFill>
                <a:latin typeface="Verdana" panose="020B0604030504040204" pitchFamily="34" charset="0"/>
              </a:rPr>
              <a:t>The emotional concern of a genetic diagnosis impacts not only the patient but also their immediate and extended family. For example, feelings of guilt about passing on a condition can be experienced</a:t>
            </a:r>
            <a:endParaRPr lang="en-GB" b="0" i="0" dirty="0">
              <a:solidFill>
                <a:srgbClr val="000000"/>
              </a:solidFill>
              <a:effectLst/>
              <a:latin typeface="Verdana" panose="020B0604030504040204" pitchFamily="34" charset="0"/>
            </a:endParaRPr>
          </a:p>
        </p:txBody>
      </p:sp>
    </p:spTree>
    <p:extLst>
      <p:ext uri="{BB962C8B-B14F-4D97-AF65-F5344CB8AC3E}">
        <p14:creationId xmlns:p14="http://schemas.microsoft.com/office/powerpoint/2010/main" val="308475969"/>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78988" y="501134"/>
            <a:ext cx="4934749" cy="369332"/>
          </a:xfrm>
          <a:prstGeom prst="rect">
            <a:avLst/>
          </a:prstGeom>
        </p:spPr>
        <p:txBody>
          <a:bodyPr wrap="none">
            <a:spAutoFit/>
          </a:bodyPr>
          <a:lstStyle/>
          <a:p>
            <a:r>
              <a:rPr lang="en-GB" dirty="0"/>
              <a:t>https://</a:t>
            </a:r>
            <a:r>
              <a:rPr lang="en-GB" dirty="0">
                <a:hlinkClick r:id="rId2"/>
              </a:rPr>
              <a:t>www.youtube.com/watch?v=qgs4vVeg1Sw</a:t>
            </a:r>
            <a:endParaRPr lang="en-GB" dirty="0"/>
          </a:p>
        </p:txBody>
      </p:sp>
      <p:sp>
        <p:nvSpPr>
          <p:cNvPr id="3" name="Rectangle 2"/>
          <p:cNvSpPr/>
          <p:nvPr/>
        </p:nvSpPr>
        <p:spPr>
          <a:xfrm>
            <a:off x="378989" y="2597426"/>
            <a:ext cx="8205866" cy="369332"/>
          </a:xfrm>
          <a:prstGeom prst="rect">
            <a:avLst/>
          </a:prstGeom>
        </p:spPr>
        <p:txBody>
          <a:bodyPr wrap="square">
            <a:spAutoFit/>
          </a:bodyPr>
          <a:lstStyle/>
          <a:p>
            <a:r>
              <a:rPr lang="en-GB" dirty="0"/>
              <a:t>https://</a:t>
            </a:r>
            <a:r>
              <a:rPr lang="en-GB" dirty="0">
                <a:hlinkClick r:id="rId3" action="ppaction://hlinksldjump"/>
              </a:rPr>
              <a:t>www.youtube.com/watch?v=umqElQeRvnk</a:t>
            </a:r>
            <a:endParaRPr lang="en-GB" dirty="0"/>
          </a:p>
        </p:txBody>
      </p:sp>
    </p:spTree>
    <p:extLst>
      <p:ext uri="{BB962C8B-B14F-4D97-AF65-F5344CB8AC3E}">
        <p14:creationId xmlns:p14="http://schemas.microsoft.com/office/powerpoint/2010/main" val="76722361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http://portal.e-lfh.org.uk/ContentServer/content/GPS_06_001/gif/gps_06_001_08_01_med.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9875" y="1252025"/>
            <a:ext cx="4309090" cy="4419580"/>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a:off x="5133974" y="2314360"/>
            <a:ext cx="5820192" cy="369332"/>
          </a:xfrm>
          <a:prstGeom prst="rect">
            <a:avLst/>
          </a:prstGeom>
        </p:spPr>
        <p:txBody>
          <a:bodyPr wrap="square">
            <a:spAutoFit/>
          </a:bodyPr>
          <a:lstStyle/>
          <a:p>
            <a:r>
              <a:rPr lang="en-GB" i="0" dirty="0">
                <a:solidFill>
                  <a:srgbClr val="000000"/>
                </a:solidFill>
                <a:effectLst/>
                <a:latin typeface="Verdana" panose="020B0604030504040204" pitchFamily="34" charset="0"/>
              </a:rPr>
              <a:t>Accessing</a:t>
            </a:r>
            <a:r>
              <a:rPr lang="en-GB" b="1" i="0" dirty="0">
                <a:solidFill>
                  <a:srgbClr val="000000"/>
                </a:solidFill>
                <a:effectLst/>
                <a:latin typeface="Verdana" panose="020B0604030504040204" pitchFamily="34" charset="0"/>
              </a:rPr>
              <a:t> </a:t>
            </a:r>
            <a:r>
              <a:rPr lang="en-GB" i="0" dirty="0">
                <a:solidFill>
                  <a:srgbClr val="000000"/>
                </a:solidFill>
                <a:effectLst/>
                <a:latin typeface="Verdana" panose="020B0604030504040204" pitchFamily="34" charset="0"/>
              </a:rPr>
              <a:t>information</a:t>
            </a:r>
            <a:endParaRPr lang="en-GB" dirty="0"/>
          </a:p>
        </p:txBody>
      </p:sp>
      <p:sp>
        <p:nvSpPr>
          <p:cNvPr id="3" name="Rectangle 2"/>
          <p:cNvSpPr/>
          <p:nvPr/>
        </p:nvSpPr>
        <p:spPr>
          <a:xfrm>
            <a:off x="5133974" y="2815484"/>
            <a:ext cx="5618921" cy="646331"/>
          </a:xfrm>
          <a:prstGeom prst="rect">
            <a:avLst/>
          </a:prstGeom>
        </p:spPr>
        <p:txBody>
          <a:bodyPr wrap="square">
            <a:spAutoFit/>
          </a:bodyPr>
          <a:lstStyle/>
          <a:p>
            <a:r>
              <a:rPr lang="en-GB" i="0" dirty="0">
                <a:solidFill>
                  <a:srgbClr val="000000"/>
                </a:solidFill>
                <a:effectLst/>
                <a:latin typeface="Verdana" panose="020B0604030504040204" pitchFamily="34" charset="0"/>
              </a:rPr>
              <a:t>Providing</a:t>
            </a:r>
            <a:r>
              <a:rPr lang="en-GB" b="1" i="0" dirty="0">
                <a:solidFill>
                  <a:srgbClr val="000000"/>
                </a:solidFill>
                <a:effectLst/>
                <a:latin typeface="Verdana" panose="020B0604030504040204" pitchFamily="34" charset="0"/>
              </a:rPr>
              <a:t> </a:t>
            </a:r>
            <a:r>
              <a:rPr lang="en-GB" i="0" dirty="0">
                <a:solidFill>
                  <a:srgbClr val="000000"/>
                </a:solidFill>
                <a:effectLst/>
                <a:latin typeface="Verdana" panose="020B0604030504040204" pitchFamily="34" charset="0"/>
              </a:rPr>
              <a:t>patient and family co-ordinated care and support</a:t>
            </a:r>
            <a:endParaRPr lang="en-GB" dirty="0"/>
          </a:p>
        </p:txBody>
      </p:sp>
      <p:sp>
        <p:nvSpPr>
          <p:cNvPr id="4" name="Title 3"/>
          <p:cNvSpPr>
            <a:spLocks noGrp="1"/>
          </p:cNvSpPr>
          <p:nvPr>
            <p:ph type="title"/>
          </p:nvPr>
        </p:nvSpPr>
        <p:spPr/>
        <p:txBody>
          <a:bodyPr>
            <a:normAutofit/>
          </a:bodyPr>
          <a:lstStyle/>
          <a:p>
            <a:r>
              <a:rPr lang="en-GB" sz="3200" dirty="0"/>
              <a:t>Clinical Management</a:t>
            </a:r>
          </a:p>
        </p:txBody>
      </p:sp>
    </p:spTree>
    <p:extLst>
      <p:ext uri="{BB962C8B-B14F-4D97-AF65-F5344CB8AC3E}">
        <p14:creationId xmlns:p14="http://schemas.microsoft.com/office/powerpoint/2010/main" val="357109275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http://portal.e-lfh.org.uk/ContentServer/content/GPS_06_001/gif/gps_06_001_09_01_med.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2541" y="1491646"/>
            <a:ext cx="4873867" cy="4228075"/>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a:off x="5559285" y="2958488"/>
            <a:ext cx="4704523" cy="646331"/>
          </a:xfrm>
          <a:prstGeom prst="rect">
            <a:avLst/>
          </a:prstGeom>
        </p:spPr>
        <p:txBody>
          <a:bodyPr wrap="square">
            <a:spAutoFit/>
          </a:bodyPr>
          <a:lstStyle/>
          <a:p>
            <a:r>
              <a:rPr lang="en-GB" i="0" dirty="0">
                <a:solidFill>
                  <a:srgbClr val="000000"/>
                </a:solidFill>
                <a:effectLst/>
                <a:latin typeface="Verdana" panose="020B0604030504040204" pitchFamily="34" charset="0"/>
              </a:rPr>
              <a:t>Communicating genetic information in an understandable way</a:t>
            </a:r>
          </a:p>
        </p:txBody>
      </p:sp>
      <p:sp>
        <p:nvSpPr>
          <p:cNvPr id="3" name="Rectangle 2"/>
          <p:cNvSpPr/>
          <p:nvPr/>
        </p:nvSpPr>
        <p:spPr>
          <a:xfrm>
            <a:off x="5559285" y="3911345"/>
            <a:ext cx="5088835" cy="646331"/>
          </a:xfrm>
          <a:prstGeom prst="rect">
            <a:avLst/>
          </a:prstGeom>
        </p:spPr>
        <p:txBody>
          <a:bodyPr wrap="square">
            <a:spAutoFit/>
          </a:bodyPr>
          <a:lstStyle/>
          <a:p>
            <a:r>
              <a:rPr lang="en-GB" i="0" dirty="0">
                <a:solidFill>
                  <a:srgbClr val="000000"/>
                </a:solidFill>
                <a:effectLst/>
                <a:latin typeface="Verdana" panose="020B0604030504040204" pitchFamily="34" charset="0"/>
              </a:rPr>
              <a:t>Being non-directive and supporting informed decision making</a:t>
            </a:r>
          </a:p>
        </p:txBody>
      </p:sp>
      <p:sp>
        <p:nvSpPr>
          <p:cNvPr id="4" name="Rectangle 3"/>
          <p:cNvSpPr/>
          <p:nvPr/>
        </p:nvSpPr>
        <p:spPr>
          <a:xfrm>
            <a:off x="5559285" y="4849711"/>
            <a:ext cx="5671930" cy="646331"/>
          </a:xfrm>
          <a:prstGeom prst="rect">
            <a:avLst/>
          </a:prstGeom>
        </p:spPr>
        <p:txBody>
          <a:bodyPr wrap="square">
            <a:spAutoFit/>
          </a:bodyPr>
          <a:lstStyle/>
          <a:p>
            <a:r>
              <a:rPr lang="en-GB" i="0" dirty="0">
                <a:solidFill>
                  <a:srgbClr val="000000"/>
                </a:solidFill>
                <a:effectLst/>
                <a:latin typeface="Verdana" panose="020B0604030504040204" pitchFamily="34" charset="0"/>
              </a:rPr>
              <a:t>Understanding consent and confidentiality issues</a:t>
            </a:r>
          </a:p>
        </p:txBody>
      </p:sp>
      <p:sp>
        <p:nvSpPr>
          <p:cNvPr id="5" name="Rectangle 4"/>
          <p:cNvSpPr/>
          <p:nvPr/>
        </p:nvSpPr>
        <p:spPr>
          <a:xfrm>
            <a:off x="5559285" y="1676570"/>
            <a:ext cx="5088835" cy="923330"/>
          </a:xfrm>
          <a:prstGeom prst="rect">
            <a:avLst/>
          </a:prstGeom>
        </p:spPr>
        <p:txBody>
          <a:bodyPr wrap="square">
            <a:spAutoFit/>
          </a:bodyPr>
          <a:lstStyle/>
          <a:p>
            <a:r>
              <a:rPr lang="en-GB" dirty="0">
                <a:latin typeface="Verdana" panose="020B0604030504040204" pitchFamily="34" charset="0"/>
                <a:ea typeface="Verdana" panose="020B0604030504040204" pitchFamily="34" charset="0"/>
                <a:cs typeface="Verdana" panose="020B0604030504040204" pitchFamily="34" charset="0"/>
              </a:rPr>
              <a:t>Appreciating the emotional, ethical, legal and social impact of genetic information for a patient and their family</a:t>
            </a:r>
          </a:p>
        </p:txBody>
      </p:sp>
      <p:sp>
        <p:nvSpPr>
          <p:cNvPr id="6" name="Title 5"/>
          <p:cNvSpPr>
            <a:spLocks noGrp="1"/>
          </p:cNvSpPr>
          <p:nvPr>
            <p:ph type="title"/>
          </p:nvPr>
        </p:nvSpPr>
        <p:spPr/>
        <p:txBody>
          <a:bodyPr>
            <a:normAutofit/>
          </a:bodyPr>
          <a:lstStyle/>
          <a:p>
            <a:r>
              <a:rPr lang="en-GB" sz="3200" dirty="0"/>
              <a:t>Communicating Genetic Information</a:t>
            </a:r>
          </a:p>
        </p:txBody>
      </p:sp>
    </p:spTree>
    <p:extLst>
      <p:ext uri="{BB962C8B-B14F-4D97-AF65-F5344CB8AC3E}">
        <p14:creationId xmlns:p14="http://schemas.microsoft.com/office/powerpoint/2010/main" val="27184999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http://portal.e-lfh.org.uk/ContentServer/content/GPS_06_001/gif/gps_06_001_13_01_med.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859101" y="394026"/>
            <a:ext cx="6302375" cy="6463974"/>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a:off x="120168" y="1192058"/>
            <a:ext cx="6977575" cy="271869"/>
          </a:xfrm>
          <a:prstGeom prst="rect">
            <a:avLst/>
          </a:prstGeom>
        </p:spPr>
        <p:txBody>
          <a:bodyPr wrap="square">
            <a:spAutoFit/>
          </a:bodyPr>
          <a:lstStyle/>
          <a:p>
            <a:pPr>
              <a:lnSpc>
                <a:spcPts val="1400"/>
              </a:lnSpc>
            </a:pPr>
            <a:r>
              <a:rPr lang="en-GB" b="0" i="0" dirty="0">
                <a:solidFill>
                  <a:srgbClr val="000000"/>
                </a:solidFill>
                <a:effectLst/>
                <a:latin typeface="Verdana" panose="020B0604030504040204" pitchFamily="34" charset="0"/>
              </a:rPr>
              <a:t>    The </a:t>
            </a:r>
            <a:r>
              <a:rPr lang="en-GB" b="1" i="0" dirty="0">
                <a:solidFill>
                  <a:srgbClr val="000000"/>
                </a:solidFill>
                <a:effectLst/>
                <a:latin typeface="Verdana" panose="020B0604030504040204" pitchFamily="34" charset="0"/>
              </a:rPr>
              <a:t>DNA molecule</a:t>
            </a:r>
            <a:r>
              <a:rPr lang="en-GB" b="0" i="0" dirty="0">
                <a:solidFill>
                  <a:srgbClr val="000000"/>
                </a:solidFill>
                <a:effectLst/>
                <a:latin typeface="Verdana" panose="020B0604030504040204" pitchFamily="34" charset="0"/>
              </a:rPr>
              <a:t> forms a double helix:</a:t>
            </a:r>
          </a:p>
        </p:txBody>
      </p:sp>
      <p:sp>
        <p:nvSpPr>
          <p:cNvPr id="3" name="Rectangle 2"/>
          <p:cNvSpPr/>
          <p:nvPr/>
        </p:nvSpPr>
        <p:spPr>
          <a:xfrm>
            <a:off x="450574" y="1908313"/>
            <a:ext cx="8693425" cy="641060"/>
          </a:xfrm>
          <a:prstGeom prst="rect">
            <a:avLst/>
          </a:prstGeom>
        </p:spPr>
        <p:txBody>
          <a:bodyPr wrap="square">
            <a:spAutoFit/>
          </a:bodyPr>
          <a:lstStyle/>
          <a:p>
            <a:r>
              <a:rPr lang="en-GB" b="0" i="0" dirty="0">
                <a:solidFill>
                  <a:srgbClr val="000000"/>
                </a:solidFill>
                <a:effectLst/>
                <a:latin typeface="Verdana" panose="020B0604030504040204" pitchFamily="34" charset="0"/>
              </a:rPr>
              <a:t>Each of the two strands in the ‘backbone’ </a:t>
            </a:r>
          </a:p>
          <a:p>
            <a:r>
              <a:rPr lang="en-GB" b="0" i="0" dirty="0">
                <a:solidFill>
                  <a:srgbClr val="000000"/>
                </a:solidFill>
                <a:effectLst/>
                <a:latin typeface="Verdana" panose="020B0604030504040204" pitchFamily="34" charset="0"/>
              </a:rPr>
              <a:t>is made of deoxyribose sugars and phosphates</a:t>
            </a:r>
          </a:p>
        </p:txBody>
      </p:sp>
      <p:sp>
        <p:nvSpPr>
          <p:cNvPr id="4" name="Rectangle 3"/>
          <p:cNvSpPr/>
          <p:nvPr/>
        </p:nvSpPr>
        <p:spPr>
          <a:xfrm>
            <a:off x="450574" y="2993759"/>
            <a:ext cx="6647169" cy="923330"/>
          </a:xfrm>
          <a:prstGeom prst="rect">
            <a:avLst/>
          </a:prstGeom>
        </p:spPr>
        <p:txBody>
          <a:bodyPr wrap="square">
            <a:spAutoFit/>
          </a:bodyPr>
          <a:lstStyle/>
          <a:p>
            <a:r>
              <a:rPr lang="en-GB" b="0" i="0" dirty="0">
                <a:solidFill>
                  <a:srgbClr val="000000"/>
                </a:solidFill>
                <a:effectLst/>
                <a:latin typeface="Verdana" panose="020B0604030504040204" pitchFamily="34" charset="0"/>
              </a:rPr>
              <a:t>The ‘rungs’ are nucleotide bases. The four nucleotide</a:t>
            </a:r>
          </a:p>
          <a:p>
            <a:r>
              <a:rPr lang="en-GB" b="0" i="0" dirty="0">
                <a:solidFill>
                  <a:srgbClr val="000000"/>
                </a:solidFill>
                <a:effectLst/>
                <a:latin typeface="Verdana" panose="020B0604030504040204" pitchFamily="34" charset="0"/>
              </a:rPr>
              <a:t>bases in DNA are adenine, thymine, cytosine and guanine (A T C G)</a:t>
            </a:r>
          </a:p>
        </p:txBody>
      </p:sp>
      <p:sp>
        <p:nvSpPr>
          <p:cNvPr id="5" name="Rectangle 4"/>
          <p:cNvSpPr/>
          <p:nvPr/>
        </p:nvSpPr>
        <p:spPr>
          <a:xfrm>
            <a:off x="450574" y="4361475"/>
            <a:ext cx="6738016" cy="923330"/>
          </a:xfrm>
          <a:prstGeom prst="rect">
            <a:avLst/>
          </a:prstGeom>
        </p:spPr>
        <p:txBody>
          <a:bodyPr wrap="square">
            <a:spAutoFit/>
          </a:bodyPr>
          <a:lstStyle/>
          <a:p>
            <a:r>
              <a:rPr lang="en-GB" b="1" i="0" dirty="0">
                <a:solidFill>
                  <a:srgbClr val="000000"/>
                </a:solidFill>
                <a:effectLst/>
                <a:latin typeface="Verdana" panose="020B0604030504040204" pitchFamily="34" charset="0"/>
              </a:rPr>
              <a:t>A</a:t>
            </a:r>
            <a:r>
              <a:rPr lang="en-GB" b="0" i="0" dirty="0">
                <a:solidFill>
                  <a:srgbClr val="000000"/>
                </a:solidFill>
                <a:effectLst/>
                <a:latin typeface="Verdana" panose="020B0604030504040204" pitchFamily="34" charset="0"/>
              </a:rPr>
              <a:t> binds to </a:t>
            </a:r>
            <a:r>
              <a:rPr lang="en-GB" b="1" i="0" dirty="0">
                <a:solidFill>
                  <a:srgbClr val="000000"/>
                </a:solidFill>
                <a:effectLst/>
                <a:latin typeface="Verdana" panose="020B0604030504040204" pitchFamily="34" charset="0"/>
              </a:rPr>
              <a:t>T</a:t>
            </a:r>
            <a:r>
              <a:rPr lang="en-GB" b="0" i="0" dirty="0">
                <a:solidFill>
                  <a:srgbClr val="000000"/>
                </a:solidFill>
                <a:effectLst/>
                <a:latin typeface="Verdana" panose="020B0604030504040204" pitchFamily="34" charset="0"/>
              </a:rPr>
              <a:t> and </a:t>
            </a:r>
            <a:r>
              <a:rPr lang="en-GB" b="1" i="0" dirty="0">
                <a:solidFill>
                  <a:srgbClr val="000000"/>
                </a:solidFill>
                <a:effectLst/>
                <a:latin typeface="Verdana" panose="020B0604030504040204" pitchFamily="34" charset="0"/>
              </a:rPr>
              <a:t>C</a:t>
            </a:r>
            <a:r>
              <a:rPr lang="en-GB" b="0" i="0" dirty="0">
                <a:solidFill>
                  <a:srgbClr val="000000"/>
                </a:solidFill>
                <a:effectLst/>
                <a:latin typeface="Verdana" panose="020B0604030504040204" pitchFamily="34" charset="0"/>
              </a:rPr>
              <a:t> binds to </a:t>
            </a:r>
            <a:r>
              <a:rPr lang="en-GB" b="1" i="0" dirty="0">
                <a:solidFill>
                  <a:srgbClr val="000000"/>
                </a:solidFill>
                <a:effectLst/>
                <a:latin typeface="Verdana" panose="020B0604030504040204" pitchFamily="34" charset="0"/>
              </a:rPr>
              <a:t>G</a:t>
            </a:r>
            <a:r>
              <a:rPr lang="en-GB" b="0" i="0" dirty="0">
                <a:solidFill>
                  <a:srgbClr val="000000"/>
                </a:solidFill>
                <a:effectLst/>
                <a:latin typeface="Verdana" panose="020B0604030504040204" pitchFamily="34" charset="0"/>
              </a:rPr>
              <a:t>, forming pairs from one side of the backbone to the other – ‘complementary base pairing’.</a:t>
            </a:r>
          </a:p>
        </p:txBody>
      </p:sp>
    </p:spTree>
    <p:extLst>
      <p:ext uri="{BB962C8B-B14F-4D97-AF65-F5344CB8AC3E}">
        <p14:creationId xmlns:p14="http://schemas.microsoft.com/office/powerpoint/2010/main" val="271954736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09489" y="562708"/>
            <a:ext cx="9277211" cy="369332"/>
          </a:xfrm>
          <a:prstGeom prst="rect">
            <a:avLst/>
          </a:prstGeom>
        </p:spPr>
        <p:txBody>
          <a:bodyPr wrap="square">
            <a:spAutoFit/>
          </a:bodyPr>
          <a:lstStyle/>
          <a:p>
            <a:r>
              <a:rPr lang="en-GB" dirty="0"/>
              <a:t>http://</a:t>
            </a:r>
            <a:r>
              <a:rPr lang="en-GB" dirty="0">
                <a:hlinkClick r:id="rId2"/>
              </a:rPr>
              <a:t>www.hhmi.org/biointeractive/dna-packaging</a:t>
            </a:r>
            <a:endParaRPr lang="en-GB" dirty="0"/>
          </a:p>
        </p:txBody>
      </p:sp>
    </p:spTree>
    <p:extLst>
      <p:ext uri="{BB962C8B-B14F-4D97-AF65-F5344CB8AC3E}">
        <p14:creationId xmlns:p14="http://schemas.microsoft.com/office/powerpoint/2010/main" val="275121498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descr="http://portal.e-lfh.org.uk/ContentServer/content/GPS_06_001/gif/gps_06_001_14_01_med.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82593"/>
            <a:ext cx="6648450" cy="6818923"/>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a:off x="253219" y="478301"/>
            <a:ext cx="9495692" cy="990015"/>
          </a:xfrm>
          <a:prstGeom prst="rect">
            <a:avLst/>
          </a:prstGeom>
        </p:spPr>
        <p:txBody>
          <a:bodyPr wrap="square">
            <a:spAutoFit/>
          </a:bodyPr>
          <a:lstStyle/>
          <a:p>
            <a:pPr>
              <a:lnSpc>
                <a:spcPts val="1400"/>
              </a:lnSpc>
            </a:pPr>
            <a:r>
              <a:rPr lang="en-GB" b="0" i="0" dirty="0">
                <a:solidFill>
                  <a:srgbClr val="000000"/>
                </a:solidFill>
                <a:effectLst/>
                <a:latin typeface="Verdana" panose="020B0604030504040204" pitchFamily="34" charset="0"/>
              </a:rPr>
              <a:t>Genes are made of DNA and are the functional units of heredity.</a:t>
            </a:r>
          </a:p>
          <a:p>
            <a:pPr>
              <a:lnSpc>
                <a:spcPts val="1400"/>
              </a:lnSpc>
            </a:pPr>
            <a:endParaRPr lang="en-GB" b="0" i="0" dirty="0">
              <a:solidFill>
                <a:srgbClr val="000000"/>
              </a:solidFill>
              <a:effectLst/>
              <a:latin typeface="Verdana" panose="020B0604030504040204" pitchFamily="34" charset="0"/>
            </a:endParaRPr>
          </a:p>
          <a:p>
            <a:pPr>
              <a:lnSpc>
                <a:spcPts val="1400"/>
              </a:lnSpc>
            </a:pPr>
            <a:endParaRPr lang="en-GB" dirty="0">
              <a:solidFill>
                <a:srgbClr val="000000"/>
              </a:solidFill>
              <a:latin typeface="Verdana" panose="020B0604030504040204" pitchFamily="34" charset="0"/>
            </a:endParaRPr>
          </a:p>
          <a:p>
            <a:pPr>
              <a:lnSpc>
                <a:spcPts val="1400"/>
              </a:lnSpc>
            </a:pPr>
            <a:endParaRPr lang="en-GB" dirty="0">
              <a:solidFill>
                <a:srgbClr val="000000"/>
              </a:solidFill>
              <a:latin typeface="Verdana" panose="020B0604030504040204" pitchFamily="34" charset="0"/>
            </a:endParaRPr>
          </a:p>
          <a:p>
            <a:pPr>
              <a:lnSpc>
                <a:spcPts val="1400"/>
              </a:lnSpc>
            </a:pPr>
            <a:r>
              <a:rPr lang="en-GB" b="0" i="0" dirty="0">
                <a:solidFill>
                  <a:srgbClr val="000000"/>
                </a:solidFill>
                <a:effectLst/>
                <a:latin typeface="Verdana" panose="020B0604030504040204" pitchFamily="34" charset="0"/>
              </a:rPr>
              <a:t>A gene is a segment of DNA that encodes an RNA molecule.</a:t>
            </a:r>
          </a:p>
        </p:txBody>
      </p:sp>
      <p:sp>
        <p:nvSpPr>
          <p:cNvPr id="3" name="Rectangle 2"/>
          <p:cNvSpPr/>
          <p:nvPr/>
        </p:nvSpPr>
        <p:spPr>
          <a:xfrm>
            <a:off x="7873829" y="2094864"/>
            <a:ext cx="2674901" cy="2862322"/>
          </a:xfrm>
          <a:prstGeom prst="rect">
            <a:avLst/>
          </a:prstGeom>
        </p:spPr>
        <p:txBody>
          <a:bodyPr wrap="square">
            <a:spAutoFit/>
          </a:bodyPr>
          <a:lstStyle/>
          <a:p>
            <a:r>
              <a:rPr lang="en-GB" b="0" i="0" dirty="0">
                <a:solidFill>
                  <a:srgbClr val="000000"/>
                </a:solidFill>
                <a:effectLst/>
                <a:latin typeface="Verdana" panose="020B0604030504040204" pitchFamily="34" charset="0"/>
              </a:rPr>
              <a:t>Genes direct both the synthesis of proteins involved in cell structure, metabolism and cell communication and special RNA molecules which regulate gene expression</a:t>
            </a:r>
            <a:endParaRPr lang="en-GB" dirty="0"/>
          </a:p>
        </p:txBody>
      </p:sp>
    </p:spTree>
    <p:extLst>
      <p:ext uri="{BB962C8B-B14F-4D97-AF65-F5344CB8AC3E}">
        <p14:creationId xmlns:p14="http://schemas.microsoft.com/office/powerpoint/2010/main" val="4118424044"/>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3308</TotalTime>
  <Words>2287</Words>
  <Application>Microsoft Office PowerPoint</Application>
  <PresentationFormat>Custom</PresentationFormat>
  <Paragraphs>260</Paragraphs>
  <Slides>45</Slides>
  <Notes>0</Notes>
  <HiddenSlides>0</HiddenSlides>
  <MMClips>0</MMClips>
  <ScaleCrop>false</ScaleCrop>
  <HeadingPairs>
    <vt:vector size="4" baseType="variant">
      <vt:variant>
        <vt:lpstr>Theme</vt:lpstr>
      </vt:variant>
      <vt:variant>
        <vt:i4>1</vt:i4>
      </vt:variant>
      <vt:variant>
        <vt:lpstr>Slide Titles</vt:lpstr>
      </vt:variant>
      <vt:variant>
        <vt:i4>45</vt:i4>
      </vt:variant>
    </vt:vector>
  </HeadingPairs>
  <TitlesOfParts>
    <vt:vector size="46" baseType="lpstr">
      <vt:lpstr>Office Theme</vt:lpstr>
      <vt:lpstr>Genetics Wow!</vt:lpstr>
      <vt:lpstr>Important for a GP</vt:lpstr>
      <vt:lpstr>Important for a GP</vt:lpstr>
      <vt:lpstr>PowerPoint Presentation</vt:lpstr>
      <vt:lpstr>Clinical Management</vt:lpstr>
      <vt:lpstr>Communicating Genetic Information</vt:lpstr>
      <vt:lpstr>PowerPoint Presentation</vt:lpstr>
      <vt:lpstr>PowerPoint Presentation</vt:lpstr>
      <vt:lpstr>PowerPoint Presentation</vt:lpstr>
      <vt:lpstr>PowerPoint Presentation</vt:lpstr>
      <vt:lpstr>Karyotype</vt:lpstr>
      <vt:lpstr>PowerPoint Presentation</vt:lpstr>
      <vt:lpstr>Classification of Genetic Disorders</vt:lpstr>
      <vt:lpstr>PowerPoint Presentation</vt:lpstr>
      <vt:lpstr>PowerPoint Presentation</vt:lpstr>
      <vt:lpstr>PowerPoint Presentation</vt:lpstr>
      <vt:lpstr>PowerPoint Presentation</vt:lpstr>
      <vt:lpstr>PowerPoint Presentation</vt:lpstr>
      <vt:lpstr>Brief summary of single gene disorders</vt:lpstr>
      <vt:lpstr>PowerPoint Presentation</vt:lpstr>
      <vt:lpstr>Familial Hypercholesterolemia - AD</vt:lpstr>
      <vt:lpstr>PowerPoint Presentation</vt:lpstr>
      <vt:lpstr>Management of FH </vt:lpstr>
      <vt:lpstr>PowerPoint Presentation</vt:lpstr>
      <vt:lpstr>Neurofibromatosis</vt:lpstr>
      <vt:lpstr> Autosomal Recessive Disorders</vt:lpstr>
      <vt:lpstr>Sickle Cell Anaemia</vt:lpstr>
      <vt:lpstr>PowerPoint Presentation</vt:lpstr>
      <vt:lpstr>X-linked Recessive </vt:lpstr>
      <vt:lpstr>Haemophilia A </vt:lpstr>
      <vt:lpstr>PowerPoint Presentation</vt:lpstr>
      <vt:lpstr>Duchenne Muscular Dystrophy </vt:lpstr>
      <vt:lpstr>PowerPoint Presentation</vt:lpstr>
      <vt:lpstr>PowerPoint Presentation</vt:lpstr>
      <vt:lpstr>Fragile X chromosome</vt:lpstr>
      <vt:lpstr>PowerPoint Presentation</vt:lpstr>
      <vt:lpstr>PowerPoint Presentation</vt:lpstr>
      <vt:lpstr>Down Syndrome</vt:lpstr>
      <vt:lpstr>Chromosomal Disorders- Sex Chromosome Anomalies</vt:lpstr>
      <vt:lpstr>PowerPoint Presentation</vt:lpstr>
      <vt:lpstr>PowerPoint Presentation</vt:lpstr>
      <vt:lpstr>PowerPoint Presentation</vt:lpstr>
      <vt:lpstr>PowerPoint Presentation</vt:lpstr>
      <vt:lpstr>Genetic counselling</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Genetics Wow!</dc:title>
  <dc:creator>elena.hilton</dc:creator>
  <cp:lastModifiedBy>David Taylor - Training &amp; Development Co-ordinator</cp:lastModifiedBy>
  <cp:revision>88</cp:revision>
  <dcterms:created xsi:type="dcterms:W3CDTF">2016-05-19T09:13:52Z</dcterms:created>
  <dcterms:modified xsi:type="dcterms:W3CDTF">2016-05-24T15:39:50Z</dcterms:modified>
</cp:coreProperties>
</file>