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6"/>
  </p:notesMasterIdLst>
  <p:sldIdLst>
    <p:sldId id="256" r:id="rId2"/>
    <p:sldId id="363" r:id="rId3"/>
    <p:sldId id="366" r:id="rId4"/>
    <p:sldId id="364" r:id="rId5"/>
    <p:sldId id="358" r:id="rId6"/>
    <p:sldId id="271" r:id="rId7"/>
    <p:sldId id="283" r:id="rId8"/>
    <p:sldId id="286" r:id="rId9"/>
    <p:sldId id="375" r:id="rId10"/>
    <p:sldId id="282" r:id="rId11"/>
    <p:sldId id="284" r:id="rId12"/>
    <p:sldId id="310" r:id="rId13"/>
    <p:sldId id="289" r:id="rId14"/>
    <p:sldId id="290" r:id="rId15"/>
    <p:sldId id="285" r:id="rId16"/>
    <p:sldId id="292" r:id="rId17"/>
    <p:sldId id="365" r:id="rId18"/>
    <p:sldId id="293" r:id="rId19"/>
    <p:sldId id="294" r:id="rId20"/>
    <p:sldId id="339" r:id="rId21"/>
    <p:sldId id="340" r:id="rId22"/>
    <p:sldId id="341" r:id="rId23"/>
    <p:sldId id="342" r:id="rId24"/>
    <p:sldId id="346" r:id="rId25"/>
    <p:sldId id="348" r:id="rId26"/>
    <p:sldId id="350" r:id="rId27"/>
    <p:sldId id="352" r:id="rId28"/>
    <p:sldId id="295" r:id="rId29"/>
    <p:sldId id="376" r:id="rId30"/>
    <p:sldId id="332" r:id="rId31"/>
    <p:sldId id="315" r:id="rId32"/>
    <p:sldId id="316" r:id="rId33"/>
    <p:sldId id="317" r:id="rId34"/>
    <p:sldId id="369" r:id="rId35"/>
    <p:sldId id="318" r:id="rId36"/>
    <p:sldId id="304" r:id="rId37"/>
    <p:sldId id="372" r:id="rId38"/>
    <p:sldId id="373" r:id="rId39"/>
    <p:sldId id="374" r:id="rId40"/>
    <p:sldId id="377" r:id="rId41"/>
    <p:sldId id="379" r:id="rId42"/>
    <p:sldId id="380" r:id="rId43"/>
    <p:sldId id="381" r:id="rId44"/>
    <p:sldId id="382" r:id="rId45"/>
    <p:sldId id="402" r:id="rId46"/>
    <p:sldId id="403" r:id="rId47"/>
    <p:sldId id="383" r:id="rId48"/>
    <p:sldId id="400" r:id="rId49"/>
    <p:sldId id="399" r:id="rId50"/>
    <p:sldId id="384" r:id="rId51"/>
    <p:sldId id="385" r:id="rId52"/>
    <p:sldId id="386" r:id="rId53"/>
    <p:sldId id="387" r:id="rId54"/>
    <p:sldId id="388" r:id="rId55"/>
    <p:sldId id="389" r:id="rId56"/>
    <p:sldId id="390" r:id="rId57"/>
    <p:sldId id="391" r:id="rId58"/>
    <p:sldId id="392" r:id="rId59"/>
    <p:sldId id="393" r:id="rId60"/>
    <p:sldId id="394" r:id="rId61"/>
    <p:sldId id="395" r:id="rId62"/>
    <p:sldId id="396" r:id="rId63"/>
    <p:sldId id="397" r:id="rId64"/>
    <p:sldId id="398" r:id="rId6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7" d="100"/>
          <a:sy n="107" d="100"/>
        </p:scale>
        <p:origin x="-90" y="-1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DC7168E-FBAB-4FBA-B4E2-FC8CBAE08AB1}" type="datetimeFigureOut">
              <a:rPr lang="en-GB"/>
              <a:pPr>
                <a:defRPr/>
              </a:pPr>
              <a:t>01/07/2014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3E147142-465F-403F-9104-FCE81069664F}"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58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7964EC-B394-4CA0-995F-29ADCE3DE84F}" type="slidenum">
              <a:rPr lang="en-GB"/>
              <a:pPr fontAlgn="base">
                <a:spcBef>
                  <a:spcPct val="0"/>
                </a:spcBef>
                <a:spcAft>
                  <a:spcPct val="0"/>
                </a:spcAft>
                <a:defRPr/>
              </a:pPr>
              <a:t>41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Slide Image Placeholder 1"/>
          <p:cNvSpPr>
            <a:spLocks noGrp="1" noRot="1" noChangeAspect="1" noTextEdit="1"/>
          </p:cNvSpPr>
          <p:nvPr>
            <p:ph type="sldImg"/>
          </p:nvPr>
        </p:nvSpPr>
        <p:spPr bwMode="auto">
          <a:noFill/>
          <a:ln>
            <a:solidFill>
              <a:srgbClr val="000000"/>
            </a:solidFill>
            <a:miter lim="800000"/>
            <a:headEnd/>
            <a:tailEnd/>
          </a:ln>
        </p:spPr>
      </p:sp>
      <p:sp>
        <p:nvSpPr>
          <p:cNvPr id="184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843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BFECA5-8874-402C-9B7F-4E46CC095607}" type="slidenum">
              <a:rPr lang="en-GB"/>
              <a:pPr fontAlgn="base">
                <a:spcBef>
                  <a:spcPct val="0"/>
                </a:spcBef>
                <a:spcAft>
                  <a:spcPct val="0"/>
                </a:spcAft>
                <a:defRPr/>
              </a:pPr>
              <a:t>57</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p:cNvSpPr>
            <a:spLocks noGrp="1" noRot="1" noChangeAspect="1" noTextEdit="1"/>
          </p:cNvSpPr>
          <p:nvPr>
            <p:ph type="sldImg"/>
          </p:nvPr>
        </p:nvSpPr>
        <p:spPr bwMode="auto">
          <a:noFill/>
          <a:ln>
            <a:solidFill>
              <a:srgbClr val="000000"/>
            </a:solidFill>
            <a:miter lim="800000"/>
            <a:headEnd/>
            <a:tailEnd/>
          </a:ln>
        </p:spPr>
      </p:sp>
      <p:sp>
        <p:nvSpPr>
          <p:cNvPr id="1873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87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708094-21EC-48F8-B761-28A0C71BDB54}" type="slidenum">
              <a:rPr lang="en-GB"/>
              <a:pPr fontAlgn="base">
                <a:spcBef>
                  <a:spcPct val="0"/>
                </a:spcBef>
                <a:spcAft>
                  <a:spcPct val="0"/>
                </a:spcAft>
                <a:defRPr/>
              </a:pPr>
              <a:t>59</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Slide Image Placeholder 1"/>
          <p:cNvSpPr>
            <a:spLocks noGrp="1" noRot="1" noChangeAspect="1" noTextEdit="1"/>
          </p:cNvSpPr>
          <p:nvPr>
            <p:ph type="sldImg"/>
          </p:nvPr>
        </p:nvSpPr>
        <p:spPr bwMode="auto">
          <a:noFill/>
          <a:ln>
            <a:solidFill>
              <a:srgbClr val="000000"/>
            </a:solidFill>
            <a:miter lim="800000"/>
            <a:headEnd/>
            <a:tailEnd/>
          </a:ln>
        </p:spPr>
      </p:sp>
      <p:sp>
        <p:nvSpPr>
          <p:cNvPr id="1894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Sensitivity = 85/100 = 85%,Specificity = 395/400 = 98%, PPV = a/a+c = 85/90 = 94%.</a:t>
            </a:r>
          </a:p>
          <a:p>
            <a:pPr eaLnBrk="1" hangingPunct="1">
              <a:spcBef>
                <a:spcPct val="0"/>
              </a:spcBef>
            </a:pPr>
            <a:endParaRPr lang="en-GB" smtClean="0"/>
          </a:p>
        </p:txBody>
      </p:sp>
      <p:sp>
        <p:nvSpPr>
          <p:cNvPr id="189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22A4EB-7B0F-4B81-88AF-EABAC675C67F}" type="slidenum">
              <a:rPr lang="en-GB"/>
              <a:pPr fontAlgn="base">
                <a:spcBef>
                  <a:spcPct val="0"/>
                </a:spcBef>
                <a:spcAft>
                  <a:spcPct val="0"/>
                </a:spcAft>
                <a:defRPr/>
              </a:pPr>
              <a:t>60</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Slide Image Placeholder 1"/>
          <p:cNvSpPr>
            <a:spLocks noGrp="1" noRot="1" noChangeAspect="1" noTextEdit="1"/>
          </p:cNvSpPr>
          <p:nvPr>
            <p:ph type="sldImg"/>
          </p:nvPr>
        </p:nvSpPr>
        <p:spPr bwMode="auto">
          <a:noFill/>
          <a:ln>
            <a:solidFill>
              <a:srgbClr val="000000"/>
            </a:solidFill>
            <a:miter lim="800000"/>
            <a:headEnd/>
            <a:tailEnd/>
          </a:ln>
        </p:spPr>
      </p:sp>
      <p:sp>
        <p:nvSpPr>
          <p:cNvPr id="191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91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DD8568-CFEA-4B2D-B582-41632E904026}" type="slidenum">
              <a:rPr lang="en-GB"/>
              <a:pPr fontAlgn="base">
                <a:spcBef>
                  <a:spcPct val="0"/>
                </a:spcBef>
                <a:spcAft>
                  <a:spcPct val="0"/>
                </a:spcAft>
                <a:defRPr/>
              </a:pPr>
              <a:t>61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60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48E54C-BE68-49A3-B3DC-033FA6AF5837}" type="slidenum">
              <a:rPr lang="en-GB"/>
              <a:pPr fontAlgn="base">
                <a:spcBef>
                  <a:spcPct val="0"/>
                </a:spcBef>
                <a:spcAft>
                  <a:spcPct val="0"/>
                </a:spcAft>
                <a:defRPr/>
              </a:pPr>
              <a:t>42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62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135D2B-D816-48C1-A4E5-ED20C747EDD0}" type="slidenum">
              <a:rPr lang="en-GB"/>
              <a:pPr fontAlgn="base">
                <a:spcBef>
                  <a:spcPct val="0"/>
                </a:spcBef>
                <a:spcAft>
                  <a:spcPct val="0"/>
                </a:spcAft>
                <a:defRPr/>
              </a:pPr>
              <a:t>43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
            </a:r>
            <a:br>
              <a:rPr lang="en-GB" smtClean="0"/>
            </a:br>
            <a:endParaRPr lang="en-GB" smtClean="0"/>
          </a:p>
        </p:txBody>
      </p:sp>
      <p:sp>
        <p:nvSpPr>
          <p:cNvPr id="164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5D0108-0594-4CEF-9B6A-73B28C26FF72}" type="slidenum">
              <a:rPr lang="en-GB"/>
              <a:pPr fontAlgn="base">
                <a:spcBef>
                  <a:spcPct val="0"/>
                </a:spcBef>
                <a:spcAft>
                  <a:spcPct val="0"/>
                </a:spcAft>
                <a:defRPr/>
              </a:pPr>
              <a:t>44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Image Placeholder 1"/>
          <p:cNvSpPr>
            <a:spLocks noGrp="1" noRot="1" noChangeAspect="1" noTextEdit="1"/>
          </p:cNvSpPr>
          <p:nvPr>
            <p:ph type="sldImg"/>
          </p:nvPr>
        </p:nvSpPr>
        <p:spPr bwMode="auto">
          <a:noFill/>
          <a:ln>
            <a:solidFill>
              <a:srgbClr val="000000"/>
            </a:solidFill>
            <a:miter lim="800000"/>
            <a:headEnd/>
            <a:tailEnd/>
          </a:ln>
        </p:spPr>
      </p:sp>
      <p:sp>
        <p:nvSpPr>
          <p:cNvPr id="168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68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3E9EDE-A2E4-4787-B277-BFD1AEB06BEF}" type="slidenum">
              <a:rPr lang="en-GB"/>
              <a:pPr fontAlgn="base">
                <a:spcBef>
                  <a:spcPct val="0"/>
                </a:spcBef>
                <a:spcAft>
                  <a:spcPct val="0"/>
                </a:spcAft>
                <a:defRPr/>
              </a:pPr>
              <a:t>47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73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C245CE-C495-41EA-A0F7-841A928D618B}" type="slidenum">
              <a:rPr lang="en-GB"/>
              <a:pPr fontAlgn="base">
                <a:spcBef>
                  <a:spcPct val="0"/>
                </a:spcBef>
                <a:spcAft>
                  <a:spcPct val="0"/>
                </a:spcAft>
                <a:defRPr/>
              </a:pPr>
              <a:t>50</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75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048EF7-0E50-4676-93E8-AB318B807FDB}" type="slidenum">
              <a:rPr lang="en-GB"/>
              <a:pPr fontAlgn="base">
                <a:spcBef>
                  <a:spcPct val="0"/>
                </a:spcBef>
                <a:spcAft>
                  <a:spcPct val="0"/>
                </a:spcAft>
                <a:defRPr/>
              </a:pPr>
              <a:t>51</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Slide Image Placeholder 1"/>
          <p:cNvSpPr>
            <a:spLocks noGrp="1" noRot="1" noChangeAspect="1" noTextEdit="1"/>
          </p:cNvSpPr>
          <p:nvPr>
            <p:ph type="sldImg"/>
          </p:nvPr>
        </p:nvSpPr>
        <p:spPr bwMode="auto">
          <a:noFill/>
          <a:ln>
            <a:solidFill>
              <a:srgbClr val="000000"/>
            </a:solidFill>
            <a:miter lim="800000"/>
            <a:headEnd/>
            <a:tailEnd/>
          </a:ln>
        </p:spPr>
      </p:sp>
      <p:sp>
        <p:nvSpPr>
          <p:cNvPr id="177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77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31AC96-7FEE-42CB-9F89-7A65BFCE9F31}" type="slidenum">
              <a:rPr lang="en-GB"/>
              <a:pPr fontAlgn="base">
                <a:spcBef>
                  <a:spcPct val="0"/>
                </a:spcBef>
                <a:spcAft>
                  <a:spcPct val="0"/>
                </a:spcAft>
                <a:defRPr/>
              </a:pPr>
              <a:t>52</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lide Image Placeholder 1"/>
          <p:cNvSpPr>
            <a:spLocks noGrp="1" noRot="1" noChangeAspect="1" noTextEdit="1"/>
          </p:cNvSpPr>
          <p:nvPr>
            <p:ph type="sldImg"/>
          </p:nvPr>
        </p:nvSpPr>
        <p:spPr bwMode="auto">
          <a:noFill/>
          <a:ln>
            <a:solidFill>
              <a:srgbClr val="000000"/>
            </a:solidFill>
            <a:miter lim="800000"/>
            <a:headEnd/>
            <a:tailEnd/>
          </a:ln>
        </p:spPr>
      </p:sp>
      <p:sp>
        <p:nvSpPr>
          <p:cNvPr id="182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Can you calc sens , spec, ppv and npv</a:t>
            </a:r>
          </a:p>
        </p:txBody>
      </p:sp>
      <p:sp>
        <p:nvSpPr>
          <p:cNvPr id="182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EE3427-F296-400A-9A12-9FBF6BEFBC87}" type="slidenum">
              <a:rPr lang="en-GB"/>
              <a:pPr fontAlgn="base">
                <a:spcBef>
                  <a:spcPct val="0"/>
                </a:spcBef>
                <a:spcAft>
                  <a:spcPct val="0"/>
                </a:spcAft>
                <a:defRPr/>
              </a:pPr>
              <a:t>56</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F66762E7-546E-48D3-9116-BEF0323CE0C3}" type="datetimeFigureOut">
              <a:rPr lang="en-GB"/>
              <a:pPr>
                <a:defRPr/>
              </a:pPr>
              <a:t>01/07/2014</a:t>
            </a:fld>
            <a:endParaRPr lang="en-GB"/>
          </a:p>
        </p:txBody>
      </p:sp>
      <p:sp>
        <p:nvSpPr>
          <p:cNvPr id="5" name="Footer Placeholder 18"/>
          <p:cNvSpPr>
            <a:spLocks noGrp="1"/>
          </p:cNvSpPr>
          <p:nvPr>
            <p:ph type="ftr" sz="quarter" idx="11"/>
          </p:nvPr>
        </p:nvSpPr>
        <p:spPr/>
        <p:txBody>
          <a:bodyPr/>
          <a:lstStyle>
            <a:lvl1pPr>
              <a:defRPr/>
            </a:lvl1pPr>
          </a:lstStyle>
          <a:p>
            <a:pPr>
              <a:defRPr/>
            </a:pPr>
            <a:endParaRPr lang="en-GB"/>
          </a:p>
        </p:txBody>
      </p:sp>
      <p:sp>
        <p:nvSpPr>
          <p:cNvPr id="6" name="Slide Number Placeholder 26"/>
          <p:cNvSpPr>
            <a:spLocks noGrp="1"/>
          </p:cNvSpPr>
          <p:nvPr>
            <p:ph type="sldNum" sz="quarter" idx="12"/>
          </p:nvPr>
        </p:nvSpPr>
        <p:spPr/>
        <p:txBody>
          <a:bodyPr/>
          <a:lstStyle>
            <a:lvl1pPr>
              <a:defRPr/>
            </a:lvl1pPr>
          </a:lstStyle>
          <a:p>
            <a:pPr>
              <a:defRPr/>
            </a:pPr>
            <a:fld id="{BD645E22-2157-4E52-9DD6-E17471E1934A}"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C2CCDD2-2BFF-40B7-9D27-7E4002E21975}" type="datetimeFigureOut">
              <a:rPr lang="en-GB"/>
              <a:pPr>
                <a:defRPr/>
              </a:pPr>
              <a:t>01/07/2014</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62B444C2-7114-4BA2-B501-4F1D4EA6DF4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D032C2C-BF4D-4116-8F5C-B5309EB1B746}" type="datetimeFigureOut">
              <a:rPr lang="en-GB"/>
              <a:pPr>
                <a:defRPr/>
              </a:pPr>
              <a:t>01/07/2014</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D7E836A9-0F43-4EE8-9E03-ABF40732F88E}"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8E53580-C753-43D1-B3BF-5C22071D62CD}" type="datetimeFigureOut">
              <a:rPr lang="en-GB"/>
              <a:pPr>
                <a:defRPr/>
              </a:pPr>
              <a:t>01/07/2014</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9BCA3E1E-058E-4081-924A-3D65A979B1C1}"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735C4F5-DBDB-4A6D-AB12-A35D4A712B6C}" type="datetimeFigureOut">
              <a:rPr lang="en-GB"/>
              <a:pPr>
                <a:defRPr/>
              </a:pPr>
              <a:t>01/07/2014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A0ECEC4-7F4B-4854-9F6F-22F4EA79D824}"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194B513A-63FD-422A-9AA3-DF36403DA8D9}" type="datetimeFigureOut">
              <a:rPr lang="en-GB"/>
              <a:pPr>
                <a:defRPr/>
              </a:pPr>
              <a:t>01/07/2014</a:t>
            </a:fld>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C037000E-3ADA-42B9-9268-092BF61CC00B}"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19B44FC9-3D68-4F23-92EC-3901D2F9E8B6}" type="datetimeFigureOut">
              <a:rPr lang="en-GB"/>
              <a:pPr>
                <a:defRPr/>
              </a:pPr>
              <a:t>01/07/2014</a:t>
            </a:fld>
            <a:endParaRPr lang="en-GB"/>
          </a:p>
        </p:txBody>
      </p:sp>
      <p:sp>
        <p:nvSpPr>
          <p:cNvPr id="8" name="Footer Placeholder 21"/>
          <p:cNvSpPr>
            <a:spLocks noGrp="1"/>
          </p:cNvSpPr>
          <p:nvPr>
            <p:ph type="ftr" sz="quarter" idx="11"/>
          </p:nvPr>
        </p:nvSpPr>
        <p:spPr/>
        <p:txBody>
          <a:bodyPr/>
          <a:lstStyle>
            <a:lvl1pPr>
              <a:defRPr/>
            </a:lvl1pPr>
          </a:lstStyle>
          <a:p>
            <a:pPr>
              <a:defRPr/>
            </a:pPr>
            <a:endParaRPr lang="en-GB"/>
          </a:p>
        </p:txBody>
      </p:sp>
      <p:sp>
        <p:nvSpPr>
          <p:cNvPr id="9" name="Slide Number Placeholder 17"/>
          <p:cNvSpPr>
            <a:spLocks noGrp="1"/>
          </p:cNvSpPr>
          <p:nvPr>
            <p:ph type="sldNum" sz="quarter" idx="12"/>
          </p:nvPr>
        </p:nvSpPr>
        <p:spPr/>
        <p:txBody>
          <a:bodyPr/>
          <a:lstStyle>
            <a:lvl1pPr>
              <a:defRPr/>
            </a:lvl1pPr>
          </a:lstStyle>
          <a:p>
            <a:pPr>
              <a:defRPr/>
            </a:pPr>
            <a:fld id="{0D7C1B93-820B-41CA-B458-DBFDC982DD8A}"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ED871132-E1A0-4F9C-B145-1A7BD2800F42}" type="datetimeFigureOut">
              <a:rPr lang="en-GB"/>
              <a:pPr>
                <a:defRPr/>
              </a:pPr>
              <a:t>01/07/2014</a:t>
            </a:fld>
            <a:endParaRPr lang="en-GB"/>
          </a:p>
        </p:txBody>
      </p:sp>
      <p:sp>
        <p:nvSpPr>
          <p:cNvPr id="4" name="Footer Placeholder 21"/>
          <p:cNvSpPr>
            <a:spLocks noGrp="1"/>
          </p:cNvSpPr>
          <p:nvPr>
            <p:ph type="ftr" sz="quarter" idx="11"/>
          </p:nvPr>
        </p:nvSpPr>
        <p:spPr/>
        <p:txBody>
          <a:bodyPr/>
          <a:lstStyle>
            <a:lvl1pPr>
              <a:defRPr/>
            </a:lvl1pPr>
          </a:lstStyle>
          <a:p>
            <a:pPr>
              <a:defRPr/>
            </a:pPr>
            <a:endParaRPr lang="en-GB"/>
          </a:p>
        </p:txBody>
      </p:sp>
      <p:sp>
        <p:nvSpPr>
          <p:cNvPr id="5" name="Slide Number Placeholder 17"/>
          <p:cNvSpPr>
            <a:spLocks noGrp="1"/>
          </p:cNvSpPr>
          <p:nvPr>
            <p:ph type="sldNum" sz="quarter" idx="12"/>
          </p:nvPr>
        </p:nvSpPr>
        <p:spPr/>
        <p:txBody>
          <a:bodyPr/>
          <a:lstStyle>
            <a:lvl1pPr>
              <a:defRPr/>
            </a:lvl1pPr>
          </a:lstStyle>
          <a:p>
            <a:pPr>
              <a:defRPr/>
            </a:pPr>
            <a:fld id="{547EE8F0-8391-4036-B74D-9931EAD40076}"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BBC54343-A67F-46C6-9569-267C1B345B55}" type="datetimeFigureOut">
              <a:rPr lang="en-GB"/>
              <a:pPr>
                <a:defRPr/>
              </a:pPr>
              <a:t>01/07/2014</a:t>
            </a:fld>
            <a:endParaRPr lang="en-GB"/>
          </a:p>
        </p:txBody>
      </p:sp>
      <p:sp>
        <p:nvSpPr>
          <p:cNvPr id="3" name="Footer Placeholder 21"/>
          <p:cNvSpPr>
            <a:spLocks noGrp="1"/>
          </p:cNvSpPr>
          <p:nvPr>
            <p:ph type="ftr" sz="quarter" idx="11"/>
          </p:nvPr>
        </p:nvSpPr>
        <p:spPr/>
        <p:txBody>
          <a:bodyPr/>
          <a:lstStyle>
            <a:lvl1pPr>
              <a:defRPr/>
            </a:lvl1pPr>
          </a:lstStyle>
          <a:p>
            <a:pPr>
              <a:defRPr/>
            </a:pPr>
            <a:endParaRPr lang="en-GB"/>
          </a:p>
        </p:txBody>
      </p:sp>
      <p:sp>
        <p:nvSpPr>
          <p:cNvPr id="4" name="Slide Number Placeholder 17"/>
          <p:cNvSpPr>
            <a:spLocks noGrp="1"/>
          </p:cNvSpPr>
          <p:nvPr>
            <p:ph type="sldNum" sz="quarter" idx="12"/>
          </p:nvPr>
        </p:nvSpPr>
        <p:spPr/>
        <p:txBody>
          <a:bodyPr/>
          <a:lstStyle>
            <a:lvl1pPr>
              <a:defRPr/>
            </a:lvl1pPr>
          </a:lstStyle>
          <a:p>
            <a:pPr>
              <a:defRPr/>
            </a:pPr>
            <a:fld id="{2F9388E0-6DEE-4C9F-9B47-7E440CEC5EC4}"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F478E23-6C01-4B9B-9396-8F9D47CCC10A}" type="datetimeFigureOut">
              <a:rPr lang="en-GB"/>
              <a:pPr>
                <a:defRPr/>
              </a:pPr>
              <a:t>01/07/2014</a:t>
            </a:fld>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D4DB1AF8-2EAF-45AE-B38A-860371CAD607}"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5362A5A4-EA1F-4C69-AC9C-0E165A76E530}" type="datetimeFigureOut">
              <a:rPr lang="en-GB"/>
              <a:pPr>
                <a:defRPr/>
              </a:pPr>
              <a:t>01/07/2014</a:t>
            </a:fld>
            <a:endParaRPr lang="en-GB"/>
          </a:p>
        </p:txBody>
      </p:sp>
      <p:sp>
        <p:nvSpPr>
          <p:cNvPr id="10" name="Footer Placeholder 5"/>
          <p:cNvSpPr>
            <a:spLocks noGrp="1"/>
          </p:cNvSpPr>
          <p:nvPr>
            <p:ph type="ftr" sz="quarter" idx="11"/>
          </p:nvPr>
        </p:nvSpPr>
        <p:spPr/>
        <p:txBody>
          <a:bodyPr/>
          <a:lstStyle>
            <a:lvl1pPr>
              <a:defRPr/>
            </a:lvl1pPr>
          </a:lstStyle>
          <a:p>
            <a:pPr>
              <a:defRPr/>
            </a:pPr>
            <a:endParaRPr lang="en-GB"/>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92EE9D57-8644-4740-A079-B63D702FF660}"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047EC042-871A-49B5-ACF4-9B2BB8E9704C}" type="datetimeFigureOut">
              <a:rPr lang="en-GB"/>
              <a:pPr>
                <a:defRPr/>
              </a:pPr>
              <a:t>01/07/2014</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3A8B7298-821D-4A6C-A75C-413A065FC015}" type="slidenum">
              <a:rPr lang="en-GB"/>
              <a:pPr>
                <a:defRPr/>
              </a:pPr>
              <a:t>‹#›</a:t>
            </a:fld>
            <a:endParaRPr lang="en-GB"/>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84" r:id="rId1"/>
    <p:sldLayoutId id="2147483683" r:id="rId2"/>
    <p:sldLayoutId id="2147483685" r:id="rId3"/>
    <p:sldLayoutId id="2147483682" r:id="rId4"/>
    <p:sldLayoutId id="2147483681" r:id="rId5"/>
    <p:sldLayoutId id="2147483680" r:id="rId6"/>
    <p:sldLayoutId id="2147483679" r:id="rId7"/>
    <p:sldLayoutId id="2147483678" r:id="rId8"/>
    <p:sldLayoutId id="2147483686" r:id="rId9"/>
    <p:sldLayoutId id="2147483677" r:id="rId10"/>
    <p:sldLayoutId id="2147483676"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9BBB5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9BBB5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8064A2"/>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GB" dirty="0" smtClean="0"/>
              <a:t>AKT preparation</a:t>
            </a:r>
            <a:endParaRPr lang="en-GB" dirty="0"/>
          </a:p>
        </p:txBody>
      </p:sp>
      <p:sp>
        <p:nvSpPr>
          <p:cNvPr id="14338" name="Subtitle 2"/>
          <p:cNvSpPr>
            <a:spLocks noGrp="1"/>
          </p:cNvSpPr>
          <p:nvPr>
            <p:ph type="subTitle" idx="1"/>
          </p:nvPr>
        </p:nvSpPr>
        <p:spPr>
          <a:xfrm>
            <a:off x="533400" y="3228975"/>
            <a:ext cx="7854950" cy="1752600"/>
          </a:xfrm>
        </p:spPr>
        <p:txBody>
          <a:bodyPr/>
          <a:lstStyle/>
          <a:p>
            <a:pPr marR="0" eaLnBrk="1" hangingPunct="1"/>
            <a:r>
              <a:rPr lang="en-GB" smtClean="0"/>
              <a:t>Dr Nuzhet A-Ali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GB" dirty="0" smtClean="0"/>
              <a:t/>
            </a:r>
            <a:br>
              <a:rPr lang="en-GB" dirty="0" smtClean="0"/>
            </a:br>
            <a:r>
              <a:rPr lang="en-GB" dirty="0" smtClean="0"/>
              <a:t>Case Studies, Reports</a:t>
            </a:r>
            <a:endParaRPr lang="en-GB" dirty="0"/>
          </a:p>
        </p:txBody>
      </p:sp>
      <p:sp>
        <p:nvSpPr>
          <p:cNvPr id="23554" name="Content Placeholder 2"/>
          <p:cNvSpPr>
            <a:spLocks noGrp="1"/>
          </p:cNvSpPr>
          <p:nvPr>
            <p:ph idx="1"/>
          </p:nvPr>
        </p:nvSpPr>
        <p:spPr/>
        <p:txBody>
          <a:bodyPr/>
          <a:lstStyle/>
          <a:p>
            <a:pPr eaLnBrk="1" hangingPunct="1"/>
            <a:r>
              <a:rPr lang="en-GB" smtClean="0"/>
              <a:t>Observational studies</a:t>
            </a:r>
          </a:p>
          <a:p>
            <a:pPr eaLnBrk="1" hangingPunct="1"/>
            <a:r>
              <a:rPr lang="en-GB" smtClean="0"/>
              <a:t>5 cases of male homosexuals in San Francisco with P carnii as cause of pneumonia, subsequently shown to have HIV infection and AIDS</a:t>
            </a:r>
          </a:p>
          <a:p>
            <a:pPr eaLnBrk="1" hangingPunct="1"/>
            <a:r>
              <a:rPr lang="en-GB" smtClean="0"/>
              <a:t>Not determining a causal affect</a:t>
            </a:r>
          </a:p>
          <a:p>
            <a:pPr eaLnBrk="1" hangingPunct="1"/>
            <a:r>
              <a:rPr lang="en-GB" smtClean="0"/>
              <a:t>Raise awareness</a:t>
            </a:r>
          </a:p>
          <a:p>
            <a:pPr eaLnBrk="1" hangingPunct="1"/>
            <a:endParaRPr lang="en-GB"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GB" smtClean="0"/>
              <a:t>Case Control Studies</a:t>
            </a:r>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GB" dirty="0" smtClean="0"/>
              <a:t>Select a group of patients with a characteristic – </a:t>
            </a:r>
            <a:r>
              <a:rPr lang="en-GB" dirty="0" err="1" smtClean="0"/>
              <a:t>eg</a:t>
            </a:r>
            <a:r>
              <a:rPr lang="en-GB" dirty="0" smtClean="0"/>
              <a:t> a disease – lung cancer</a:t>
            </a:r>
          </a:p>
          <a:p>
            <a:pPr marL="274320" indent="-274320" eaLnBrk="1" fontAlgn="auto" hangingPunct="1">
              <a:spcAft>
                <a:spcPts val="0"/>
              </a:spcAft>
              <a:buClr>
                <a:schemeClr val="accent3"/>
              </a:buClr>
              <a:buFont typeface="Wingdings 2"/>
              <a:buChar char=""/>
              <a:defRPr/>
            </a:pPr>
            <a:r>
              <a:rPr lang="en-GB" sz="2800" dirty="0" smtClean="0"/>
              <a:t>The characteristics of this set are then compared with a control group who do not have the disease being studied – but all </a:t>
            </a:r>
            <a:r>
              <a:rPr lang="en-GB" sz="2800" dirty="0" err="1" smtClean="0"/>
              <a:t>all</a:t>
            </a:r>
            <a:r>
              <a:rPr lang="en-GB" sz="2800" dirty="0" smtClean="0"/>
              <a:t> other respects must be as identical as possible.</a:t>
            </a:r>
          </a:p>
          <a:p>
            <a:pPr marL="274320" indent="-274320" eaLnBrk="1" fontAlgn="auto" hangingPunct="1">
              <a:spcAft>
                <a:spcPts val="0"/>
              </a:spcAft>
              <a:buClr>
                <a:schemeClr val="accent3"/>
              </a:buClr>
              <a:buFont typeface="Wingdings 2"/>
              <a:buChar char=""/>
              <a:defRPr/>
            </a:pPr>
            <a:r>
              <a:rPr lang="en-GB" sz="2800" dirty="0" smtClean="0"/>
              <a:t>Case studies look backwards in time at exposure to risk factor </a:t>
            </a:r>
            <a:r>
              <a:rPr lang="en-GB" sz="2800" dirty="0" err="1" smtClean="0"/>
              <a:t>eg</a:t>
            </a:r>
            <a:r>
              <a:rPr lang="en-GB" sz="2800" dirty="0" smtClean="0"/>
              <a:t> smoking - RETROSPECTIVE</a:t>
            </a:r>
          </a:p>
          <a:p>
            <a:pPr marL="274320" indent="-274320" eaLnBrk="1" fontAlgn="auto" hangingPunct="1">
              <a:spcAft>
                <a:spcPts val="0"/>
              </a:spcAft>
              <a:buClr>
                <a:schemeClr val="accent3"/>
              </a:buClr>
              <a:buFont typeface="Wingdings 2"/>
              <a:buChar char=""/>
              <a:defRPr/>
            </a:pPr>
            <a:r>
              <a:rPr lang="en-GB" sz="2800" dirty="0" smtClean="0"/>
              <a:t>Can use info to calculate odds ratio – odds of getting disease in exposed /odds of getting disease if unexposed</a:t>
            </a:r>
          </a:p>
          <a:p>
            <a:pPr marL="274320" indent="-274320" eaLnBrk="1" fontAlgn="auto" hangingPunct="1">
              <a:spcAft>
                <a:spcPts val="0"/>
              </a:spcAft>
              <a:buClr>
                <a:schemeClr val="accent3"/>
              </a:buClr>
              <a:buFont typeface="Wingdings 2"/>
              <a:buChar char=""/>
              <a:defRPr/>
            </a:pP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GB" dirty="0" smtClean="0"/>
              <a:t>Odds Ratio –</a:t>
            </a:r>
            <a:r>
              <a:rPr lang="en-GB" sz="4400" dirty="0" smtClean="0"/>
              <a:t> a ratio of risk in case control studies suggesting association not causation</a:t>
            </a:r>
            <a:endParaRPr lang="en-GB" sz="4400" dirty="0"/>
          </a:p>
        </p:txBody>
      </p:sp>
      <p:sp>
        <p:nvSpPr>
          <p:cNvPr id="3" name="Content Placeholder 2"/>
          <p:cNvSpPr>
            <a:spLocks noGrp="1"/>
          </p:cNvSpPr>
          <p:nvPr>
            <p:ph idx="1"/>
          </p:nvPr>
        </p:nvSpPr>
        <p:spPr/>
        <p:txBody>
          <a:bodyPr>
            <a:normAutofit fontScale="77500" lnSpcReduction="20000"/>
          </a:bodyPr>
          <a:lstStyle/>
          <a:p>
            <a:pPr marL="274320" indent="-274320" eaLnBrk="1" fontAlgn="auto" hangingPunct="1">
              <a:spcAft>
                <a:spcPts val="0"/>
              </a:spcAft>
              <a:buClr>
                <a:schemeClr val="accent3"/>
              </a:buClr>
              <a:buFont typeface="Wingdings 2"/>
              <a:buNone/>
              <a:defRPr/>
            </a:pPr>
            <a:endParaRPr lang="en-GB" dirty="0" smtClean="0"/>
          </a:p>
          <a:p>
            <a:pPr marL="274320" indent="-274320" eaLnBrk="1" fontAlgn="auto" hangingPunct="1">
              <a:spcAft>
                <a:spcPts val="0"/>
              </a:spcAft>
              <a:buClr>
                <a:schemeClr val="accent3"/>
              </a:buClr>
              <a:buFont typeface="Wingdings 2"/>
              <a:buNone/>
              <a:defRPr/>
            </a:pPr>
            <a:endParaRPr lang="en-GB" dirty="0" smtClean="0"/>
          </a:p>
          <a:p>
            <a:pPr marL="274320" indent="-274320" eaLnBrk="1" fontAlgn="auto" hangingPunct="1">
              <a:spcAft>
                <a:spcPts val="0"/>
              </a:spcAft>
              <a:buClr>
                <a:schemeClr val="accent3"/>
              </a:buClr>
              <a:buFont typeface="Wingdings 2"/>
              <a:buChar char=""/>
              <a:defRPr/>
            </a:pPr>
            <a:r>
              <a:rPr lang="en-GB" sz="2800" dirty="0" smtClean="0"/>
              <a:t>E.g.  In 100 patients with Lung Ca 60 are passive smokers</a:t>
            </a:r>
          </a:p>
          <a:p>
            <a:pPr marL="274320" indent="-274320" eaLnBrk="1" fontAlgn="auto" hangingPunct="1">
              <a:spcAft>
                <a:spcPts val="0"/>
              </a:spcAft>
              <a:buClr>
                <a:schemeClr val="accent3"/>
              </a:buClr>
              <a:buFont typeface="Symbol" pitchFamily="18" charset="2"/>
              <a:buNone/>
              <a:defRPr/>
            </a:pPr>
            <a:r>
              <a:rPr lang="en-GB" sz="2800" dirty="0" smtClean="0"/>
              <a:t>             In 400 controls with no cancer 150 are passive smokers  </a:t>
            </a:r>
          </a:p>
          <a:p>
            <a:pPr marL="274320" indent="-274320" eaLnBrk="1" fontAlgn="auto" hangingPunct="1">
              <a:spcAft>
                <a:spcPts val="0"/>
              </a:spcAft>
              <a:buClr>
                <a:schemeClr val="accent3"/>
              </a:buClr>
              <a:buFont typeface="Symbol" pitchFamily="18" charset="2"/>
              <a:buNone/>
              <a:defRPr/>
            </a:pPr>
            <a:endParaRPr lang="en-GB" sz="2800" dirty="0" smtClean="0"/>
          </a:p>
          <a:p>
            <a:pPr marL="274320" indent="-274320" eaLnBrk="1" fontAlgn="auto" hangingPunct="1">
              <a:spcAft>
                <a:spcPts val="0"/>
              </a:spcAft>
              <a:buClr>
                <a:schemeClr val="accent3"/>
              </a:buClr>
              <a:buFont typeface="Symbol" pitchFamily="18" charset="2"/>
              <a:buNone/>
              <a:defRPr/>
            </a:pPr>
            <a:r>
              <a:rPr lang="en-GB" sz="2800" dirty="0" smtClean="0"/>
              <a:t>Odds of having lung cancer as a passive smoker  </a:t>
            </a:r>
            <a:r>
              <a:rPr lang="en-GB" sz="2800" dirty="0" err="1" smtClean="0"/>
              <a:t>ie</a:t>
            </a:r>
            <a:r>
              <a:rPr lang="en-GB" sz="2800" dirty="0" smtClean="0"/>
              <a:t> exposed to risk are 60:40</a:t>
            </a:r>
          </a:p>
          <a:p>
            <a:pPr marL="274320" indent="-274320" eaLnBrk="1" fontAlgn="auto" hangingPunct="1">
              <a:spcAft>
                <a:spcPts val="0"/>
              </a:spcAft>
              <a:buClr>
                <a:schemeClr val="accent3"/>
              </a:buClr>
              <a:buFont typeface="Symbol" pitchFamily="18" charset="2"/>
              <a:buNone/>
              <a:defRPr/>
            </a:pPr>
            <a:r>
              <a:rPr lang="en-GB" sz="2800" dirty="0" smtClean="0"/>
              <a:t>Odds of not having lung cancer as a passive smoker are 150:400</a:t>
            </a:r>
          </a:p>
          <a:p>
            <a:pPr marL="274320" indent="-274320" eaLnBrk="1" fontAlgn="auto" hangingPunct="1">
              <a:spcAft>
                <a:spcPts val="0"/>
              </a:spcAft>
              <a:buClr>
                <a:schemeClr val="accent3"/>
              </a:buClr>
              <a:buFont typeface="Symbol" pitchFamily="18" charset="2"/>
              <a:buNone/>
              <a:defRPr/>
            </a:pPr>
            <a:endParaRPr lang="en-GB" sz="2800" dirty="0" smtClean="0"/>
          </a:p>
          <a:p>
            <a:pPr marL="274320" indent="-274320" eaLnBrk="1" fontAlgn="auto" hangingPunct="1">
              <a:spcAft>
                <a:spcPts val="0"/>
              </a:spcAft>
              <a:buClr>
                <a:schemeClr val="accent3"/>
              </a:buClr>
              <a:buFont typeface="Symbol" pitchFamily="18" charset="2"/>
              <a:buNone/>
              <a:defRPr/>
            </a:pPr>
            <a:r>
              <a:rPr lang="en-GB" sz="2800" dirty="0" smtClean="0"/>
              <a:t>The odds ratio for passive smoking as a risk of lung cancer will be     </a:t>
            </a:r>
            <a:r>
              <a:rPr lang="en-GB" sz="2800" u="sng" dirty="0" smtClean="0"/>
              <a:t>60/40</a:t>
            </a:r>
            <a:r>
              <a:rPr lang="en-GB" sz="2800" dirty="0" smtClean="0"/>
              <a:t>     = 2.5x</a:t>
            </a:r>
            <a:r>
              <a:rPr lang="en-GB" sz="2800" u="sng" dirty="0" smtClean="0"/>
              <a:t> </a:t>
            </a:r>
          </a:p>
          <a:p>
            <a:pPr marL="274320" indent="-274320" eaLnBrk="1" fontAlgn="auto" hangingPunct="1">
              <a:spcAft>
                <a:spcPts val="0"/>
              </a:spcAft>
              <a:buClr>
                <a:schemeClr val="accent3"/>
              </a:buClr>
              <a:buFont typeface="Symbol" pitchFamily="18" charset="2"/>
              <a:buNone/>
              <a:defRPr/>
            </a:pPr>
            <a:r>
              <a:rPr lang="en-GB" sz="2800" dirty="0" smtClean="0"/>
              <a:t>    150/250                      </a:t>
            </a:r>
          </a:p>
          <a:p>
            <a:pPr marL="274320" indent="-274320" eaLnBrk="1" fontAlgn="auto" hangingPunct="1">
              <a:spcAft>
                <a:spcPts val="0"/>
              </a:spcAft>
              <a:buClr>
                <a:schemeClr val="accent3"/>
              </a:buClr>
              <a:buFont typeface="Wingdings 2"/>
              <a:buChar char=""/>
              <a:defRPr/>
            </a:pP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GB" smtClean="0"/>
              <a:t>Odds Ratio</a:t>
            </a:r>
          </a:p>
        </p:txBody>
      </p:sp>
      <p:sp>
        <p:nvSpPr>
          <p:cNvPr id="4" name="Rectangle 3"/>
          <p:cNvSpPr>
            <a:spLocks noGrp="1" noChangeArrowheads="1"/>
          </p:cNvSpPr>
          <p:nvPr>
            <p:ph idx="1"/>
          </p:nvPr>
        </p:nvSpPr>
        <p:spPr/>
        <p:txBody>
          <a:bodyPr>
            <a:normAutofit fontScale="92500" lnSpcReduction="10000"/>
          </a:bodyPr>
          <a:lstStyle/>
          <a:p>
            <a:pPr marL="274320" indent="-274320" eaLnBrk="1" fontAlgn="auto" hangingPunct="1">
              <a:spcAft>
                <a:spcPts val="0"/>
              </a:spcAft>
              <a:buClr>
                <a:schemeClr val="accent3"/>
              </a:buClr>
              <a:buFont typeface="Monotype Sorts" pitchFamily="2" charset="2"/>
              <a:buNone/>
              <a:defRPr/>
            </a:pPr>
            <a:r>
              <a:rPr lang="en-GB" sz="2400" dirty="0"/>
              <a:t>					</a:t>
            </a:r>
            <a:r>
              <a:rPr lang="en-GB" sz="2400" b="1" dirty="0"/>
              <a:t>DISEASE</a:t>
            </a:r>
            <a:endParaRPr lang="en-GB" sz="2400" dirty="0"/>
          </a:p>
          <a:p>
            <a:pPr marL="274320" indent="-274320" eaLnBrk="1" fontAlgn="auto" hangingPunct="1">
              <a:spcAft>
                <a:spcPts val="0"/>
              </a:spcAft>
              <a:buClr>
                <a:schemeClr val="accent3"/>
              </a:buClr>
              <a:buFont typeface="Monotype Sorts" pitchFamily="2" charset="2"/>
              <a:buNone/>
              <a:defRPr/>
            </a:pPr>
            <a:r>
              <a:rPr lang="en-GB" sz="2400" dirty="0"/>
              <a:t>					</a:t>
            </a:r>
            <a:r>
              <a:rPr lang="en-GB" sz="2400" b="1" dirty="0">
                <a:solidFill>
                  <a:srgbClr val="FC0128"/>
                </a:solidFill>
              </a:rPr>
              <a:t>Cases		Controls</a:t>
            </a:r>
            <a:endParaRPr lang="en-GB" sz="2400" dirty="0">
              <a:solidFill>
                <a:srgbClr val="FC0128"/>
              </a:solidFill>
            </a:endParaRPr>
          </a:p>
          <a:p>
            <a:pPr marL="274320" indent="-274320" eaLnBrk="1" fontAlgn="auto" hangingPunct="1">
              <a:spcAft>
                <a:spcPts val="0"/>
              </a:spcAft>
              <a:buClr>
                <a:schemeClr val="accent3"/>
              </a:buClr>
              <a:buFont typeface="Monotype Sorts" pitchFamily="2" charset="2"/>
              <a:buNone/>
              <a:defRPr/>
            </a:pPr>
            <a:r>
              <a:rPr lang="en-GB" sz="2000" b="1" dirty="0" smtClean="0">
                <a:solidFill>
                  <a:srgbClr val="114FFB"/>
                </a:solidFill>
              </a:rPr>
              <a:t>exp pas </a:t>
            </a:r>
            <a:r>
              <a:rPr lang="en-GB" sz="2000" b="1" dirty="0" err="1" smtClean="0">
                <a:solidFill>
                  <a:srgbClr val="114FFB"/>
                </a:solidFill>
              </a:rPr>
              <a:t>sm</a:t>
            </a:r>
            <a:r>
              <a:rPr lang="en-GB" sz="2000" b="1" dirty="0" smtClean="0">
                <a:solidFill>
                  <a:srgbClr val="114FFB"/>
                </a:solidFill>
              </a:rPr>
              <a:t> </a:t>
            </a:r>
            <a:r>
              <a:rPr lang="en-GB" sz="2400" b="1" dirty="0" smtClean="0">
                <a:solidFill>
                  <a:srgbClr val="114FFB"/>
                </a:solidFill>
              </a:rPr>
              <a:t> </a:t>
            </a:r>
            <a:r>
              <a:rPr lang="en-GB" sz="2400" b="1" dirty="0">
                <a:solidFill>
                  <a:srgbClr val="114FFB"/>
                </a:solidFill>
              </a:rPr>
              <a:t>	Yes</a:t>
            </a:r>
            <a:r>
              <a:rPr lang="en-GB" sz="2400" dirty="0"/>
              <a:t>		  a		      b</a:t>
            </a:r>
          </a:p>
          <a:p>
            <a:pPr marL="274320" indent="-274320" eaLnBrk="1" fontAlgn="auto" hangingPunct="1">
              <a:spcAft>
                <a:spcPts val="0"/>
              </a:spcAft>
              <a:buClr>
                <a:schemeClr val="accent3"/>
              </a:buClr>
              <a:buFont typeface="Monotype Sorts" pitchFamily="2" charset="2"/>
              <a:buNone/>
              <a:defRPr/>
            </a:pPr>
            <a:r>
              <a:rPr lang="en-GB" sz="2000" b="1" dirty="0" smtClean="0">
                <a:solidFill>
                  <a:srgbClr val="114FFB"/>
                </a:solidFill>
              </a:rPr>
              <a:t>n/e pas </a:t>
            </a:r>
            <a:r>
              <a:rPr lang="en-GB" sz="2000" b="1" dirty="0" err="1" smtClean="0">
                <a:solidFill>
                  <a:srgbClr val="114FFB"/>
                </a:solidFill>
              </a:rPr>
              <a:t>sm</a:t>
            </a:r>
            <a:r>
              <a:rPr lang="en-GB" sz="2000" b="1" dirty="0" smtClean="0">
                <a:solidFill>
                  <a:srgbClr val="114FFB"/>
                </a:solidFill>
              </a:rPr>
              <a:t> </a:t>
            </a:r>
            <a:r>
              <a:rPr lang="en-GB" sz="2400" b="1" dirty="0">
                <a:solidFill>
                  <a:srgbClr val="114FFB"/>
                </a:solidFill>
              </a:rPr>
              <a:t>	No</a:t>
            </a:r>
            <a:r>
              <a:rPr lang="en-GB" sz="2400" dirty="0"/>
              <a:t>		  c		      d</a:t>
            </a:r>
          </a:p>
          <a:p>
            <a:pPr marL="274320" indent="-274320" eaLnBrk="1" fontAlgn="auto" hangingPunct="1">
              <a:spcAft>
                <a:spcPts val="0"/>
              </a:spcAft>
              <a:buClr>
                <a:schemeClr val="accent3"/>
              </a:buClr>
              <a:buFont typeface="Monotype Sorts" pitchFamily="2" charset="2"/>
              <a:buNone/>
              <a:defRPr/>
            </a:pPr>
            <a:r>
              <a:rPr lang="en-GB" sz="2400" dirty="0"/>
              <a:t>	</a:t>
            </a:r>
            <a:r>
              <a:rPr lang="en-GB" sz="2400" dirty="0">
                <a:solidFill>
                  <a:srgbClr val="9234DB"/>
                </a:solidFill>
              </a:rPr>
              <a:t>Odds Ratio = </a:t>
            </a:r>
            <a:r>
              <a:rPr lang="en-GB" sz="2400" dirty="0" smtClean="0"/>
              <a:t> a/b  divided by c/d</a:t>
            </a:r>
            <a:r>
              <a:rPr lang="en-GB" sz="2400" dirty="0"/>
              <a:t>	</a:t>
            </a:r>
            <a:r>
              <a:rPr lang="en-GB" sz="2000" dirty="0" smtClean="0"/>
              <a:t>    </a:t>
            </a:r>
            <a:r>
              <a:rPr lang="en-GB" sz="2000" dirty="0"/>
              <a:t>			</a:t>
            </a:r>
          </a:p>
          <a:p>
            <a:pPr marL="274320" indent="-274320" eaLnBrk="1" fontAlgn="auto" hangingPunct="1">
              <a:spcAft>
                <a:spcPts val="0"/>
              </a:spcAft>
              <a:buClr>
                <a:schemeClr val="accent3"/>
              </a:buClr>
              <a:buFont typeface="Wingdings 2"/>
              <a:buNone/>
              <a:defRPr/>
            </a:pPr>
            <a:r>
              <a:rPr lang="en-GB" sz="2000" dirty="0"/>
              <a:t>				</a:t>
            </a:r>
            <a:r>
              <a:rPr lang="en-GB" sz="2000" dirty="0" smtClean="0"/>
              <a:t>	Disease</a:t>
            </a:r>
            <a:endParaRPr lang="en-GB" sz="2400" b="1" dirty="0"/>
          </a:p>
          <a:p>
            <a:pPr marL="274320" indent="-274320" eaLnBrk="1" fontAlgn="auto" hangingPunct="1">
              <a:spcAft>
                <a:spcPts val="0"/>
              </a:spcAft>
              <a:buClr>
                <a:schemeClr val="accent3"/>
              </a:buClr>
              <a:buFont typeface="Monotype Sorts" pitchFamily="2" charset="2"/>
              <a:buNone/>
              <a:defRPr/>
            </a:pPr>
            <a:r>
              <a:rPr lang="en-GB" sz="2000" dirty="0"/>
              <a:t>					</a:t>
            </a:r>
            <a:r>
              <a:rPr lang="en-GB" sz="2400" b="1" dirty="0">
                <a:solidFill>
                  <a:srgbClr val="FC0128"/>
                </a:solidFill>
              </a:rPr>
              <a:t>Cases		Controls</a:t>
            </a:r>
          </a:p>
          <a:p>
            <a:pPr marL="274320" indent="-274320" eaLnBrk="1" fontAlgn="auto" hangingPunct="1">
              <a:spcAft>
                <a:spcPts val="0"/>
              </a:spcAft>
              <a:buClr>
                <a:schemeClr val="accent3"/>
              </a:buClr>
              <a:buFont typeface="Monotype Sorts" pitchFamily="2" charset="2"/>
              <a:buNone/>
              <a:defRPr/>
            </a:pPr>
            <a:r>
              <a:rPr lang="en-GB" sz="2000" dirty="0"/>
              <a:t>				     (lung cancer)</a:t>
            </a:r>
          </a:p>
          <a:p>
            <a:pPr marL="274320" indent="-274320" eaLnBrk="1" fontAlgn="auto" hangingPunct="1">
              <a:spcAft>
                <a:spcPts val="0"/>
              </a:spcAft>
              <a:buClr>
                <a:schemeClr val="accent3"/>
              </a:buClr>
              <a:buFont typeface="Monotype Sorts" pitchFamily="2" charset="2"/>
              <a:buNone/>
              <a:defRPr/>
            </a:pPr>
            <a:r>
              <a:rPr lang="en-GB" sz="2000" b="1" dirty="0">
                <a:solidFill>
                  <a:srgbClr val="114FFB"/>
                </a:solidFill>
              </a:rPr>
              <a:t>EXPOSURE	Yes</a:t>
            </a:r>
            <a:r>
              <a:rPr lang="en-GB" sz="2000" dirty="0"/>
              <a:t>		  </a:t>
            </a:r>
            <a:r>
              <a:rPr lang="en-GB" sz="2000" dirty="0" smtClean="0"/>
              <a:t>60</a:t>
            </a:r>
            <a:r>
              <a:rPr lang="en-GB" sz="2000" dirty="0"/>
              <a:t>		     </a:t>
            </a:r>
            <a:r>
              <a:rPr lang="en-GB" sz="2000" dirty="0" smtClean="0"/>
              <a:t>150</a:t>
            </a:r>
            <a:endParaRPr lang="en-GB" sz="2000" dirty="0"/>
          </a:p>
          <a:p>
            <a:pPr marL="274320" indent="-274320" eaLnBrk="1" fontAlgn="auto" hangingPunct="1">
              <a:spcAft>
                <a:spcPts val="0"/>
              </a:spcAft>
              <a:buClr>
                <a:schemeClr val="accent3"/>
              </a:buClr>
              <a:buFont typeface="Monotype Sorts" pitchFamily="2" charset="2"/>
              <a:buNone/>
              <a:defRPr/>
            </a:pPr>
            <a:r>
              <a:rPr lang="en-GB" sz="2000" dirty="0" smtClean="0">
                <a:solidFill>
                  <a:srgbClr val="114FFB"/>
                </a:solidFill>
              </a:rPr>
              <a:t>( </a:t>
            </a:r>
            <a:r>
              <a:rPr lang="en-GB" sz="2000" dirty="0" err="1" smtClean="0">
                <a:solidFill>
                  <a:srgbClr val="114FFB"/>
                </a:solidFill>
              </a:rPr>
              <a:t>pas.smoking</a:t>
            </a:r>
            <a:r>
              <a:rPr lang="en-GB" sz="2000" dirty="0">
                <a:solidFill>
                  <a:srgbClr val="114FFB"/>
                </a:solidFill>
              </a:rPr>
              <a:t>)	No</a:t>
            </a:r>
            <a:r>
              <a:rPr lang="en-GB" sz="2000" dirty="0"/>
              <a:t>		   </a:t>
            </a:r>
            <a:r>
              <a:rPr lang="en-GB" sz="2000" dirty="0" smtClean="0"/>
              <a:t>40</a:t>
            </a:r>
            <a:r>
              <a:rPr lang="en-GB" sz="2000" dirty="0"/>
              <a:t>		     </a:t>
            </a:r>
            <a:r>
              <a:rPr lang="en-GB" sz="2000" dirty="0" smtClean="0"/>
              <a:t>250</a:t>
            </a:r>
            <a:endParaRPr lang="en-GB" sz="2000" dirty="0"/>
          </a:p>
          <a:p>
            <a:pPr marL="274320" indent="-274320" eaLnBrk="1" fontAlgn="auto" hangingPunct="1">
              <a:spcAft>
                <a:spcPts val="0"/>
              </a:spcAft>
              <a:buClr>
                <a:schemeClr val="accent3"/>
              </a:buClr>
              <a:buFont typeface="Monotype Sorts" pitchFamily="2" charset="2"/>
              <a:buNone/>
              <a:defRPr/>
            </a:pPr>
            <a:endParaRPr lang="en-GB" sz="2000" dirty="0"/>
          </a:p>
          <a:p>
            <a:pPr marL="274320" indent="-274320" eaLnBrk="1" fontAlgn="auto" hangingPunct="1">
              <a:spcAft>
                <a:spcPts val="0"/>
              </a:spcAft>
              <a:buClr>
                <a:schemeClr val="accent3"/>
              </a:buClr>
              <a:buFont typeface="Monotype Sorts" pitchFamily="2" charset="2"/>
              <a:buNone/>
              <a:defRPr/>
            </a:pPr>
            <a:r>
              <a:rPr lang="en-GB" sz="2000" b="1" dirty="0">
                <a:solidFill>
                  <a:srgbClr val="9234DB"/>
                </a:solidFill>
              </a:rPr>
              <a:t>The odds ratio would therefore be </a:t>
            </a:r>
            <a:r>
              <a:rPr lang="en-GB" sz="2000" b="1" dirty="0" smtClean="0">
                <a:solidFill>
                  <a:srgbClr val="9234DB"/>
                </a:solidFill>
              </a:rPr>
              <a:t>60/150   div by 40/250 = 2.5                                                                   </a:t>
            </a:r>
            <a:endParaRPr lang="en-GB" sz="2000" b="1" dirty="0">
              <a:solidFill>
                <a:srgbClr val="9234DB"/>
              </a:solidFill>
            </a:endParaRPr>
          </a:p>
          <a:p>
            <a:pPr marL="274320" indent="-274320" eaLnBrk="1" fontAlgn="auto" hangingPunct="1">
              <a:spcAft>
                <a:spcPts val="0"/>
              </a:spcAft>
              <a:buClr>
                <a:schemeClr val="accent3"/>
              </a:buClr>
              <a:buFont typeface="Monotype Sorts" pitchFamily="2" charset="2"/>
              <a:buNone/>
              <a:defRPr/>
            </a:pPr>
            <a:endParaRPr lang="en-GB" sz="2000" b="1" dirty="0">
              <a:solidFill>
                <a:srgbClr val="9234DB"/>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GB" smtClean="0"/>
              <a:t>Odds ratio</a:t>
            </a:r>
          </a:p>
        </p:txBody>
      </p:sp>
      <p:sp>
        <p:nvSpPr>
          <p:cNvPr id="27650" name="Content Placeholder 2"/>
          <p:cNvSpPr>
            <a:spLocks noGrp="1"/>
          </p:cNvSpPr>
          <p:nvPr>
            <p:ph idx="1"/>
          </p:nvPr>
        </p:nvSpPr>
        <p:spPr/>
        <p:txBody>
          <a:bodyPr/>
          <a:lstStyle/>
          <a:p>
            <a:pPr eaLnBrk="1" hangingPunct="1"/>
            <a:r>
              <a:rPr lang="en-GB" smtClean="0"/>
              <a:t>OR = 1: no association</a:t>
            </a:r>
          </a:p>
          <a:p>
            <a:pPr eaLnBrk="1" hangingPunct="1"/>
            <a:r>
              <a:rPr lang="en-GB" smtClean="0"/>
              <a:t>OR &gt; 1: possible association in this case possible association between exposure to passive smoking and getting cancer</a:t>
            </a:r>
          </a:p>
          <a:p>
            <a:pPr eaLnBrk="1" hangingPunct="1"/>
            <a:r>
              <a:rPr lang="en-GB" smtClean="0"/>
              <a:t>OR &lt; 1: protective effect</a:t>
            </a:r>
          </a:p>
          <a:p>
            <a:pPr eaLnBrk="1" hangingPunct="1"/>
            <a:endParaRPr lang="en-GB" smtClean="0"/>
          </a:p>
          <a:p>
            <a:pPr eaLnBrk="1" hangingPunct="1"/>
            <a:r>
              <a:rPr lang="en-GB" smtClean="0"/>
              <a:t>Further studies would then be indicated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GB" smtClean="0"/>
              <a:t>Cohort Studies</a:t>
            </a:r>
          </a:p>
        </p:txBody>
      </p:sp>
      <p:sp>
        <p:nvSpPr>
          <p:cNvPr id="28674" name="Content Placeholder 2"/>
          <p:cNvSpPr>
            <a:spLocks noGrp="1"/>
          </p:cNvSpPr>
          <p:nvPr>
            <p:ph idx="1"/>
          </p:nvPr>
        </p:nvSpPr>
        <p:spPr/>
        <p:txBody>
          <a:bodyPr/>
          <a:lstStyle/>
          <a:p>
            <a:pPr eaLnBrk="1" hangingPunct="1"/>
            <a:r>
              <a:rPr lang="en-GB" smtClean="0"/>
              <a:t>A group is identified and then followed forward to see what happens</a:t>
            </a:r>
          </a:p>
          <a:p>
            <a:pPr eaLnBrk="1" hangingPunct="1"/>
            <a:r>
              <a:rPr lang="en-GB" smtClean="0"/>
              <a:t>PROSPECTIVE</a:t>
            </a:r>
          </a:p>
          <a:p>
            <a:pPr eaLnBrk="1" hangingPunct="1"/>
            <a:r>
              <a:rPr lang="en-GB" smtClean="0"/>
              <a:t>May have a comparison or control group , identified from start but not essential</a:t>
            </a:r>
          </a:p>
          <a:p>
            <a:pPr eaLnBrk="1" hangingPunct="1"/>
            <a:r>
              <a:rPr lang="en-GB" smtClean="0"/>
              <a:t>Framingham study – started 1949– identified group of 5209 men and women aged 30-59 as a representative sample – identify RISK FACTORS associated with CVD</a:t>
            </a:r>
          </a:p>
          <a:p>
            <a:pPr eaLnBrk="1" hangingPunct="1"/>
            <a:endParaRPr lang="en-GB"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GB" sz="4800" smtClean="0"/>
              <a:t>Cohort studies</a:t>
            </a:r>
          </a:p>
        </p:txBody>
      </p:sp>
      <p:sp>
        <p:nvSpPr>
          <p:cNvPr id="3" name="Content Placeholder 2"/>
          <p:cNvSpPr>
            <a:spLocks noGrp="1"/>
          </p:cNvSpPr>
          <p:nvPr>
            <p:ph idx="1"/>
          </p:nvPr>
        </p:nvSpPr>
        <p:spPr/>
        <p:txBody>
          <a:bodyPr>
            <a:normAutofit fontScale="70000" lnSpcReduction="20000"/>
          </a:bodyPr>
          <a:lstStyle/>
          <a:p>
            <a:pPr marL="274320" indent="-274320" eaLnBrk="1" fontAlgn="auto" hangingPunct="1">
              <a:spcAft>
                <a:spcPts val="0"/>
              </a:spcAft>
              <a:buClr>
                <a:schemeClr val="accent3"/>
              </a:buClr>
              <a:buFont typeface="Wingdings 2"/>
              <a:buChar char=""/>
              <a:defRPr/>
            </a:pPr>
            <a:endParaRPr lang="en-GB" dirty="0" smtClean="0"/>
          </a:p>
          <a:p>
            <a:pPr marL="274320" indent="-274320" eaLnBrk="1" fontAlgn="auto" hangingPunct="1">
              <a:spcAft>
                <a:spcPts val="0"/>
              </a:spcAft>
              <a:buClr>
                <a:schemeClr val="accent3"/>
              </a:buClr>
              <a:buFont typeface="Wingdings 2"/>
              <a:buChar char=""/>
              <a:defRPr/>
            </a:pPr>
            <a:endParaRPr lang="en-GB" dirty="0" smtClean="0"/>
          </a:p>
          <a:p>
            <a:pPr marL="274320" indent="-274320" eaLnBrk="1" fontAlgn="auto" hangingPunct="1">
              <a:spcAft>
                <a:spcPts val="0"/>
              </a:spcAft>
              <a:buClr>
                <a:schemeClr val="accent3"/>
              </a:buClr>
              <a:buFont typeface="Wingdings 2"/>
              <a:buChar char=""/>
              <a:defRPr/>
            </a:pPr>
            <a:endParaRPr lang="en-GB" dirty="0" smtClean="0"/>
          </a:p>
          <a:p>
            <a:pPr marL="274320" indent="-274320" eaLnBrk="1" fontAlgn="auto" hangingPunct="1">
              <a:spcAft>
                <a:spcPts val="0"/>
              </a:spcAft>
              <a:buClr>
                <a:schemeClr val="accent3"/>
              </a:buClr>
              <a:buFont typeface="Wingdings 2"/>
              <a:buChar char=""/>
              <a:defRPr/>
            </a:pPr>
            <a:endParaRPr lang="en-GB" dirty="0" smtClean="0"/>
          </a:p>
          <a:p>
            <a:pPr marL="274320" indent="-274320" eaLnBrk="1" fontAlgn="auto" hangingPunct="1">
              <a:spcAft>
                <a:spcPts val="0"/>
              </a:spcAft>
              <a:buClr>
                <a:schemeClr val="accent3"/>
              </a:buClr>
              <a:buFont typeface="Wingdings 2"/>
              <a:buChar char=""/>
              <a:defRPr/>
            </a:pPr>
            <a:endParaRPr lang="en-GB" dirty="0" smtClean="0"/>
          </a:p>
          <a:p>
            <a:pPr marL="274320" indent="-274320" eaLnBrk="1" fontAlgn="auto" hangingPunct="1">
              <a:spcAft>
                <a:spcPts val="0"/>
              </a:spcAft>
              <a:buClr>
                <a:schemeClr val="accent3"/>
              </a:buClr>
              <a:buFont typeface="Wingdings 2"/>
              <a:buChar char=""/>
              <a:defRPr/>
            </a:pPr>
            <a:endParaRPr lang="en-GB" dirty="0" smtClean="0"/>
          </a:p>
          <a:p>
            <a:pPr marL="274320" indent="-274320" eaLnBrk="1" fontAlgn="auto" hangingPunct="1">
              <a:spcAft>
                <a:spcPts val="0"/>
              </a:spcAft>
              <a:buClr>
                <a:schemeClr val="accent3"/>
              </a:buClr>
              <a:buFont typeface="Wingdings 2"/>
              <a:buChar char=""/>
              <a:defRPr/>
            </a:pPr>
            <a:r>
              <a:rPr lang="en-GB" dirty="0" smtClean="0"/>
              <a:t> Absolute risk </a:t>
            </a:r>
          </a:p>
          <a:p>
            <a:pPr marL="274320" indent="-274320" eaLnBrk="1" fontAlgn="auto" hangingPunct="1">
              <a:spcAft>
                <a:spcPts val="0"/>
              </a:spcAft>
              <a:buClr>
                <a:schemeClr val="accent3"/>
              </a:buClr>
              <a:buFont typeface="Wingdings 2"/>
              <a:buChar char=""/>
              <a:defRPr/>
            </a:pPr>
            <a:r>
              <a:rPr lang="en-GB" dirty="0" smtClean="0"/>
              <a:t>"What is the incidence of disease attributable to exposure" </a:t>
            </a:r>
          </a:p>
          <a:p>
            <a:pPr marL="274320" indent="-274320" eaLnBrk="1" fontAlgn="auto" hangingPunct="1">
              <a:spcAft>
                <a:spcPts val="0"/>
              </a:spcAft>
              <a:buClr>
                <a:schemeClr val="accent3"/>
              </a:buClr>
              <a:buFont typeface="Wingdings 2"/>
              <a:buChar char=""/>
              <a:defRPr/>
            </a:pPr>
            <a:r>
              <a:rPr lang="en-GB" dirty="0" smtClean="0"/>
              <a:t>Answer = a - c. </a:t>
            </a:r>
          </a:p>
          <a:p>
            <a:pPr marL="274320" indent="-274320" eaLnBrk="1" fontAlgn="auto" hangingPunct="1">
              <a:spcAft>
                <a:spcPts val="0"/>
              </a:spcAft>
              <a:buClr>
                <a:schemeClr val="accent3"/>
              </a:buClr>
              <a:buFont typeface="Wingdings 2"/>
              <a:buChar char=""/>
              <a:defRPr/>
            </a:pPr>
            <a:endParaRPr lang="en-GB" dirty="0" smtClean="0"/>
          </a:p>
          <a:p>
            <a:pPr marL="274320" indent="-274320" eaLnBrk="1" fontAlgn="auto" hangingPunct="1">
              <a:spcAft>
                <a:spcPts val="0"/>
              </a:spcAft>
              <a:buClr>
                <a:schemeClr val="accent3"/>
              </a:buClr>
              <a:buFont typeface="Wingdings 2"/>
              <a:buChar char=""/>
              <a:defRPr/>
            </a:pPr>
            <a:r>
              <a:rPr lang="en-GB" dirty="0" smtClean="0"/>
              <a:t>Relative risk "How many times are exposed persons more likely to develop the disease, relative to non-exposed persons?" i.e. the incidence in the exposed divided by the incidence in the non-exposed. WE ARE LOOKING AT ONE THING COMPARED TO ANOTHER  </a:t>
            </a:r>
          </a:p>
          <a:p>
            <a:pPr marL="274320" indent="-274320" eaLnBrk="1" fontAlgn="auto" hangingPunct="1">
              <a:spcAft>
                <a:spcPts val="0"/>
              </a:spcAft>
              <a:buClr>
                <a:schemeClr val="accent3"/>
              </a:buClr>
              <a:buFont typeface="Wingdings 2"/>
              <a:buChar char=""/>
              <a:defRPr/>
            </a:pPr>
            <a:r>
              <a:rPr lang="en-GB" dirty="0" smtClean="0"/>
              <a:t>This is expressed as    a /</a:t>
            </a:r>
            <a:r>
              <a:rPr lang="en-GB" dirty="0" err="1" smtClean="0"/>
              <a:t>a+b</a:t>
            </a:r>
            <a:r>
              <a:rPr lang="en-GB" dirty="0" smtClean="0"/>
              <a:t> divided by     c/</a:t>
            </a:r>
            <a:r>
              <a:rPr lang="en-GB" dirty="0" err="1" smtClean="0"/>
              <a:t>c+d</a:t>
            </a:r>
            <a:r>
              <a:rPr lang="en-GB" dirty="0" smtClean="0"/>
              <a:t>           </a:t>
            </a:r>
          </a:p>
          <a:p>
            <a:pPr marL="274320" indent="-274320" eaLnBrk="1" fontAlgn="auto" hangingPunct="1">
              <a:spcAft>
                <a:spcPts val="0"/>
              </a:spcAft>
              <a:buClr>
                <a:schemeClr val="accent3"/>
              </a:buClr>
              <a:buFont typeface="Wingdings 2"/>
              <a:buChar char=""/>
              <a:defRPr/>
            </a:pPr>
            <a:endParaRPr lang="en-GB" dirty="0"/>
          </a:p>
        </p:txBody>
      </p:sp>
      <p:graphicFrame>
        <p:nvGraphicFramePr>
          <p:cNvPr id="4" name="Table 3"/>
          <p:cNvGraphicFramePr>
            <a:graphicFrameLocks noGrp="1"/>
          </p:cNvGraphicFramePr>
          <p:nvPr/>
        </p:nvGraphicFramePr>
        <p:xfrm>
          <a:off x="1524000" y="1828800"/>
          <a:ext cx="6096000" cy="1528763"/>
        </p:xfrm>
        <a:graphic>
          <a:graphicData uri="http://schemas.openxmlformats.org/drawingml/2006/table">
            <a:tbl>
              <a:tblPr firstRow="1" bandRow="1">
                <a:tableStyleId>{5C22544A-7EE6-4342-B048-85BDC9FD1C3A}</a:tableStyleId>
              </a:tblPr>
              <a:tblGrid>
                <a:gridCol w="2032000"/>
                <a:gridCol w="2032000"/>
                <a:gridCol w="2032000"/>
              </a:tblGrid>
              <a:tr h="352738">
                <a:tc>
                  <a:txBody>
                    <a:bodyPr/>
                    <a:lstStyle/>
                    <a:p>
                      <a:endParaRPr lang="en-GB" dirty="0"/>
                    </a:p>
                  </a:txBody>
                  <a:tcPr/>
                </a:tc>
                <a:tc>
                  <a:txBody>
                    <a:bodyPr/>
                    <a:lstStyle/>
                    <a:p>
                      <a:r>
                        <a:rPr lang="en-GB" dirty="0" smtClean="0"/>
                        <a:t>Develop disease</a:t>
                      </a:r>
                      <a:endParaRPr lang="en-GB" dirty="0"/>
                    </a:p>
                  </a:txBody>
                  <a:tcPr/>
                </a:tc>
                <a:tc>
                  <a:txBody>
                    <a:bodyPr/>
                    <a:lstStyle/>
                    <a:p>
                      <a:r>
                        <a:rPr lang="en-GB" dirty="0" smtClean="0"/>
                        <a:t>Do not develop disease</a:t>
                      </a:r>
                      <a:endParaRPr lang="en-GB" dirty="0"/>
                    </a:p>
                  </a:txBody>
                  <a:tcPr/>
                </a:tc>
              </a:tr>
              <a:tr h="204364">
                <a:tc>
                  <a:txBody>
                    <a:bodyPr/>
                    <a:lstStyle/>
                    <a:p>
                      <a:r>
                        <a:rPr lang="en-GB" dirty="0" smtClean="0"/>
                        <a:t>Exposed to x</a:t>
                      </a:r>
                      <a:endParaRPr lang="en-GB" dirty="0"/>
                    </a:p>
                  </a:txBody>
                  <a:tcPr/>
                </a:tc>
                <a:tc>
                  <a:txBody>
                    <a:bodyPr/>
                    <a:lstStyle/>
                    <a:p>
                      <a:r>
                        <a:rPr lang="en-GB" dirty="0" smtClean="0"/>
                        <a:t>a</a:t>
                      </a:r>
                      <a:endParaRPr lang="en-GB" dirty="0"/>
                    </a:p>
                  </a:txBody>
                  <a:tcPr/>
                </a:tc>
                <a:tc>
                  <a:txBody>
                    <a:bodyPr/>
                    <a:lstStyle/>
                    <a:p>
                      <a:r>
                        <a:rPr lang="en-GB" dirty="0" smtClean="0"/>
                        <a:t>b</a:t>
                      </a:r>
                      <a:endParaRPr lang="en-GB" dirty="0"/>
                    </a:p>
                  </a:txBody>
                  <a:tcPr/>
                </a:tc>
              </a:tr>
              <a:tr h="523018">
                <a:tc>
                  <a:txBody>
                    <a:bodyPr/>
                    <a:lstStyle/>
                    <a:p>
                      <a:r>
                        <a:rPr lang="en-GB" dirty="0" smtClean="0"/>
                        <a:t>Not exposed to x</a:t>
                      </a:r>
                      <a:endParaRPr lang="en-GB" dirty="0"/>
                    </a:p>
                  </a:txBody>
                  <a:tcPr/>
                </a:tc>
                <a:tc>
                  <a:txBody>
                    <a:bodyPr/>
                    <a:lstStyle/>
                    <a:p>
                      <a:r>
                        <a:rPr lang="en-GB" dirty="0" smtClean="0"/>
                        <a:t>c</a:t>
                      </a:r>
                      <a:endParaRPr lang="en-GB" dirty="0"/>
                    </a:p>
                  </a:txBody>
                  <a:tcPr/>
                </a:tc>
                <a:tc>
                  <a:txBody>
                    <a:bodyPr/>
                    <a:lstStyle/>
                    <a:p>
                      <a:r>
                        <a:rPr lang="en-GB" dirty="0" smtClean="0"/>
                        <a:t>d</a:t>
                      </a:r>
                      <a:endParaRPr lang="en-GB" dirty="0"/>
                    </a:p>
                  </a:txBody>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GB" dirty="0" smtClean="0"/>
              <a:t>Risk of getting cancer as a smoker compared to non smoker</a:t>
            </a:r>
            <a:endParaRPr lang="en-GB" dirty="0"/>
          </a:p>
        </p:txBody>
      </p:sp>
      <p:sp>
        <p:nvSpPr>
          <p:cNvPr id="30722" name="Content Placeholder 2"/>
          <p:cNvSpPr>
            <a:spLocks noGrp="1"/>
          </p:cNvSpPr>
          <p:nvPr>
            <p:ph idx="1"/>
          </p:nvPr>
        </p:nvSpPr>
        <p:spPr/>
        <p:txBody>
          <a:bodyPr/>
          <a:lstStyle/>
          <a:p>
            <a:pPr eaLnBrk="1" hangingPunct="1"/>
            <a:r>
              <a:rPr lang="en-GB" smtClean="0"/>
              <a:t>In a Cohort study a ratio of risk</a:t>
            </a:r>
          </a:p>
          <a:p>
            <a:pPr eaLnBrk="1" hangingPunct="1">
              <a:buFont typeface="Symbol" pitchFamily="18" charset="2"/>
              <a:buNone/>
            </a:pPr>
            <a:r>
              <a:rPr lang="en-GB" smtClean="0"/>
              <a:t>                                      Cancer        Not getting cancer</a:t>
            </a:r>
          </a:p>
          <a:p>
            <a:pPr eaLnBrk="1" hangingPunct="1">
              <a:buFont typeface="Symbol" pitchFamily="18" charset="2"/>
              <a:buNone/>
            </a:pPr>
            <a:r>
              <a:rPr lang="en-GB" smtClean="0"/>
              <a:t>                          Smoke	10           600</a:t>
            </a:r>
          </a:p>
          <a:p>
            <a:pPr eaLnBrk="1" hangingPunct="1">
              <a:buFont typeface="Symbol" pitchFamily="18" charset="2"/>
              <a:buNone/>
            </a:pPr>
            <a:r>
              <a:rPr lang="en-GB" smtClean="0"/>
              <a:t>                 Non smoker        1            800</a:t>
            </a:r>
          </a:p>
          <a:p>
            <a:pPr eaLnBrk="1" hangingPunct="1"/>
            <a:endParaRPr lang="en-GB" smtClean="0"/>
          </a:p>
          <a:p>
            <a:pPr eaLnBrk="1" hangingPunct="1"/>
            <a:r>
              <a:rPr lang="en-GB" smtClean="0"/>
              <a:t>Absolute risk= 9</a:t>
            </a:r>
          </a:p>
          <a:p>
            <a:pPr eaLnBrk="1" hangingPunct="1"/>
            <a:r>
              <a:rPr lang="en-GB" smtClean="0"/>
              <a:t>Relative risk = </a:t>
            </a:r>
            <a:r>
              <a:rPr lang="en-GB" u="sng" smtClean="0"/>
              <a:t>10/610</a:t>
            </a:r>
            <a:r>
              <a:rPr lang="en-GB" smtClean="0"/>
              <a:t>  = 13.1x…</a:t>
            </a:r>
          </a:p>
          <a:p>
            <a:pPr eaLnBrk="1" hangingPunct="1"/>
            <a:r>
              <a:rPr lang="en-GB" smtClean="0"/>
              <a:t>                          1/180</a:t>
            </a:r>
          </a:p>
          <a:p>
            <a:pPr eaLnBrk="1" hangingPunct="1"/>
            <a:endParaRPr lang="en-GB"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GB" sz="4800" smtClean="0"/>
              <a:t>Eg Cohort Study</a:t>
            </a:r>
          </a:p>
        </p:txBody>
      </p:sp>
      <p:sp>
        <p:nvSpPr>
          <p:cNvPr id="3" name="Content Placeholder 2"/>
          <p:cNvSpPr>
            <a:spLocks noGrp="1"/>
          </p:cNvSpPr>
          <p:nvPr>
            <p:ph idx="1"/>
          </p:nvPr>
        </p:nvSpPr>
        <p:spPr/>
        <p:txBody>
          <a:bodyPr>
            <a:normAutofit fontScale="77500" lnSpcReduction="20000"/>
          </a:bodyPr>
          <a:lstStyle/>
          <a:p>
            <a:pPr marL="274320" indent="-274320" algn="ctr" eaLnBrk="1" fontAlgn="auto" hangingPunct="1">
              <a:spcAft>
                <a:spcPts val="0"/>
              </a:spcAft>
              <a:buClr>
                <a:schemeClr val="accent3"/>
              </a:buClr>
              <a:buFont typeface="Monotype Sorts" pitchFamily="2" charset="2"/>
              <a:buNone/>
              <a:defRPr/>
            </a:pPr>
            <a:r>
              <a:rPr lang="en-GB" sz="2800" dirty="0" smtClean="0"/>
              <a:t>Deep vein thromboses (DVT) in oral contraceptive users. (Hypothetical results).</a:t>
            </a:r>
          </a:p>
          <a:p>
            <a:pPr marL="274320" indent="-274320" algn="ctr" eaLnBrk="1" fontAlgn="auto" hangingPunct="1">
              <a:spcAft>
                <a:spcPts val="0"/>
              </a:spcAft>
              <a:buClr>
                <a:schemeClr val="accent3"/>
              </a:buClr>
              <a:buFont typeface="Monotype Sorts" pitchFamily="2" charset="2"/>
              <a:buNone/>
              <a:defRPr/>
            </a:pPr>
            <a:r>
              <a:rPr lang="en-GB" sz="2800" dirty="0" smtClean="0"/>
              <a:t>					     </a:t>
            </a:r>
            <a:r>
              <a:rPr lang="en-GB" sz="2400" dirty="0" smtClean="0"/>
              <a:t>OUTCOME (DVT)</a:t>
            </a:r>
          </a:p>
          <a:p>
            <a:pPr marL="274320" indent="-274320" algn="ctr" eaLnBrk="1" fontAlgn="auto" hangingPunct="1">
              <a:spcAft>
                <a:spcPts val="0"/>
              </a:spcAft>
              <a:buClr>
                <a:schemeClr val="accent3"/>
              </a:buClr>
              <a:buFont typeface="Monotype Sorts" pitchFamily="2" charset="2"/>
              <a:buNone/>
              <a:defRPr/>
            </a:pPr>
            <a:r>
              <a:rPr lang="en-GB" sz="2800" dirty="0" smtClean="0"/>
              <a:t>					     Yes		No</a:t>
            </a:r>
          </a:p>
          <a:p>
            <a:pPr marL="274320" indent="-274320" algn="ctr" eaLnBrk="1" fontAlgn="auto" hangingPunct="1">
              <a:spcAft>
                <a:spcPts val="0"/>
              </a:spcAft>
              <a:buClr>
                <a:schemeClr val="accent3"/>
              </a:buClr>
              <a:buFont typeface="Monotype Sorts" pitchFamily="2" charset="2"/>
              <a:buNone/>
              <a:defRPr/>
            </a:pPr>
            <a:r>
              <a:rPr lang="en-GB" sz="2400" dirty="0" smtClean="0"/>
              <a:t>Exposed ( on oral contraceptive )        </a:t>
            </a:r>
            <a:r>
              <a:rPr lang="en-GB" sz="2800" dirty="0" smtClean="0"/>
              <a:t>41	          9996</a:t>
            </a:r>
          </a:p>
          <a:p>
            <a:pPr marL="274320" indent="-274320" algn="ctr" eaLnBrk="1" fontAlgn="auto" hangingPunct="1">
              <a:spcAft>
                <a:spcPts val="0"/>
              </a:spcAft>
              <a:buClr>
                <a:schemeClr val="accent3"/>
              </a:buClr>
              <a:buFont typeface="Monotype Sorts" pitchFamily="2" charset="2"/>
              <a:buNone/>
              <a:defRPr/>
            </a:pPr>
            <a:r>
              <a:rPr lang="en-GB" sz="2800" dirty="0" smtClean="0"/>
              <a:t>         </a:t>
            </a:r>
            <a:r>
              <a:rPr lang="en-GB" sz="2400" dirty="0" smtClean="0"/>
              <a:t>Not exposed (not on </a:t>
            </a:r>
            <a:r>
              <a:rPr lang="en-GB" sz="2400" dirty="0" err="1" smtClean="0"/>
              <a:t>o.c</a:t>
            </a:r>
            <a:r>
              <a:rPr lang="en-GB" sz="2400" dirty="0" smtClean="0"/>
              <a:t>.)</a:t>
            </a:r>
            <a:r>
              <a:rPr lang="en-GB" sz="2800" dirty="0" smtClean="0"/>
              <a:t>           7    	          10009</a:t>
            </a:r>
          </a:p>
          <a:p>
            <a:pPr marL="274320" indent="-274320" algn="ctr" eaLnBrk="1" fontAlgn="auto" hangingPunct="1">
              <a:spcAft>
                <a:spcPts val="0"/>
              </a:spcAft>
              <a:buClr>
                <a:schemeClr val="accent3"/>
              </a:buClr>
              <a:buFont typeface="Monotype Sorts" pitchFamily="2" charset="2"/>
              <a:buNone/>
              <a:defRPr/>
            </a:pPr>
            <a:endParaRPr lang="en-GB" sz="2800" dirty="0" smtClean="0"/>
          </a:p>
          <a:p>
            <a:pPr marL="274320" indent="-274320" eaLnBrk="1" fontAlgn="auto" hangingPunct="1">
              <a:spcAft>
                <a:spcPts val="0"/>
              </a:spcAft>
              <a:buClr>
                <a:schemeClr val="accent3"/>
              </a:buClr>
              <a:buFont typeface="Monotype Sorts" pitchFamily="2" charset="2"/>
              <a:buNone/>
              <a:defRPr/>
            </a:pPr>
            <a:r>
              <a:rPr lang="en-GB" sz="2800" dirty="0" smtClean="0"/>
              <a:t>Absolute risk of 34</a:t>
            </a:r>
          </a:p>
          <a:p>
            <a:pPr marL="274320" indent="-274320" eaLnBrk="1" fontAlgn="auto" hangingPunct="1">
              <a:spcAft>
                <a:spcPts val="0"/>
              </a:spcAft>
              <a:buClr>
                <a:schemeClr val="accent3"/>
              </a:buClr>
              <a:buFont typeface="Monotype Sorts" pitchFamily="2" charset="2"/>
              <a:buNone/>
              <a:defRPr/>
            </a:pPr>
            <a:r>
              <a:rPr lang="en-GB" sz="2800" dirty="0" smtClean="0"/>
              <a:t> Relative risk of 6  ( 41/10037  divided by 7/10016)- significantly</a:t>
            </a:r>
          </a:p>
          <a:p>
            <a:pPr marL="274320" indent="-274320" eaLnBrk="1" fontAlgn="auto" hangingPunct="1">
              <a:spcAft>
                <a:spcPts val="0"/>
              </a:spcAft>
              <a:buClr>
                <a:schemeClr val="accent3"/>
              </a:buClr>
              <a:buFont typeface="Monotype Sorts" pitchFamily="2" charset="2"/>
              <a:buNone/>
              <a:defRPr/>
            </a:pPr>
            <a:r>
              <a:rPr lang="en-GB" sz="2800" dirty="0" smtClean="0"/>
              <a:t>large enough numbers to indicate the possibility of a real association between exposure and outcome. </a:t>
            </a:r>
          </a:p>
          <a:p>
            <a:pPr marL="274320" indent="-274320" eaLnBrk="1" fontAlgn="auto" hangingPunct="1">
              <a:spcAft>
                <a:spcPts val="0"/>
              </a:spcAft>
              <a:buClr>
                <a:schemeClr val="accent3"/>
              </a:buClr>
              <a:buFont typeface="Monotype Sorts" pitchFamily="2" charset="2"/>
              <a:buNone/>
              <a:defRPr/>
            </a:pPr>
            <a:endParaRPr lang="en-GB" sz="2800" dirty="0" smtClean="0"/>
          </a:p>
          <a:p>
            <a:pPr marL="274320" indent="-274320" eaLnBrk="1" fontAlgn="auto" hangingPunct="1">
              <a:spcAft>
                <a:spcPts val="0"/>
              </a:spcAft>
              <a:buClr>
                <a:schemeClr val="accent3"/>
              </a:buClr>
              <a:buFont typeface="Monotype Sorts" pitchFamily="2" charset="2"/>
              <a:buNone/>
              <a:defRPr/>
            </a:pPr>
            <a:r>
              <a:rPr lang="en-GB" sz="2800" dirty="0" smtClean="0"/>
              <a:t>However, the possibility of </a:t>
            </a:r>
            <a:r>
              <a:rPr lang="en-GB" sz="2800" b="1" dirty="0" smtClean="0"/>
              <a:t>biases</a:t>
            </a:r>
            <a:r>
              <a:rPr lang="en-GB" sz="2800" dirty="0" smtClean="0"/>
              <a:t> very often arises.</a:t>
            </a:r>
          </a:p>
          <a:p>
            <a:pPr marL="274320" indent="-274320" eaLnBrk="1" fontAlgn="auto" hangingPunct="1">
              <a:spcAft>
                <a:spcPts val="0"/>
              </a:spcAft>
              <a:buClr>
                <a:schemeClr val="accent3"/>
              </a:buClr>
              <a:buFont typeface="Wingdings 2"/>
              <a:buChar char=""/>
              <a:defRPr/>
            </a:pPr>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GB" smtClean="0"/>
              <a:t>What is bias?</a:t>
            </a:r>
          </a:p>
        </p:txBody>
      </p:sp>
      <p:sp>
        <p:nvSpPr>
          <p:cNvPr id="32770" name="Content Placeholder 2"/>
          <p:cNvSpPr>
            <a:spLocks noGrp="1"/>
          </p:cNvSpPr>
          <p:nvPr>
            <p:ph idx="1"/>
          </p:nvPr>
        </p:nvSpPr>
        <p:spPr/>
        <p:txBody>
          <a:bodyPr/>
          <a:lstStyle/>
          <a:p>
            <a:pPr eaLnBrk="1" hangingPunct="1"/>
            <a:r>
              <a:rPr lang="en-GB" smtClean="0"/>
              <a:t>Selection bias</a:t>
            </a:r>
          </a:p>
          <a:p>
            <a:pPr eaLnBrk="1" hangingPunct="1"/>
            <a:r>
              <a:rPr lang="en-GB" smtClean="0"/>
              <a:t>Observer bias</a:t>
            </a:r>
          </a:p>
          <a:p>
            <a:pPr eaLnBrk="1" hangingPunct="1"/>
            <a:r>
              <a:rPr lang="en-GB" smtClean="0"/>
              <a:t>Participant bias</a:t>
            </a:r>
          </a:p>
          <a:p>
            <a:pPr eaLnBrk="1" hangingPunct="1"/>
            <a:r>
              <a:rPr lang="en-GB" smtClean="0"/>
              <a:t>Withdrawal or drop out bias</a:t>
            </a:r>
          </a:p>
          <a:p>
            <a:pPr eaLnBrk="1" hangingPunct="1"/>
            <a:r>
              <a:rPr lang="en-GB" smtClean="0"/>
              <a:t>Recall bias</a:t>
            </a:r>
          </a:p>
          <a:p>
            <a:pPr eaLnBrk="1" hangingPunct="1"/>
            <a:r>
              <a:rPr lang="en-GB" smtClean="0"/>
              <a:t>Measurement bias</a:t>
            </a:r>
          </a:p>
          <a:p>
            <a:pPr eaLnBrk="1" hangingPunct="1"/>
            <a:r>
              <a:rPr lang="en-GB" smtClean="0"/>
              <a:t>Publication bias</a:t>
            </a:r>
          </a:p>
          <a:p>
            <a:pPr eaLnBrk="1" hangingPunct="1"/>
            <a:endParaRPr lang="en-GB" smtClean="0"/>
          </a:p>
          <a:p>
            <a:pPr eaLnBrk="1" hangingPunct="1"/>
            <a:endParaRPr lang="en-GB"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GB" smtClean="0"/>
              <a:t>PROGRAMME</a:t>
            </a:r>
          </a:p>
        </p:txBody>
      </p:sp>
      <p:sp>
        <p:nvSpPr>
          <p:cNvPr id="15362" name="Content Placeholder 2"/>
          <p:cNvSpPr>
            <a:spLocks noGrp="1"/>
          </p:cNvSpPr>
          <p:nvPr>
            <p:ph idx="1"/>
          </p:nvPr>
        </p:nvSpPr>
        <p:spPr/>
        <p:txBody>
          <a:bodyPr/>
          <a:lstStyle/>
          <a:p>
            <a:pPr eaLnBrk="1" hangingPunct="1"/>
            <a:r>
              <a:rPr lang="en-GB" smtClean="0"/>
              <a:t>INTRODUCTION</a:t>
            </a:r>
          </a:p>
          <a:p>
            <a:pPr eaLnBrk="1" hangingPunct="1"/>
            <a:endParaRPr lang="en-GB" smtClean="0"/>
          </a:p>
          <a:p>
            <a:pPr eaLnBrk="1" hangingPunct="1"/>
            <a:r>
              <a:rPr lang="en-GB" smtClean="0"/>
              <a:t>STATS</a:t>
            </a:r>
          </a:p>
          <a:p>
            <a:pPr eaLnBrk="1" hangingPunct="1"/>
            <a:endParaRPr lang="en-GB" smtClean="0"/>
          </a:p>
          <a:p>
            <a:pPr eaLnBrk="1" hangingPunct="1"/>
            <a:r>
              <a:rPr lang="en-GB" smtClean="0"/>
              <a:t>LEARNING RESOURCES </a:t>
            </a:r>
          </a:p>
          <a:p>
            <a:pPr eaLnBrk="1" hangingPunct="1"/>
            <a:r>
              <a:rPr lang="en-GB" smtClean="0"/>
              <a:t>RCGP AKT FEEDBACK</a:t>
            </a:r>
          </a:p>
          <a:p>
            <a:pPr eaLnBrk="1" hangingPunct="1"/>
            <a:endParaRPr lang="en-GB" smtClean="0"/>
          </a:p>
          <a:p>
            <a:pPr eaLnBrk="1" hangingPunct="1"/>
            <a:r>
              <a:rPr lang="en-GB" smtClean="0"/>
              <a:t>INTERACTIVE BIT</a:t>
            </a:r>
          </a:p>
          <a:p>
            <a:pPr eaLnBrk="1" hangingPunct="1"/>
            <a:endParaRPr lang="en-GB" smtClean="0"/>
          </a:p>
          <a:p>
            <a:pPr eaLnBrk="1" hangingPunct="1"/>
            <a:endParaRPr lang="en-GB"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GB" smtClean="0"/>
              <a:t>Bias (1)</a:t>
            </a:r>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GB" dirty="0" smtClean="0"/>
              <a:t>Selection bias – select sicker patients to get the active or new Rx and fitter patients to get placebo or older Rx</a:t>
            </a:r>
          </a:p>
          <a:p>
            <a:pPr marL="274320" indent="-274320" eaLnBrk="1" fontAlgn="auto" hangingPunct="1">
              <a:spcAft>
                <a:spcPts val="0"/>
              </a:spcAft>
              <a:buClr>
                <a:schemeClr val="accent3"/>
              </a:buClr>
              <a:buFont typeface="Wingdings 2"/>
              <a:buChar char=""/>
              <a:defRPr/>
            </a:pPr>
            <a:r>
              <a:rPr lang="en-GB" dirty="0" smtClean="0"/>
              <a:t>Observer bias – if we know the patient has active treatment can subconsciously record health status as being better</a:t>
            </a:r>
          </a:p>
          <a:p>
            <a:pPr marL="274320" indent="-274320" eaLnBrk="1" fontAlgn="auto" hangingPunct="1">
              <a:spcAft>
                <a:spcPts val="0"/>
              </a:spcAft>
              <a:buClr>
                <a:schemeClr val="accent3"/>
              </a:buClr>
              <a:buFont typeface="Wingdings 2"/>
              <a:buChar char=""/>
              <a:defRPr/>
            </a:pPr>
            <a:r>
              <a:rPr lang="en-GB" dirty="0" smtClean="0"/>
              <a:t>Participant bias – e.g. in study looking at </a:t>
            </a:r>
            <a:r>
              <a:rPr lang="en-GB" dirty="0" err="1" smtClean="0"/>
              <a:t>Gi</a:t>
            </a:r>
            <a:r>
              <a:rPr lang="en-GB" dirty="0" smtClean="0"/>
              <a:t> bleeds in NSAID v non-NSAID users, the people who are not prescribed NSAIDs buy them OTC.</a:t>
            </a:r>
          </a:p>
          <a:p>
            <a:pPr marL="274320" indent="-274320" eaLnBrk="1" fontAlgn="auto" hangingPunct="1">
              <a:spcAft>
                <a:spcPts val="0"/>
              </a:spcAft>
              <a:buClr>
                <a:schemeClr val="accent3"/>
              </a:buClr>
              <a:buFont typeface="Wingdings 2"/>
              <a:buChar char=""/>
              <a:defRPr/>
            </a:pPr>
            <a:r>
              <a:rPr lang="en-GB" dirty="0" smtClean="0"/>
              <a:t>Withdrawal / drop out – if lose people from the study those left at the end may not be representative of those originally included, and their numbers may be very much smaller so affecting the validity and </a:t>
            </a:r>
            <a:r>
              <a:rPr lang="en-GB" dirty="0" err="1" smtClean="0"/>
              <a:t>generalisability</a:t>
            </a:r>
            <a:r>
              <a:rPr lang="en-GB" dirty="0" smtClean="0"/>
              <a:t> of event rates.</a:t>
            </a:r>
          </a:p>
          <a:p>
            <a:pPr marL="274320" indent="-274320" eaLnBrk="1" fontAlgn="auto" hangingPunct="1">
              <a:spcAft>
                <a:spcPts val="0"/>
              </a:spcAft>
              <a:buClr>
                <a:schemeClr val="accent3"/>
              </a:buClr>
              <a:buFont typeface="Wingdings 2"/>
              <a:buChar char=""/>
              <a:defRPr/>
            </a:pPr>
            <a:r>
              <a:rPr lang="en-GB" dirty="0" smtClean="0"/>
              <a:t> </a:t>
            </a:r>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GB" smtClean="0"/>
              <a:t>Bias (2)</a:t>
            </a:r>
          </a:p>
        </p:txBody>
      </p:sp>
      <p:sp>
        <p:nvSpPr>
          <p:cNvPr id="34818" name="Content Placeholder 2"/>
          <p:cNvSpPr>
            <a:spLocks noGrp="1"/>
          </p:cNvSpPr>
          <p:nvPr>
            <p:ph idx="1"/>
          </p:nvPr>
        </p:nvSpPr>
        <p:spPr/>
        <p:txBody>
          <a:bodyPr/>
          <a:lstStyle/>
          <a:p>
            <a:pPr eaLnBrk="1" hangingPunct="1"/>
            <a:r>
              <a:rPr lang="en-GB" smtClean="0"/>
              <a:t>Recall – mothers of kids with leukaemia remember living near high voltage cables. Mothers of kids without leukaemia may not remember living near cables .</a:t>
            </a:r>
          </a:p>
          <a:p>
            <a:pPr eaLnBrk="1" hangingPunct="1"/>
            <a:r>
              <a:rPr lang="en-GB" smtClean="0"/>
              <a:t>Measurement bias – e.g. measuring BP in trials with sphygs that are not calibrated</a:t>
            </a:r>
          </a:p>
          <a:p>
            <a:pPr eaLnBrk="1" hangingPunct="1"/>
            <a:r>
              <a:rPr lang="en-GB" smtClean="0"/>
              <a:t>Publication bias – positive studies get published much more often than equivocal or negative studies</a:t>
            </a:r>
          </a:p>
          <a:p>
            <a:pPr eaLnBrk="1" hangingPunct="1"/>
            <a:endParaRPr lang="en-GB"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GB" smtClean="0"/>
              <a:t>Confounding</a:t>
            </a:r>
          </a:p>
        </p:txBody>
      </p:sp>
      <p:sp>
        <p:nvSpPr>
          <p:cNvPr id="35842" name="Content Placeholder 2"/>
          <p:cNvSpPr>
            <a:spLocks noGrp="1"/>
          </p:cNvSpPr>
          <p:nvPr>
            <p:ph idx="1"/>
          </p:nvPr>
        </p:nvSpPr>
        <p:spPr/>
        <p:txBody>
          <a:bodyPr/>
          <a:lstStyle/>
          <a:p>
            <a:pPr eaLnBrk="1" hangingPunct="1"/>
            <a:r>
              <a:rPr lang="en-GB" smtClean="0"/>
              <a:t>Confounding is a particular form of bias where both the disease or outcome being measured  and the “intervention”  are associated with the confounding variable .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Title 4"/>
          <p:cNvSpPr>
            <a:spLocks noGrp="1"/>
          </p:cNvSpPr>
          <p:nvPr>
            <p:ph type="title"/>
          </p:nvPr>
        </p:nvSpPr>
        <p:spPr>
          <a:xfrm>
            <a:off x="457200" y="704850"/>
            <a:ext cx="8229600" cy="1143000"/>
          </a:xfrm>
        </p:spPr>
        <p:txBody>
          <a:bodyPr/>
          <a:lstStyle/>
          <a:p>
            <a:pPr eaLnBrk="1" hangingPunct="1"/>
            <a:r>
              <a:rPr lang="en-GB" smtClean="0"/>
              <a:t>Confounding (2)</a:t>
            </a:r>
          </a:p>
        </p:txBody>
      </p:sp>
      <p:sp>
        <p:nvSpPr>
          <p:cNvPr id="73732" name="Text Placeholder 5"/>
          <p:cNvSpPr>
            <a:spLocks noGrp="1"/>
          </p:cNvSpPr>
          <p:nvPr>
            <p:ph type="body" idx="1"/>
          </p:nvPr>
        </p:nvSpPr>
        <p:spPr>
          <a:xfrm>
            <a:off x="457200" y="1855788"/>
            <a:ext cx="4040188" cy="658812"/>
          </a:xfrm>
        </p:spPr>
        <p:txBody>
          <a:bodyPr/>
          <a:lstStyle/>
          <a:p>
            <a:pPr eaLnBrk="1" hangingPunct="1"/>
            <a:endParaRPr lang="en-GB" smtClean="0"/>
          </a:p>
        </p:txBody>
      </p:sp>
      <p:sp>
        <p:nvSpPr>
          <p:cNvPr id="73733" name="Text Placeholder 6"/>
          <p:cNvSpPr>
            <a:spLocks noGrp="1"/>
          </p:cNvSpPr>
          <p:nvPr>
            <p:ph type="body" sz="half" idx="3"/>
          </p:nvPr>
        </p:nvSpPr>
        <p:spPr>
          <a:xfrm>
            <a:off x="4645025" y="1860550"/>
            <a:ext cx="4041775" cy="654050"/>
          </a:xfrm>
        </p:spPr>
        <p:txBody>
          <a:bodyPr/>
          <a:lstStyle/>
          <a:p>
            <a:pPr eaLnBrk="1" hangingPunct="1"/>
            <a:endParaRPr lang="en-GB" smtClean="0"/>
          </a:p>
        </p:txBody>
      </p:sp>
      <p:graphicFrame>
        <p:nvGraphicFramePr>
          <p:cNvPr id="73730" name="Object 2">
            <a:hlinkClick r:id="" action="ppaction://ole?verb=0"/>
          </p:cNvPr>
          <p:cNvGraphicFramePr>
            <a:graphicFrameLocks/>
          </p:cNvGraphicFramePr>
          <p:nvPr>
            <p:ph sz="quarter" idx="2"/>
          </p:nvPr>
        </p:nvGraphicFramePr>
        <p:xfrm>
          <a:off x="457200" y="3689350"/>
          <a:ext cx="4040188" cy="1497013"/>
        </p:xfrm>
        <a:graphic>
          <a:graphicData uri="http://schemas.openxmlformats.org/presentationml/2006/ole">
            <p:oleObj spid="_x0000_s73730" name="Document" r:id="rId3" imgW="5273640" imgH="1954080" progId="Word.Document.8">
              <p:embed/>
            </p:oleObj>
          </a:graphicData>
        </a:graphic>
      </p:graphicFrame>
      <p:sp>
        <p:nvSpPr>
          <p:cNvPr id="8" name="Content Placeholder 7"/>
          <p:cNvSpPr>
            <a:spLocks noGrp="1"/>
          </p:cNvSpPr>
          <p:nvPr>
            <p:ph sz="quarter" idx="4"/>
          </p:nvPr>
        </p:nvSpPr>
        <p:spPr>
          <a:xfrm>
            <a:off x="4645025" y="2514600"/>
            <a:ext cx="4041775" cy="3846513"/>
          </a:xfrm>
        </p:spPr>
        <p:txBody>
          <a:bodyPr>
            <a:normAutofit lnSpcReduction="10000"/>
          </a:bodyPr>
          <a:lstStyle/>
          <a:p>
            <a:pPr marL="274320" indent="-274320" eaLnBrk="1" fontAlgn="auto" hangingPunct="1">
              <a:spcAft>
                <a:spcPts val="0"/>
              </a:spcAft>
              <a:buClr>
                <a:schemeClr val="accent3"/>
              </a:buClr>
              <a:buFont typeface="Wingdings 2"/>
              <a:buChar char=""/>
              <a:defRPr/>
            </a:pPr>
            <a:r>
              <a:rPr lang="en-GB" dirty="0" smtClean="0"/>
              <a:t>Coffee drinking  (intervention)is positively associated with smoking ( confounding variable), and smoking is positively associated with lung cancer (disease). Hence a study could show an association between coffee drinking and lung cancer but it would be confounded (rather than biased).</a:t>
            </a: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6"/>
          <p:cNvSpPr>
            <a:spLocks noGrp="1"/>
          </p:cNvSpPr>
          <p:nvPr>
            <p:ph type="title"/>
          </p:nvPr>
        </p:nvSpPr>
        <p:spPr>
          <a:xfrm>
            <a:off x="457200" y="704850"/>
            <a:ext cx="8229600" cy="1143000"/>
          </a:xfrm>
        </p:spPr>
        <p:txBody>
          <a:bodyPr/>
          <a:lstStyle/>
          <a:p>
            <a:pPr eaLnBrk="1" hangingPunct="1"/>
            <a:r>
              <a:rPr lang="en-GB" sz="3200" smtClean="0"/>
              <a:t>Looking at use of pro-biotics post intercourse to prevent uti symptoms</a:t>
            </a:r>
          </a:p>
        </p:txBody>
      </p:sp>
      <p:sp>
        <p:nvSpPr>
          <p:cNvPr id="74754" name="Text Placeholder 9"/>
          <p:cNvSpPr>
            <a:spLocks noGrp="1"/>
          </p:cNvSpPr>
          <p:nvPr>
            <p:ph type="body" idx="1"/>
          </p:nvPr>
        </p:nvSpPr>
        <p:spPr>
          <a:xfrm>
            <a:off x="457200" y="1855788"/>
            <a:ext cx="4040188" cy="658812"/>
          </a:xfrm>
        </p:spPr>
        <p:txBody>
          <a:bodyPr/>
          <a:lstStyle/>
          <a:p>
            <a:pPr eaLnBrk="1" hangingPunct="1"/>
            <a:endParaRPr lang="en-GB" smtClean="0"/>
          </a:p>
        </p:txBody>
      </p:sp>
      <p:sp>
        <p:nvSpPr>
          <p:cNvPr id="74755" name="Text Placeholder 10"/>
          <p:cNvSpPr>
            <a:spLocks noGrp="1"/>
          </p:cNvSpPr>
          <p:nvPr>
            <p:ph type="body" sz="half" idx="3"/>
          </p:nvPr>
        </p:nvSpPr>
        <p:spPr>
          <a:xfrm>
            <a:off x="4645025" y="1860550"/>
            <a:ext cx="4041775" cy="654050"/>
          </a:xfrm>
        </p:spPr>
        <p:txBody>
          <a:bodyPr/>
          <a:lstStyle/>
          <a:p>
            <a:pPr eaLnBrk="1" hangingPunct="1"/>
            <a:endParaRPr lang="en-GB" smtClean="0"/>
          </a:p>
        </p:txBody>
      </p:sp>
      <p:graphicFrame>
        <p:nvGraphicFramePr>
          <p:cNvPr id="9" name="Content Placeholder 8"/>
          <p:cNvGraphicFramePr>
            <a:graphicFrameLocks noGrp="1"/>
          </p:cNvGraphicFramePr>
          <p:nvPr>
            <p:ph sz="quarter" idx="2"/>
          </p:nvPr>
        </p:nvGraphicFramePr>
        <p:xfrm>
          <a:off x="457200" y="2514600"/>
          <a:ext cx="4040188" cy="3662363"/>
        </p:xfrm>
        <a:graphic>
          <a:graphicData uri="http://schemas.openxmlformats.org/drawingml/2006/table">
            <a:tbl>
              <a:tblPr firstRow="1" bandRow="1">
                <a:tableStyleId>{5C22544A-7EE6-4342-B048-85BDC9FD1C3A}</a:tableStyleId>
              </a:tblPr>
              <a:tblGrid>
                <a:gridCol w="1010047"/>
                <a:gridCol w="1010047"/>
                <a:gridCol w="1010047"/>
                <a:gridCol w="1010047"/>
              </a:tblGrid>
              <a:tr h="370840">
                <a:tc>
                  <a:txBody>
                    <a:bodyPr/>
                    <a:lstStyle/>
                    <a:p>
                      <a:endParaRPr lang="en-GB" dirty="0"/>
                    </a:p>
                  </a:txBody>
                  <a:tcPr marL="44891" marR="44891"/>
                </a:tc>
                <a:tc>
                  <a:txBody>
                    <a:bodyPr/>
                    <a:lstStyle/>
                    <a:p>
                      <a:r>
                        <a:rPr lang="en-GB" dirty="0" smtClean="0"/>
                        <a:t>Patients who got </a:t>
                      </a:r>
                      <a:r>
                        <a:rPr lang="en-GB" dirty="0" err="1" smtClean="0"/>
                        <a:t>uti</a:t>
                      </a:r>
                      <a:endParaRPr lang="en-GB" dirty="0"/>
                    </a:p>
                  </a:txBody>
                  <a:tcPr marL="44891" marR="44891"/>
                </a:tc>
                <a:tc>
                  <a:txBody>
                    <a:bodyPr/>
                    <a:lstStyle/>
                    <a:p>
                      <a:r>
                        <a:rPr lang="en-GB" dirty="0" smtClean="0"/>
                        <a:t>Patients  who did not</a:t>
                      </a:r>
                      <a:r>
                        <a:rPr lang="en-GB" baseline="0" dirty="0" smtClean="0"/>
                        <a:t> get </a:t>
                      </a:r>
                      <a:r>
                        <a:rPr lang="en-GB" baseline="0" dirty="0" err="1" smtClean="0"/>
                        <a:t>uti</a:t>
                      </a:r>
                      <a:endParaRPr lang="en-GB" dirty="0"/>
                    </a:p>
                  </a:txBody>
                  <a:tcPr marL="44891" marR="44891"/>
                </a:tc>
                <a:tc>
                  <a:txBody>
                    <a:bodyPr/>
                    <a:lstStyle/>
                    <a:p>
                      <a:r>
                        <a:rPr lang="en-GB" dirty="0" smtClean="0"/>
                        <a:t>Total</a:t>
                      </a:r>
                    </a:p>
                    <a:p>
                      <a:endParaRPr lang="en-GB" dirty="0"/>
                    </a:p>
                  </a:txBody>
                  <a:tcPr marL="44891" marR="44891"/>
                </a:tc>
              </a:tr>
              <a:tr h="370840">
                <a:tc>
                  <a:txBody>
                    <a:bodyPr/>
                    <a:lstStyle/>
                    <a:p>
                      <a:r>
                        <a:rPr lang="en-GB" dirty="0" smtClean="0"/>
                        <a:t>Patients</a:t>
                      </a:r>
                      <a:r>
                        <a:rPr lang="en-GB" baseline="0" dirty="0" smtClean="0"/>
                        <a:t> given</a:t>
                      </a:r>
                    </a:p>
                    <a:p>
                      <a:r>
                        <a:rPr lang="en-GB" baseline="0" dirty="0" err="1" smtClean="0"/>
                        <a:t>probiotic</a:t>
                      </a:r>
                      <a:endParaRPr lang="en-GB" dirty="0"/>
                    </a:p>
                  </a:txBody>
                  <a:tcPr marL="44891" marR="44891"/>
                </a:tc>
                <a:tc>
                  <a:txBody>
                    <a:bodyPr/>
                    <a:lstStyle/>
                    <a:p>
                      <a:r>
                        <a:rPr lang="en-GB" dirty="0" smtClean="0"/>
                        <a:t>49</a:t>
                      </a:r>
                      <a:endParaRPr lang="en-GB" dirty="0"/>
                    </a:p>
                  </a:txBody>
                  <a:tcPr marL="44891" marR="44891"/>
                </a:tc>
                <a:tc>
                  <a:txBody>
                    <a:bodyPr/>
                    <a:lstStyle/>
                    <a:p>
                      <a:r>
                        <a:rPr lang="en-GB" dirty="0" smtClean="0"/>
                        <a:t>55</a:t>
                      </a:r>
                      <a:endParaRPr lang="en-GB" dirty="0"/>
                    </a:p>
                  </a:txBody>
                  <a:tcPr marL="44891" marR="44891"/>
                </a:tc>
                <a:tc>
                  <a:txBody>
                    <a:bodyPr/>
                    <a:lstStyle/>
                    <a:p>
                      <a:r>
                        <a:rPr lang="en-GB" dirty="0" smtClean="0"/>
                        <a:t>104</a:t>
                      </a:r>
                      <a:endParaRPr lang="en-GB" dirty="0"/>
                    </a:p>
                  </a:txBody>
                  <a:tcPr marL="44891" marR="44891"/>
                </a:tc>
              </a:tr>
              <a:tr h="370840">
                <a:tc>
                  <a:txBody>
                    <a:bodyPr/>
                    <a:lstStyle/>
                    <a:p>
                      <a:r>
                        <a:rPr lang="en-GB" dirty="0" smtClean="0"/>
                        <a:t>Patients not given </a:t>
                      </a:r>
                      <a:r>
                        <a:rPr lang="en-GB" dirty="0" err="1" smtClean="0"/>
                        <a:t>probiotic</a:t>
                      </a:r>
                      <a:endParaRPr lang="en-GB" dirty="0"/>
                    </a:p>
                  </a:txBody>
                  <a:tcPr marL="44891" marR="44891"/>
                </a:tc>
                <a:tc>
                  <a:txBody>
                    <a:bodyPr/>
                    <a:lstStyle/>
                    <a:p>
                      <a:r>
                        <a:rPr lang="en-GB" dirty="0" smtClean="0"/>
                        <a:t>63</a:t>
                      </a:r>
                      <a:endParaRPr lang="en-GB" dirty="0"/>
                    </a:p>
                  </a:txBody>
                  <a:tcPr marL="44891" marR="44891"/>
                </a:tc>
                <a:tc>
                  <a:txBody>
                    <a:bodyPr/>
                    <a:lstStyle/>
                    <a:p>
                      <a:r>
                        <a:rPr lang="en-GB" dirty="0" smtClean="0"/>
                        <a:t>38</a:t>
                      </a:r>
                      <a:endParaRPr lang="en-GB" dirty="0"/>
                    </a:p>
                  </a:txBody>
                  <a:tcPr marL="44891" marR="44891"/>
                </a:tc>
                <a:tc>
                  <a:txBody>
                    <a:bodyPr/>
                    <a:lstStyle/>
                    <a:p>
                      <a:r>
                        <a:rPr lang="en-GB" dirty="0" smtClean="0"/>
                        <a:t>101</a:t>
                      </a:r>
                      <a:endParaRPr lang="en-GB" dirty="0"/>
                    </a:p>
                  </a:txBody>
                  <a:tcPr marL="44891" marR="44891"/>
                </a:tc>
              </a:tr>
              <a:tr h="370840">
                <a:tc>
                  <a:txBody>
                    <a:bodyPr/>
                    <a:lstStyle/>
                    <a:p>
                      <a:endParaRPr lang="en-GB"/>
                    </a:p>
                  </a:txBody>
                  <a:tcPr marL="44891" marR="44891"/>
                </a:tc>
                <a:tc>
                  <a:txBody>
                    <a:bodyPr/>
                    <a:lstStyle/>
                    <a:p>
                      <a:r>
                        <a:rPr lang="en-GB" dirty="0" smtClean="0"/>
                        <a:t>112</a:t>
                      </a:r>
                      <a:endParaRPr lang="en-GB" dirty="0"/>
                    </a:p>
                  </a:txBody>
                  <a:tcPr marL="44891" marR="44891"/>
                </a:tc>
                <a:tc>
                  <a:txBody>
                    <a:bodyPr/>
                    <a:lstStyle/>
                    <a:p>
                      <a:r>
                        <a:rPr lang="en-GB" dirty="0" smtClean="0"/>
                        <a:t>93</a:t>
                      </a:r>
                      <a:endParaRPr lang="en-GB" dirty="0"/>
                    </a:p>
                  </a:txBody>
                  <a:tcPr marL="44891" marR="44891"/>
                </a:tc>
                <a:tc>
                  <a:txBody>
                    <a:bodyPr/>
                    <a:lstStyle/>
                    <a:p>
                      <a:r>
                        <a:rPr lang="en-GB" dirty="0" smtClean="0"/>
                        <a:t>205</a:t>
                      </a:r>
                      <a:endParaRPr lang="en-GB" dirty="0"/>
                    </a:p>
                  </a:txBody>
                  <a:tcPr marL="44891" marR="44891"/>
                </a:tc>
              </a:tr>
            </a:tbl>
          </a:graphicData>
        </a:graphic>
      </p:graphicFrame>
      <p:sp>
        <p:nvSpPr>
          <p:cNvPr id="74783" name="Text Box 30"/>
          <p:cNvSpPr>
            <a:spLocks noGrp="1" noChangeArrowheads="1"/>
          </p:cNvSpPr>
          <p:nvPr>
            <p:ph sz="quarter" idx="4"/>
          </p:nvPr>
        </p:nvSpPr>
        <p:spPr>
          <a:xfrm>
            <a:off x="4645025" y="2514600"/>
            <a:ext cx="4297363" cy="1196975"/>
          </a:xfrm>
        </p:spPr>
        <p:txBody>
          <a:bodyPr wrap="none">
            <a:spAutoFit/>
          </a:bodyPr>
          <a:lstStyle/>
          <a:p>
            <a:pPr eaLnBrk="1" hangingPunct="1"/>
            <a:r>
              <a:rPr lang="en-GB" smtClean="0">
                <a:solidFill>
                  <a:srgbClr val="FC0128"/>
                </a:solidFill>
              </a:rPr>
              <a:t>Relative risk if given probiotics?</a:t>
            </a:r>
          </a:p>
          <a:p>
            <a:pPr eaLnBrk="1" hangingPunct="1"/>
            <a:r>
              <a:rPr lang="en-GB" smtClean="0">
                <a:solidFill>
                  <a:srgbClr val="FC0128"/>
                </a:solidFill>
              </a:rPr>
              <a:t>Absolute risk reduction</a:t>
            </a:r>
          </a:p>
          <a:p>
            <a:pPr eaLnBrk="1" hangingPunct="1"/>
            <a:r>
              <a:rPr lang="en-GB" smtClean="0">
                <a:solidFill>
                  <a:srgbClr val="FC0128"/>
                </a:solidFill>
              </a:rPr>
              <a:t>NNT /give probiotic</a:t>
            </a:r>
            <a:endParaRPr lang="en-GB" smtClean="0">
              <a:solidFill>
                <a:srgbClr val="8901F3"/>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8"/>
          <p:cNvSpPr>
            <a:spLocks noGrp="1"/>
          </p:cNvSpPr>
          <p:nvPr>
            <p:ph type="title"/>
          </p:nvPr>
        </p:nvSpPr>
        <p:spPr>
          <a:xfrm>
            <a:off x="457200" y="704850"/>
            <a:ext cx="8229600" cy="1143000"/>
          </a:xfrm>
        </p:spPr>
        <p:txBody>
          <a:bodyPr/>
          <a:lstStyle/>
          <a:p>
            <a:pPr eaLnBrk="1" hangingPunct="1"/>
            <a:endParaRPr lang="en-GB" smtClean="0"/>
          </a:p>
        </p:txBody>
      </p:sp>
      <p:sp>
        <p:nvSpPr>
          <p:cNvPr id="75778" name="Text Placeholder 9"/>
          <p:cNvSpPr>
            <a:spLocks noGrp="1"/>
          </p:cNvSpPr>
          <p:nvPr>
            <p:ph type="body" idx="1"/>
          </p:nvPr>
        </p:nvSpPr>
        <p:spPr>
          <a:xfrm>
            <a:off x="457200" y="1855788"/>
            <a:ext cx="4040188" cy="658812"/>
          </a:xfrm>
        </p:spPr>
        <p:txBody>
          <a:bodyPr/>
          <a:lstStyle/>
          <a:p>
            <a:pPr eaLnBrk="1" hangingPunct="1"/>
            <a:endParaRPr lang="en-GB" smtClean="0"/>
          </a:p>
        </p:txBody>
      </p:sp>
      <p:sp>
        <p:nvSpPr>
          <p:cNvPr id="75779" name="Text Placeholder 10"/>
          <p:cNvSpPr>
            <a:spLocks noGrp="1"/>
          </p:cNvSpPr>
          <p:nvPr>
            <p:ph type="body" sz="half" idx="3"/>
          </p:nvPr>
        </p:nvSpPr>
        <p:spPr>
          <a:xfrm>
            <a:off x="4645025" y="1860550"/>
            <a:ext cx="4041775" cy="654050"/>
          </a:xfrm>
        </p:spPr>
        <p:txBody>
          <a:bodyPr/>
          <a:lstStyle/>
          <a:p>
            <a:pPr eaLnBrk="1" hangingPunct="1"/>
            <a:endParaRPr lang="en-GB" smtClean="0"/>
          </a:p>
        </p:txBody>
      </p:sp>
      <p:sp>
        <p:nvSpPr>
          <p:cNvPr id="8" name="Content Placeholder 7"/>
          <p:cNvSpPr>
            <a:spLocks noGrp="1"/>
          </p:cNvSpPr>
          <p:nvPr>
            <p:ph sz="quarter" idx="2"/>
          </p:nvPr>
        </p:nvSpPr>
        <p:spPr>
          <a:xfrm>
            <a:off x="457200" y="2514600"/>
            <a:ext cx="4040188" cy="3846513"/>
          </a:xfrm>
        </p:spPr>
        <p:txBody>
          <a:bodyPr>
            <a:normAutofit fontScale="92500"/>
          </a:bodyPr>
          <a:lstStyle/>
          <a:p>
            <a:pPr marL="274320" indent="-274320" eaLnBrk="1" fontAlgn="auto" hangingPunct="1">
              <a:spcAft>
                <a:spcPts val="0"/>
              </a:spcAft>
              <a:buClr>
                <a:schemeClr val="accent3"/>
              </a:buClr>
              <a:buFont typeface="Wingdings 2"/>
              <a:buChar char=""/>
              <a:defRPr/>
            </a:pPr>
            <a:r>
              <a:rPr lang="en-GB" dirty="0" smtClean="0">
                <a:solidFill>
                  <a:srgbClr val="FC0128"/>
                </a:solidFill>
              </a:rPr>
              <a:t>Relative risk:</a:t>
            </a:r>
            <a:r>
              <a:rPr lang="en-GB" dirty="0" smtClean="0"/>
              <a:t> (49/104) / (63/101) = 0.76.</a:t>
            </a:r>
          </a:p>
          <a:p>
            <a:pPr marL="274320" indent="-274320" eaLnBrk="1" fontAlgn="auto" hangingPunct="1">
              <a:spcAft>
                <a:spcPts val="0"/>
              </a:spcAft>
              <a:buClr>
                <a:schemeClr val="accent3"/>
              </a:buClr>
              <a:buFont typeface="Wingdings 2"/>
              <a:buChar char=""/>
              <a:defRPr/>
            </a:pPr>
            <a:r>
              <a:rPr lang="en-GB" dirty="0" smtClean="0"/>
              <a:t>Risk or chance of getting </a:t>
            </a:r>
            <a:r>
              <a:rPr lang="en-GB" dirty="0" err="1" smtClean="0"/>
              <a:t>uti</a:t>
            </a:r>
            <a:r>
              <a:rPr lang="en-GB" dirty="0" smtClean="0"/>
              <a:t> if given </a:t>
            </a:r>
            <a:r>
              <a:rPr lang="en-GB" dirty="0" err="1" smtClean="0"/>
              <a:t>probiotics</a:t>
            </a:r>
            <a:r>
              <a:rPr lang="en-GB" dirty="0" smtClean="0"/>
              <a:t> over risk of getting </a:t>
            </a:r>
            <a:r>
              <a:rPr lang="en-GB" dirty="0" err="1" smtClean="0"/>
              <a:t>uti</a:t>
            </a:r>
            <a:r>
              <a:rPr lang="en-GB" dirty="0" smtClean="0"/>
              <a:t> if not given </a:t>
            </a:r>
            <a:r>
              <a:rPr lang="en-GB" dirty="0" err="1" smtClean="0"/>
              <a:t>probioic</a:t>
            </a:r>
            <a:endParaRPr lang="en-GB" dirty="0" smtClean="0"/>
          </a:p>
          <a:p>
            <a:pPr marL="274320" indent="-274320" eaLnBrk="1" fontAlgn="auto" hangingPunct="1">
              <a:spcAft>
                <a:spcPts val="0"/>
              </a:spcAft>
              <a:buClr>
                <a:schemeClr val="accent3"/>
              </a:buClr>
              <a:buFont typeface="Wingdings 2"/>
              <a:buChar char=""/>
              <a:defRPr/>
            </a:pPr>
            <a:r>
              <a:rPr lang="en-GB" dirty="0" err="1" smtClean="0"/>
              <a:t>i.e</a:t>
            </a:r>
            <a:r>
              <a:rPr lang="en-GB" dirty="0" smtClean="0"/>
              <a:t> the relative risk of patients getting a </a:t>
            </a:r>
            <a:r>
              <a:rPr lang="en-GB" dirty="0" err="1" smtClean="0"/>
              <a:t>uti</a:t>
            </a:r>
            <a:endParaRPr lang="en-GB" dirty="0" smtClean="0"/>
          </a:p>
          <a:p>
            <a:pPr marL="274320" indent="-274320" eaLnBrk="1" fontAlgn="auto" hangingPunct="1">
              <a:spcAft>
                <a:spcPts val="0"/>
              </a:spcAft>
              <a:buClr>
                <a:schemeClr val="accent3"/>
              </a:buClr>
              <a:buFont typeface="Wingdings 2"/>
              <a:buChar char=""/>
              <a:defRPr/>
            </a:pPr>
            <a:r>
              <a:rPr lang="en-GB" dirty="0" smtClean="0"/>
              <a:t> if they were given </a:t>
            </a:r>
            <a:r>
              <a:rPr lang="en-GB" dirty="0" err="1" smtClean="0"/>
              <a:t>probiotics</a:t>
            </a:r>
            <a:r>
              <a:rPr lang="en-GB" dirty="0" smtClean="0"/>
              <a:t> is reduced by 24% ( 0.76 is less than 1 so a beneficial effect)</a:t>
            </a:r>
          </a:p>
          <a:p>
            <a:pPr marL="274320" indent="-274320" eaLnBrk="1" fontAlgn="auto" hangingPunct="1">
              <a:spcAft>
                <a:spcPts val="0"/>
              </a:spcAft>
              <a:buClr>
                <a:schemeClr val="accent3"/>
              </a:buClr>
              <a:buFont typeface="Wingdings 2"/>
              <a:buChar char=""/>
              <a:defRPr/>
            </a:pPr>
            <a:r>
              <a:rPr lang="en-GB" dirty="0" smtClean="0"/>
              <a:t> </a:t>
            </a:r>
            <a:r>
              <a:rPr lang="en-GB" dirty="0" smtClean="0">
                <a:solidFill>
                  <a:srgbClr val="8901F3"/>
                </a:solidFill>
              </a:rPr>
              <a:t>aka the risk ratio</a:t>
            </a:r>
          </a:p>
          <a:p>
            <a:pPr marL="274320" indent="-274320" eaLnBrk="1" fontAlgn="auto" hangingPunct="1">
              <a:spcAft>
                <a:spcPts val="0"/>
              </a:spcAft>
              <a:buClr>
                <a:schemeClr val="accent3"/>
              </a:buClr>
              <a:buFont typeface="Wingdings 2"/>
              <a:buChar char=""/>
              <a:defRPr/>
            </a:pPr>
            <a:endParaRPr lang="en-GB" dirty="0"/>
          </a:p>
        </p:txBody>
      </p:sp>
      <p:graphicFrame>
        <p:nvGraphicFramePr>
          <p:cNvPr id="13" name="Content Placeholder 12"/>
          <p:cNvGraphicFramePr>
            <a:graphicFrameLocks noGrp="1"/>
          </p:cNvGraphicFramePr>
          <p:nvPr>
            <p:ph sz="quarter" idx="4"/>
          </p:nvPr>
        </p:nvGraphicFramePr>
        <p:xfrm>
          <a:off x="4645025" y="2514600"/>
          <a:ext cx="4041775" cy="2027238"/>
        </p:xfrm>
        <a:graphic>
          <a:graphicData uri="http://schemas.openxmlformats.org/drawingml/2006/table">
            <a:tbl>
              <a:tblPr firstRow="1" bandRow="1">
                <a:tableStyleId>{5C22544A-7EE6-4342-B048-85BDC9FD1C3A}</a:tableStyleId>
              </a:tblPr>
              <a:tblGrid>
                <a:gridCol w="1010444"/>
                <a:gridCol w="1010444"/>
                <a:gridCol w="1010444"/>
                <a:gridCol w="1010444"/>
              </a:tblGrid>
              <a:tr h="370840">
                <a:tc>
                  <a:txBody>
                    <a:bodyPr/>
                    <a:lstStyle/>
                    <a:p>
                      <a:endParaRPr lang="en-GB" dirty="0"/>
                    </a:p>
                  </a:txBody>
                  <a:tcPr/>
                </a:tc>
                <a:tc>
                  <a:txBody>
                    <a:bodyPr/>
                    <a:lstStyle/>
                    <a:p>
                      <a:r>
                        <a:rPr lang="en-GB" dirty="0" err="1" smtClean="0"/>
                        <a:t>Uti</a:t>
                      </a:r>
                      <a:endParaRPr lang="en-GB" dirty="0"/>
                    </a:p>
                  </a:txBody>
                  <a:tcPr/>
                </a:tc>
                <a:tc>
                  <a:txBody>
                    <a:bodyPr/>
                    <a:lstStyle/>
                    <a:p>
                      <a:r>
                        <a:rPr lang="en-GB" dirty="0" smtClean="0"/>
                        <a:t>No</a:t>
                      </a:r>
                      <a:r>
                        <a:rPr lang="en-GB" baseline="0" dirty="0" smtClean="0"/>
                        <a:t> </a:t>
                      </a:r>
                      <a:r>
                        <a:rPr lang="en-GB" baseline="0" dirty="0" err="1" smtClean="0"/>
                        <a:t>uti</a:t>
                      </a:r>
                      <a:endParaRPr lang="en-GB" dirty="0"/>
                    </a:p>
                  </a:txBody>
                  <a:tcPr/>
                </a:tc>
                <a:tc>
                  <a:txBody>
                    <a:bodyPr/>
                    <a:lstStyle/>
                    <a:p>
                      <a:endParaRPr lang="en-GB" dirty="0"/>
                    </a:p>
                  </a:txBody>
                  <a:tcPr/>
                </a:tc>
              </a:tr>
              <a:tr h="370840">
                <a:tc>
                  <a:txBody>
                    <a:bodyPr/>
                    <a:lstStyle/>
                    <a:p>
                      <a:r>
                        <a:rPr lang="en-GB" dirty="0" smtClean="0"/>
                        <a:t>Pro-b</a:t>
                      </a:r>
                      <a:endParaRPr lang="en-GB" dirty="0"/>
                    </a:p>
                  </a:txBody>
                  <a:tcPr/>
                </a:tc>
                <a:tc>
                  <a:txBody>
                    <a:bodyPr/>
                    <a:lstStyle/>
                    <a:p>
                      <a:r>
                        <a:rPr lang="en-GB" dirty="0" smtClean="0"/>
                        <a:t>49</a:t>
                      </a:r>
                      <a:endParaRPr lang="en-GB" dirty="0"/>
                    </a:p>
                  </a:txBody>
                  <a:tcPr/>
                </a:tc>
                <a:tc>
                  <a:txBody>
                    <a:bodyPr/>
                    <a:lstStyle/>
                    <a:p>
                      <a:r>
                        <a:rPr lang="en-GB" dirty="0" smtClean="0"/>
                        <a:t>55</a:t>
                      </a:r>
                      <a:endParaRPr lang="en-GB" dirty="0"/>
                    </a:p>
                  </a:txBody>
                  <a:tcPr/>
                </a:tc>
                <a:tc>
                  <a:txBody>
                    <a:bodyPr/>
                    <a:lstStyle/>
                    <a:p>
                      <a:r>
                        <a:rPr lang="en-GB" dirty="0" smtClean="0"/>
                        <a:t>104</a:t>
                      </a:r>
                      <a:endParaRPr lang="en-GB" dirty="0"/>
                    </a:p>
                  </a:txBody>
                  <a:tcPr/>
                </a:tc>
              </a:tr>
              <a:tr h="370840">
                <a:tc>
                  <a:txBody>
                    <a:bodyPr/>
                    <a:lstStyle/>
                    <a:p>
                      <a:r>
                        <a:rPr lang="en-GB" dirty="0" smtClean="0"/>
                        <a:t>Not given</a:t>
                      </a:r>
                      <a:r>
                        <a:rPr lang="en-GB" baseline="0" dirty="0" smtClean="0"/>
                        <a:t> pro-b</a:t>
                      </a:r>
                      <a:endParaRPr lang="en-GB" dirty="0"/>
                    </a:p>
                  </a:txBody>
                  <a:tcPr/>
                </a:tc>
                <a:tc>
                  <a:txBody>
                    <a:bodyPr/>
                    <a:lstStyle/>
                    <a:p>
                      <a:r>
                        <a:rPr lang="en-GB" dirty="0" smtClean="0"/>
                        <a:t>63</a:t>
                      </a:r>
                      <a:endParaRPr lang="en-GB" dirty="0"/>
                    </a:p>
                  </a:txBody>
                  <a:tcPr/>
                </a:tc>
                <a:tc>
                  <a:txBody>
                    <a:bodyPr/>
                    <a:lstStyle/>
                    <a:p>
                      <a:r>
                        <a:rPr lang="en-GB" dirty="0" smtClean="0"/>
                        <a:t>38</a:t>
                      </a:r>
                      <a:endParaRPr lang="en-GB" dirty="0"/>
                    </a:p>
                  </a:txBody>
                  <a:tcPr/>
                </a:tc>
                <a:tc>
                  <a:txBody>
                    <a:bodyPr/>
                    <a:lstStyle/>
                    <a:p>
                      <a:r>
                        <a:rPr lang="en-GB" dirty="0" smtClean="0"/>
                        <a:t>101</a:t>
                      </a:r>
                      <a:endParaRPr lang="en-GB" dirty="0"/>
                    </a:p>
                  </a:txBody>
                  <a:tcPr/>
                </a:tc>
              </a:tr>
              <a:tr h="370840">
                <a:tc>
                  <a:txBody>
                    <a:bodyPr/>
                    <a:lstStyle/>
                    <a:p>
                      <a:endParaRPr lang="en-GB" dirty="0"/>
                    </a:p>
                  </a:txBody>
                  <a:tcPr/>
                </a:tc>
                <a:tc>
                  <a:txBody>
                    <a:bodyPr/>
                    <a:lstStyle/>
                    <a:p>
                      <a:r>
                        <a:rPr lang="en-GB" dirty="0" smtClean="0"/>
                        <a:t>112</a:t>
                      </a:r>
                      <a:endParaRPr lang="en-GB" dirty="0"/>
                    </a:p>
                  </a:txBody>
                  <a:tcPr/>
                </a:tc>
                <a:tc>
                  <a:txBody>
                    <a:bodyPr/>
                    <a:lstStyle/>
                    <a:p>
                      <a:r>
                        <a:rPr lang="en-GB" dirty="0" smtClean="0"/>
                        <a:t>93</a:t>
                      </a:r>
                      <a:endParaRPr lang="en-GB" dirty="0"/>
                    </a:p>
                  </a:txBody>
                  <a:tcPr/>
                </a:tc>
                <a:tc>
                  <a:txBody>
                    <a:bodyPr/>
                    <a:lstStyle/>
                    <a:p>
                      <a:r>
                        <a:rPr lang="en-GB" dirty="0" smtClean="0"/>
                        <a:t>205</a:t>
                      </a:r>
                      <a:endParaRPr lang="en-GB" dirty="0"/>
                    </a:p>
                  </a:txBody>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3"/>
          <p:cNvSpPr>
            <a:spLocks noGrp="1"/>
          </p:cNvSpPr>
          <p:nvPr>
            <p:ph type="title"/>
          </p:nvPr>
        </p:nvSpPr>
        <p:spPr>
          <a:xfrm>
            <a:off x="457200" y="704850"/>
            <a:ext cx="8229600" cy="1143000"/>
          </a:xfrm>
        </p:spPr>
        <p:txBody>
          <a:bodyPr/>
          <a:lstStyle/>
          <a:p>
            <a:pPr eaLnBrk="1" hangingPunct="1"/>
            <a:endParaRPr lang="en-GB" smtClean="0"/>
          </a:p>
        </p:txBody>
      </p:sp>
      <p:sp>
        <p:nvSpPr>
          <p:cNvPr id="76802" name="Text Placeholder 4"/>
          <p:cNvSpPr>
            <a:spLocks noGrp="1"/>
          </p:cNvSpPr>
          <p:nvPr>
            <p:ph type="body" idx="1"/>
          </p:nvPr>
        </p:nvSpPr>
        <p:spPr>
          <a:xfrm>
            <a:off x="457200" y="1855788"/>
            <a:ext cx="4040188" cy="658812"/>
          </a:xfrm>
        </p:spPr>
        <p:txBody>
          <a:bodyPr/>
          <a:lstStyle/>
          <a:p>
            <a:pPr eaLnBrk="1" hangingPunct="1"/>
            <a:endParaRPr lang="en-GB" smtClean="0"/>
          </a:p>
        </p:txBody>
      </p:sp>
      <p:sp>
        <p:nvSpPr>
          <p:cNvPr id="76803" name="Text Placeholder 5"/>
          <p:cNvSpPr>
            <a:spLocks noGrp="1"/>
          </p:cNvSpPr>
          <p:nvPr>
            <p:ph type="body" sz="half" idx="3"/>
          </p:nvPr>
        </p:nvSpPr>
        <p:spPr>
          <a:xfrm>
            <a:off x="4645025" y="1860550"/>
            <a:ext cx="4041775" cy="654050"/>
          </a:xfrm>
        </p:spPr>
        <p:txBody>
          <a:bodyPr/>
          <a:lstStyle/>
          <a:p>
            <a:pPr eaLnBrk="1" hangingPunct="1"/>
            <a:endParaRPr lang="en-GB" smtClean="0"/>
          </a:p>
        </p:txBody>
      </p:sp>
      <p:sp>
        <p:nvSpPr>
          <p:cNvPr id="3" name="Content Placeholder 2"/>
          <p:cNvSpPr>
            <a:spLocks noGrp="1"/>
          </p:cNvSpPr>
          <p:nvPr>
            <p:ph sz="quarter" idx="2"/>
          </p:nvPr>
        </p:nvSpPr>
        <p:spPr>
          <a:xfrm>
            <a:off x="457200" y="2514600"/>
            <a:ext cx="4040188" cy="3846513"/>
          </a:xfrm>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GB" dirty="0" smtClean="0">
                <a:solidFill>
                  <a:srgbClr val="FC0128"/>
                </a:solidFill>
              </a:rPr>
              <a:t>Absolute risk reduction</a:t>
            </a:r>
            <a:r>
              <a:rPr lang="en-GB" dirty="0" smtClean="0"/>
              <a:t>: (49/104) – (63/101) = 0.15.</a:t>
            </a:r>
          </a:p>
          <a:p>
            <a:pPr marL="274320" indent="-274320" eaLnBrk="1" fontAlgn="auto" hangingPunct="1">
              <a:spcAft>
                <a:spcPts val="0"/>
              </a:spcAft>
              <a:buClr>
                <a:schemeClr val="accent3"/>
              </a:buClr>
              <a:buFont typeface="Wingdings 2"/>
              <a:buChar char=""/>
              <a:defRPr/>
            </a:pPr>
            <a:r>
              <a:rPr lang="en-GB" dirty="0" smtClean="0">
                <a:solidFill>
                  <a:srgbClr val="8901F3"/>
                </a:solidFill>
              </a:rPr>
              <a:t>Also known as the risk difference. </a:t>
            </a:r>
            <a:r>
              <a:rPr lang="en-GB" dirty="0" smtClean="0"/>
              <a:t>i.e. the difference in the risk of getting a </a:t>
            </a:r>
            <a:r>
              <a:rPr lang="en-GB" dirty="0" err="1" smtClean="0"/>
              <a:t>uti</a:t>
            </a:r>
            <a:r>
              <a:rPr lang="en-GB" dirty="0" smtClean="0"/>
              <a:t> depending on whether </a:t>
            </a:r>
            <a:r>
              <a:rPr lang="en-GB" dirty="0" err="1" smtClean="0"/>
              <a:t>probiotics</a:t>
            </a:r>
            <a:r>
              <a:rPr lang="en-GB" dirty="0" smtClean="0"/>
              <a:t> were used  used or not.</a:t>
            </a:r>
          </a:p>
          <a:p>
            <a:pPr marL="274320" indent="-274320" eaLnBrk="1" fontAlgn="auto" hangingPunct="1">
              <a:spcAft>
                <a:spcPts val="0"/>
              </a:spcAft>
              <a:buClr>
                <a:schemeClr val="accent3"/>
              </a:buClr>
              <a:buFont typeface="Wingdings 2"/>
              <a:buChar char=""/>
              <a:defRPr/>
            </a:pPr>
            <a:r>
              <a:rPr lang="en-GB" dirty="0" smtClean="0">
                <a:solidFill>
                  <a:srgbClr val="8901F3"/>
                </a:solidFill>
              </a:rPr>
              <a:t>( minus rather than divide – we are looking at the reduction, not the ratio)</a:t>
            </a:r>
          </a:p>
          <a:p>
            <a:pPr marL="274320" indent="-274320" eaLnBrk="1" fontAlgn="auto" hangingPunct="1">
              <a:spcAft>
                <a:spcPts val="0"/>
              </a:spcAft>
              <a:buClr>
                <a:schemeClr val="accent3"/>
              </a:buClr>
              <a:buFont typeface="Wingdings 2"/>
              <a:buChar char=""/>
              <a:defRPr/>
            </a:pPr>
            <a:r>
              <a:rPr lang="en-GB" dirty="0" smtClean="0">
                <a:solidFill>
                  <a:srgbClr val="FC0128"/>
                </a:solidFill>
              </a:rPr>
              <a:t>NNT</a:t>
            </a:r>
            <a:r>
              <a:rPr lang="en-GB" dirty="0" smtClean="0"/>
              <a:t>: 1 / 0.15 = 7. i.e. 7 people need to be given a pro </a:t>
            </a:r>
            <a:r>
              <a:rPr lang="en-GB" dirty="0" err="1" smtClean="0"/>
              <a:t>biotics</a:t>
            </a:r>
            <a:r>
              <a:rPr lang="en-GB" dirty="0" smtClean="0"/>
              <a:t> in order for 1 additional person not to get a </a:t>
            </a:r>
            <a:r>
              <a:rPr lang="en-GB" dirty="0" err="1" smtClean="0"/>
              <a:t>uti</a:t>
            </a:r>
            <a:endParaRPr lang="en-GB" dirty="0" smtClean="0"/>
          </a:p>
          <a:p>
            <a:pPr marL="274320" indent="-274320" eaLnBrk="1" fontAlgn="auto" hangingPunct="1">
              <a:spcAft>
                <a:spcPts val="0"/>
              </a:spcAft>
              <a:buClr>
                <a:schemeClr val="accent3"/>
              </a:buClr>
              <a:buFont typeface="Wingdings 2"/>
              <a:buChar char=""/>
              <a:defRPr/>
            </a:pPr>
            <a:endParaRPr lang="en-GB" dirty="0" smtClean="0">
              <a:solidFill>
                <a:srgbClr val="8901F3"/>
              </a:solidFill>
            </a:endParaRPr>
          </a:p>
          <a:p>
            <a:pPr marL="274320" indent="-274320" eaLnBrk="1" fontAlgn="auto" hangingPunct="1">
              <a:spcAft>
                <a:spcPts val="0"/>
              </a:spcAft>
              <a:buClr>
                <a:schemeClr val="accent3"/>
              </a:buClr>
              <a:buFont typeface="Wingdings 2"/>
              <a:buChar char=""/>
              <a:defRPr/>
            </a:pPr>
            <a:endParaRPr lang="en-GB" dirty="0"/>
          </a:p>
        </p:txBody>
      </p:sp>
      <p:graphicFrame>
        <p:nvGraphicFramePr>
          <p:cNvPr id="8" name="Content Placeholder 7"/>
          <p:cNvGraphicFramePr>
            <a:graphicFrameLocks noGrp="1"/>
          </p:cNvGraphicFramePr>
          <p:nvPr>
            <p:ph sz="quarter" idx="4"/>
          </p:nvPr>
        </p:nvGraphicFramePr>
        <p:xfrm>
          <a:off x="4645025" y="2514600"/>
          <a:ext cx="4041775" cy="1752600"/>
        </p:xfrm>
        <a:graphic>
          <a:graphicData uri="http://schemas.openxmlformats.org/drawingml/2006/table">
            <a:tbl>
              <a:tblPr firstRow="1" bandRow="1">
                <a:tableStyleId>{5C22544A-7EE6-4342-B048-85BDC9FD1C3A}</a:tableStyleId>
              </a:tblPr>
              <a:tblGrid>
                <a:gridCol w="1223119"/>
                <a:gridCol w="797769"/>
                <a:gridCol w="1010444"/>
                <a:gridCol w="1010444"/>
              </a:tblGrid>
              <a:tr h="370840">
                <a:tc>
                  <a:txBody>
                    <a:bodyPr/>
                    <a:lstStyle/>
                    <a:p>
                      <a:endParaRPr lang="en-GB" dirty="0"/>
                    </a:p>
                  </a:txBody>
                  <a:tcPr/>
                </a:tc>
                <a:tc>
                  <a:txBody>
                    <a:bodyPr/>
                    <a:lstStyle/>
                    <a:p>
                      <a:r>
                        <a:rPr lang="en-GB" dirty="0" err="1" smtClean="0"/>
                        <a:t>Uti</a:t>
                      </a:r>
                      <a:endParaRPr lang="en-GB" dirty="0"/>
                    </a:p>
                  </a:txBody>
                  <a:tcPr/>
                </a:tc>
                <a:tc>
                  <a:txBody>
                    <a:bodyPr/>
                    <a:lstStyle/>
                    <a:p>
                      <a:r>
                        <a:rPr lang="en-GB" dirty="0" smtClean="0"/>
                        <a:t>No </a:t>
                      </a:r>
                      <a:r>
                        <a:rPr lang="en-GB" dirty="0" err="1" smtClean="0"/>
                        <a:t>uti</a:t>
                      </a:r>
                      <a:endParaRPr lang="en-GB" dirty="0"/>
                    </a:p>
                  </a:txBody>
                  <a:tcPr/>
                </a:tc>
                <a:tc>
                  <a:txBody>
                    <a:bodyPr/>
                    <a:lstStyle/>
                    <a:p>
                      <a:endParaRPr lang="en-GB" dirty="0"/>
                    </a:p>
                  </a:txBody>
                  <a:tcPr/>
                </a:tc>
              </a:tr>
              <a:tr h="370840">
                <a:tc>
                  <a:txBody>
                    <a:bodyPr/>
                    <a:lstStyle/>
                    <a:p>
                      <a:r>
                        <a:rPr lang="en-GB" dirty="0" err="1" smtClean="0"/>
                        <a:t>probiotics</a:t>
                      </a:r>
                      <a:endParaRPr lang="en-GB" dirty="0"/>
                    </a:p>
                  </a:txBody>
                  <a:tcPr/>
                </a:tc>
                <a:tc>
                  <a:txBody>
                    <a:bodyPr/>
                    <a:lstStyle/>
                    <a:p>
                      <a:r>
                        <a:rPr lang="en-GB" dirty="0" smtClean="0"/>
                        <a:t>49</a:t>
                      </a:r>
                      <a:endParaRPr lang="en-GB" dirty="0"/>
                    </a:p>
                  </a:txBody>
                  <a:tcPr/>
                </a:tc>
                <a:tc>
                  <a:txBody>
                    <a:bodyPr/>
                    <a:lstStyle/>
                    <a:p>
                      <a:r>
                        <a:rPr lang="en-GB" dirty="0" smtClean="0"/>
                        <a:t>55</a:t>
                      </a:r>
                      <a:endParaRPr lang="en-GB" dirty="0"/>
                    </a:p>
                  </a:txBody>
                  <a:tcPr/>
                </a:tc>
                <a:tc>
                  <a:txBody>
                    <a:bodyPr/>
                    <a:lstStyle/>
                    <a:p>
                      <a:r>
                        <a:rPr lang="en-GB" dirty="0" smtClean="0"/>
                        <a:t>104</a:t>
                      </a:r>
                      <a:endParaRPr lang="en-GB" dirty="0"/>
                    </a:p>
                  </a:txBody>
                  <a:tcPr/>
                </a:tc>
              </a:tr>
              <a:tr h="370840">
                <a:tc>
                  <a:txBody>
                    <a:bodyPr/>
                    <a:lstStyle/>
                    <a:p>
                      <a:r>
                        <a:rPr lang="en-GB" dirty="0" smtClean="0"/>
                        <a:t>No </a:t>
                      </a:r>
                      <a:r>
                        <a:rPr lang="en-GB" dirty="0" err="1" smtClean="0"/>
                        <a:t>probiotics</a:t>
                      </a:r>
                      <a:endParaRPr lang="en-GB" dirty="0"/>
                    </a:p>
                  </a:txBody>
                  <a:tcPr/>
                </a:tc>
                <a:tc>
                  <a:txBody>
                    <a:bodyPr/>
                    <a:lstStyle/>
                    <a:p>
                      <a:r>
                        <a:rPr lang="en-GB" dirty="0" smtClean="0"/>
                        <a:t>63</a:t>
                      </a:r>
                      <a:endParaRPr lang="en-GB" dirty="0"/>
                    </a:p>
                  </a:txBody>
                  <a:tcPr/>
                </a:tc>
                <a:tc>
                  <a:txBody>
                    <a:bodyPr/>
                    <a:lstStyle/>
                    <a:p>
                      <a:r>
                        <a:rPr lang="en-GB" dirty="0" smtClean="0"/>
                        <a:t>38</a:t>
                      </a:r>
                      <a:endParaRPr lang="en-GB" dirty="0"/>
                    </a:p>
                  </a:txBody>
                  <a:tcPr/>
                </a:tc>
                <a:tc>
                  <a:txBody>
                    <a:bodyPr/>
                    <a:lstStyle/>
                    <a:p>
                      <a:r>
                        <a:rPr lang="en-GB" dirty="0" smtClean="0"/>
                        <a:t>101</a:t>
                      </a:r>
                      <a:endParaRPr lang="en-GB" dirty="0"/>
                    </a:p>
                  </a:txBody>
                  <a:tcPr/>
                </a:tc>
              </a:tr>
              <a:tr h="370840">
                <a:tc>
                  <a:txBody>
                    <a:bodyPr/>
                    <a:lstStyle/>
                    <a:p>
                      <a:endParaRPr lang="en-GB" dirty="0"/>
                    </a:p>
                  </a:txBody>
                  <a:tcPr/>
                </a:tc>
                <a:tc>
                  <a:txBody>
                    <a:bodyPr/>
                    <a:lstStyle/>
                    <a:p>
                      <a:r>
                        <a:rPr lang="en-GB" dirty="0" smtClean="0"/>
                        <a:t>112</a:t>
                      </a:r>
                      <a:endParaRPr lang="en-GB" dirty="0"/>
                    </a:p>
                  </a:txBody>
                  <a:tcPr/>
                </a:tc>
                <a:tc>
                  <a:txBody>
                    <a:bodyPr/>
                    <a:lstStyle/>
                    <a:p>
                      <a:r>
                        <a:rPr lang="en-GB" dirty="0" smtClean="0"/>
                        <a:t>93</a:t>
                      </a:r>
                      <a:endParaRPr lang="en-GB" dirty="0"/>
                    </a:p>
                  </a:txBody>
                  <a:tcPr/>
                </a:tc>
                <a:tc>
                  <a:txBody>
                    <a:bodyPr/>
                    <a:lstStyle/>
                    <a:p>
                      <a:r>
                        <a:rPr lang="en-GB" dirty="0" smtClean="0"/>
                        <a:t>205</a:t>
                      </a:r>
                      <a:endParaRPr lang="en-GB" dirty="0"/>
                    </a:p>
                  </a:txBody>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6"/>
          <p:cNvSpPr>
            <a:spLocks noGrp="1"/>
          </p:cNvSpPr>
          <p:nvPr>
            <p:ph type="title"/>
          </p:nvPr>
        </p:nvSpPr>
        <p:spPr/>
        <p:txBody>
          <a:bodyPr/>
          <a:lstStyle/>
          <a:p>
            <a:pPr eaLnBrk="1" hangingPunct="1"/>
            <a:endParaRPr lang="en-GB" smtClean="0"/>
          </a:p>
        </p:txBody>
      </p:sp>
      <p:sp>
        <p:nvSpPr>
          <p:cNvPr id="77826" name="Content Placeholder 7"/>
          <p:cNvSpPr>
            <a:spLocks noGrp="1"/>
          </p:cNvSpPr>
          <p:nvPr>
            <p:ph idx="1"/>
          </p:nvPr>
        </p:nvSpPr>
        <p:spPr/>
        <p:txBody>
          <a:bodyPr/>
          <a:lstStyle/>
          <a:p>
            <a:pPr algn="ctr" eaLnBrk="1" hangingPunct="1">
              <a:buFont typeface="Monotype Sorts"/>
              <a:buNone/>
            </a:pPr>
            <a:r>
              <a:rPr lang="en-GB" sz="2400" smtClean="0"/>
              <a:t>How many people you need to treat with the study intervention, ie give probiotics to  to,  to stop the study event from happening once (getting a water infection)</a:t>
            </a:r>
          </a:p>
          <a:p>
            <a:pPr algn="ctr" eaLnBrk="1" hangingPunct="1">
              <a:buFont typeface="Monotype Sorts"/>
              <a:buNone/>
            </a:pPr>
            <a:endParaRPr lang="en-GB" sz="2400" smtClean="0"/>
          </a:p>
          <a:p>
            <a:pPr algn="ctr" eaLnBrk="1" hangingPunct="1">
              <a:buFont typeface="Monotype Sorts"/>
              <a:buNone/>
            </a:pPr>
            <a:r>
              <a:rPr lang="en-GB" sz="2400" smtClean="0"/>
              <a:t> NUMBER NEEDED TO TREAT = 1/ARR</a:t>
            </a:r>
          </a:p>
          <a:p>
            <a:pPr eaLnBrk="1" hangingPunct="1"/>
            <a:r>
              <a:rPr lang="en-GB" smtClean="0"/>
              <a:t>ARR=0.15</a:t>
            </a:r>
          </a:p>
          <a:p>
            <a:pPr eaLnBrk="1" hangingPunct="1"/>
            <a:r>
              <a:rPr lang="en-GB" smtClean="0">
                <a:solidFill>
                  <a:srgbClr val="FC0128"/>
                </a:solidFill>
              </a:rPr>
              <a:t>NNT</a:t>
            </a:r>
            <a:r>
              <a:rPr lang="en-GB" smtClean="0"/>
              <a:t>: 1 / 0.15 = 7. i.e. 7 people need to be given a pro biotics   in order for 1 additional person not to get a uti</a:t>
            </a:r>
          </a:p>
          <a:p>
            <a:pPr eaLnBrk="1" hangingPunct="1"/>
            <a:endParaRPr lang="en-GB"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GB" sz="4800" dirty="0" smtClean="0">
                <a:solidFill>
                  <a:schemeClr val="accent5">
                    <a:lumMod val="50000"/>
                  </a:schemeClr>
                </a:solidFill>
              </a:rPr>
              <a:t>Randomised Controlled Trials</a:t>
            </a:r>
            <a:endParaRPr lang="en-GB" sz="4800" dirty="0">
              <a:solidFill>
                <a:schemeClr val="accent5">
                  <a:lumMod val="50000"/>
                </a:schemeClr>
              </a:solidFill>
            </a:endParaRPr>
          </a:p>
        </p:txBody>
      </p:sp>
      <p:sp>
        <p:nvSpPr>
          <p:cNvPr id="78850" name="Content Placeholder 2"/>
          <p:cNvSpPr>
            <a:spLocks noGrp="1"/>
          </p:cNvSpPr>
          <p:nvPr>
            <p:ph idx="1"/>
          </p:nvPr>
        </p:nvSpPr>
        <p:spPr/>
        <p:txBody>
          <a:bodyPr/>
          <a:lstStyle/>
          <a:p>
            <a:pPr eaLnBrk="1" hangingPunct="1"/>
            <a:r>
              <a:rPr lang="en-GB" smtClean="0"/>
              <a:t>The gold standard</a:t>
            </a:r>
          </a:p>
          <a:p>
            <a:pPr eaLnBrk="1" hangingPunct="1"/>
            <a:r>
              <a:rPr lang="en-GB" smtClean="0"/>
              <a:t>Concerned with effectiveness</a:t>
            </a:r>
          </a:p>
          <a:p>
            <a:pPr eaLnBrk="1" hangingPunct="1"/>
            <a:r>
              <a:rPr lang="en-GB" smtClean="0"/>
              <a:t>Looks at outcome – may not always be beneficial – s/e</a:t>
            </a:r>
          </a:p>
          <a:p>
            <a:pPr eaLnBrk="1" hangingPunct="1"/>
            <a:r>
              <a:rPr lang="en-GB" smtClean="0"/>
              <a:t>Key words: random allocation, double blind, placebo controlled</a:t>
            </a:r>
          </a:p>
          <a:p>
            <a:pPr eaLnBrk="1" hangingPunct="1"/>
            <a:r>
              <a:rPr lang="en-GB" smtClean="0"/>
              <a:t>Designed to restrict bias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pPr eaLnBrk="1" hangingPunct="1"/>
            <a:r>
              <a:rPr lang="en-GB" smtClean="0"/>
              <a:t>Why aren’t there more RCTs</a:t>
            </a:r>
          </a:p>
        </p:txBody>
      </p:sp>
      <p:sp>
        <p:nvSpPr>
          <p:cNvPr id="3" name="Content Placeholder 2"/>
          <p:cNvSpPr>
            <a:spLocks noGrp="1"/>
          </p:cNvSpPr>
          <p:nvPr>
            <p:ph idx="1"/>
          </p:nvPr>
        </p:nvSpPr>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GB" dirty="0" smtClean="0"/>
              <a:t>Ethics – can’t usually do RCTs re Qs with potential to harm. E.g. getting thousands of medical students and randomising half of them to smoke and the rest not to smoke and seeing how many in each group get lung cancer 30 years later is not ok. But there are RCTs comparing NSAIDs in which the outcomes were </a:t>
            </a:r>
            <a:r>
              <a:rPr lang="en-GB" dirty="0" err="1" smtClean="0"/>
              <a:t>PUBs.</a:t>
            </a:r>
            <a:r>
              <a:rPr lang="en-GB" dirty="0" smtClean="0"/>
              <a:t> OK because intervention sought to reduce the rate of harmful events.</a:t>
            </a:r>
          </a:p>
          <a:p>
            <a:pPr marL="274320" indent="-274320" eaLnBrk="1" fontAlgn="auto" hangingPunct="1">
              <a:spcAft>
                <a:spcPts val="0"/>
              </a:spcAft>
              <a:buClr>
                <a:schemeClr val="accent3"/>
              </a:buClr>
              <a:buFont typeface="Wingdings 2"/>
              <a:buChar char=""/>
              <a:defRPr/>
            </a:pPr>
            <a:r>
              <a:rPr lang="en-GB" dirty="0" smtClean="0"/>
              <a:t>Cost – obvious.</a:t>
            </a:r>
          </a:p>
          <a:p>
            <a:pPr marL="274320" indent="-274320" eaLnBrk="1" fontAlgn="auto" hangingPunct="1">
              <a:spcAft>
                <a:spcPts val="0"/>
              </a:spcAft>
              <a:buClr>
                <a:schemeClr val="accent3"/>
              </a:buClr>
              <a:buFont typeface="Wingdings 2"/>
              <a:buChar char=""/>
              <a:defRPr/>
            </a:pPr>
            <a:r>
              <a:rPr lang="en-GB" dirty="0" smtClean="0"/>
              <a:t>Feasibility – E.g. may not be possible to reproduce a one-off exposure to an environmental mishap such as tipping aluminium into a water supply.</a:t>
            </a:r>
          </a:p>
          <a:p>
            <a:pPr marL="274320" indent="-274320" eaLnBrk="1" fontAlgn="auto" hangingPunct="1">
              <a:spcAft>
                <a:spcPts val="0"/>
              </a:spcAft>
              <a:buClr>
                <a:schemeClr val="accent3"/>
              </a:buClr>
              <a:buFont typeface="Wingdings 2"/>
              <a:buChar char=""/>
              <a:defRPr/>
            </a:pPr>
            <a:r>
              <a:rPr lang="en-GB" dirty="0" smtClean="0"/>
              <a:t>Practicality – if have a q re prevalence better to use cross sectional study</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GB" smtClean="0"/>
              <a:t>Simple math</a:t>
            </a:r>
          </a:p>
        </p:txBody>
      </p:sp>
      <p:sp>
        <p:nvSpPr>
          <p:cNvPr id="16386" name="Content Placeholder 2"/>
          <p:cNvSpPr>
            <a:spLocks noGrp="1"/>
          </p:cNvSpPr>
          <p:nvPr>
            <p:ph idx="1"/>
          </p:nvPr>
        </p:nvSpPr>
        <p:spPr/>
        <p:txBody>
          <a:bodyPr/>
          <a:lstStyle/>
          <a:p>
            <a:pPr eaLnBrk="1" hangingPunct="1"/>
            <a:r>
              <a:rPr lang="en-GB" smtClean="0"/>
              <a:t>Mean</a:t>
            </a:r>
          </a:p>
          <a:p>
            <a:pPr eaLnBrk="1" hangingPunct="1"/>
            <a:r>
              <a:rPr lang="en-GB" smtClean="0"/>
              <a:t>Median</a:t>
            </a:r>
          </a:p>
          <a:p>
            <a:pPr eaLnBrk="1" hangingPunct="1"/>
            <a:r>
              <a:rPr lang="en-GB" smtClean="0"/>
              <a:t>Mode</a:t>
            </a:r>
          </a:p>
          <a:p>
            <a:pPr eaLnBrk="1" hangingPunct="1"/>
            <a:r>
              <a:rPr lang="en-GB" smtClean="0"/>
              <a:t>Effect of outliers</a:t>
            </a:r>
          </a:p>
          <a:p>
            <a:pPr eaLnBrk="1" hangingPunct="1"/>
            <a:endParaRPr lang="en-GB"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pPr eaLnBrk="1" hangingPunct="1"/>
            <a:endParaRPr lang="en-GB" smtClean="0"/>
          </a:p>
        </p:txBody>
      </p:sp>
      <p:sp>
        <p:nvSpPr>
          <p:cNvPr id="80898" name="Content Placeholder 2"/>
          <p:cNvSpPr>
            <a:spLocks noGrp="1"/>
          </p:cNvSpPr>
          <p:nvPr>
            <p:ph idx="1"/>
          </p:nvPr>
        </p:nvSpPr>
        <p:spPr/>
        <p:txBody>
          <a:bodyPr/>
          <a:lstStyle/>
          <a:p>
            <a:pPr eaLnBrk="1" hangingPunct="1"/>
            <a:r>
              <a:rPr lang="en-GB" smtClean="0"/>
              <a:t>Relative risk / benefits can sound big</a:t>
            </a:r>
          </a:p>
          <a:p>
            <a:pPr eaLnBrk="1" hangingPunct="1"/>
            <a:r>
              <a:rPr lang="en-GB" smtClean="0"/>
              <a:t>Your chance of winning the lottery with 2 tickets as opposed to one is increased by 100%</a:t>
            </a:r>
          </a:p>
          <a:p>
            <a:pPr eaLnBrk="1" hangingPunct="1"/>
            <a:endParaRPr lang="en-GB" smtClean="0"/>
          </a:p>
          <a:p>
            <a:pPr eaLnBrk="1" hangingPunct="1"/>
            <a:r>
              <a:rPr lang="en-GB" smtClean="0"/>
              <a:t>Absolute risk / benefits often sound small</a:t>
            </a:r>
          </a:p>
          <a:p>
            <a:pPr eaLnBrk="1" hangingPunct="1"/>
            <a:r>
              <a:rPr lang="en-GB" smtClean="0"/>
              <a:t>Your chance of winning the lottery with 2 tickets as opposed to one is increased by 1 in 14million</a:t>
            </a:r>
          </a:p>
          <a:p>
            <a:pPr eaLnBrk="1" hangingPunct="1"/>
            <a:endParaRPr lang="en-GB"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pPr eaLnBrk="1" hangingPunct="1"/>
            <a:r>
              <a:rPr lang="en-GB" smtClean="0"/>
              <a:t>What is a review?</a:t>
            </a:r>
          </a:p>
        </p:txBody>
      </p:sp>
      <p:sp>
        <p:nvSpPr>
          <p:cNvPr id="81922" name="Content Placeholder 2"/>
          <p:cNvSpPr>
            <a:spLocks noGrp="1"/>
          </p:cNvSpPr>
          <p:nvPr>
            <p:ph idx="1"/>
          </p:nvPr>
        </p:nvSpPr>
        <p:spPr/>
        <p:txBody>
          <a:bodyPr/>
          <a:lstStyle/>
          <a:p>
            <a:pPr eaLnBrk="1" hangingPunct="1"/>
            <a:r>
              <a:rPr lang="en-GB" smtClean="0"/>
              <a:t>An article which looks at a question or subject and seeks to summarise and bring together evidence on a health topic.</a:t>
            </a:r>
          </a:p>
          <a:p>
            <a:pPr eaLnBrk="1" hangingPunct="1"/>
            <a:endParaRPr lang="en-GB"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pPr eaLnBrk="1" hangingPunct="1"/>
            <a:r>
              <a:rPr lang="en-GB" smtClean="0"/>
              <a:t>What is a systematic review</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Char char=""/>
              <a:defRPr/>
            </a:pPr>
            <a:r>
              <a:rPr lang="en-GB" dirty="0" smtClean="0"/>
              <a:t>a piece of rigorous research </a:t>
            </a:r>
          </a:p>
          <a:p>
            <a:pPr marL="274320" indent="-274320" eaLnBrk="1" fontAlgn="auto" hangingPunct="1">
              <a:spcAft>
                <a:spcPts val="0"/>
              </a:spcAft>
              <a:buClr>
                <a:schemeClr val="accent3"/>
              </a:buClr>
              <a:buFont typeface="Wingdings 2"/>
              <a:buChar char=""/>
              <a:defRPr/>
            </a:pPr>
            <a:r>
              <a:rPr lang="en-GB" dirty="0" smtClean="0"/>
              <a:t>a review where a question is posed, a target population of information sources identified and accessed, appropriate information obtained from that population in an unbiased fashion, and conclusions derived. </a:t>
            </a:r>
          </a:p>
          <a:p>
            <a:pPr marL="274320" indent="-274320" eaLnBrk="1" fontAlgn="auto" hangingPunct="1">
              <a:spcAft>
                <a:spcPts val="0"/>
              </a:spcAft>
              <a:buClr>
                <a:schemeClr val="accent3"/>
              </a:buClr>
              <a:buFont typeface="Wingdings 2"/>
              <a:buChar char=""/>
              <a:defRPr/>
            </a:pPr>
            <a:r>
              <a:rPr lang="en-GB" sz="2800" dirty="0" smtClean="0">
                <a:solidFill>
                  <a:srgbClr val="000000"/>
                </a:solidFill>
                <a:ea typeface="Times New Roman" pitchFamily="18" charset="0"/>
                <a:cs typeface="Arial" pitchFamily="34" charset="0"/>
              </a:rPr>
              <a:t> strives to comprehensively identify and track down all the literature on a topic. Searches needed of unpublished work, foreign journals, citation searches and follow up of references. </a:t>
            </a:r>
            <a:endParaRPr lang="en-GB" dirty="0" smtClean="0"/>
          </a:p>
          <a:p>
            <a:pPr marL="274320" indent="-274320" eaLnBrk="1" fontAlgn="auto" hangingPunct="1">
              <a:spcAft>
                <a:spcPts val="0"/>
              </a:spcAft>
              <a:buClr>
                <a:schemeClr val="accent3"/>
              </a:buClr>
              <a:buFont typeface="Wingdings 2"/>
              <a:buChar char=""/>
              <a:defRPr/>
            </a:pPr>
            <a:r>
              <a:rPr lang="en-GB" dirty="0" smtClean="0"/>
              <a:t>methodology is explicit and reproducible</a:t>
            </a:r>
            <a:endParaRPr lang="en-GB"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pPr eaLnBrk="1" hangingPunct="1"/>
            <a:r>
              <a:rPr lang="en-GB" smtClean="0"/>
              <a:t>Check list of data sources</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Char char=""/>
              <a:defRPr/>
            </a:pPr>
            <a:r>
              <a:rPr lang="en-GB" dirty="0" err="1" smtClean="0"/>
              <a:t>medline</a:t>
            </a:r>
            <a:endParaRPr lang="en-GB" dirty="0" smtClean="0"/>
          </a:p>
          <a:p>
            <a:pPr marL="274320" indent="-274320" eaLnBrk="1" fontAlgn="auto" hangingPunct="1">
              <a:spcAft>
                <a:spcPts val="0"/>
              </a:spcAft>
              <a:buClr>
                <a:schemeClr val="accent3"/>
              </a:buClr>
              <a:buFont typeface="Wingdings 2"/>
              <a:buChar char=""/>
              <a:defRPr/>
            </a:pPr>
            <a:r>
              <a:rPr lang="en-GB" dirty="0" err="1" smtClean="0"/>
              <a:t>cochrane</a:t>
            </a:r>
            <a:endParaRPr lang="en-GB" dirty="0" smtClean="0"/>
          </a:p>
          <a:p>
            <a:pPr marL="274320" indent="-274320" eaLnBrk="1" fontAlgn="auto" hangingPunct="1">
              <a:spcAft>
                <a:spcPts val="0"/>
              </a:spcAft>
              <a:buClr>
                <a:schemeClr val="accent3"/>
              </a:buClr>
              <a:buFont typeface="Wingdings 2"/>
              <a:buChar char=""/>
              <a:defRPr/>
            </a:pPr>
            <a:r>
              <a:rPr lang="en-GB" dirty="0" smtClean="0"/>
              <a:t>other medical and paramedical databases</a:t>
            </a:r>
          </a:p>
          <a:p>
            <a:pPr marL="274320" indent="-274320" eaLnBrk="1" fontAlgn="auto" hangingPunct="1">
              <a:spcAft>
                <a:spcPts val="0"/>
              </a:spcAft>
              <a:buClr>
                <a:schemeClr val="accent3"/>
              </a:buClr>
              <a:buFont typeface="Wingdings 2"/>
              <a:buChar char=""/>
              <a:defRPr/>
            </a:pPr>
            <a:r>
              <a:rPr lang="en-GB" dirty="0" smtClean="0"/>
              <a:t>foreign language literature</a:t>
            </a:r>
          </a:p>
          <a:p>
            <a:pPr marL="274320" indent="-274320" eaLnBrk="1" fontAlgn="auto" hangingPunct="1">
              <a:spcAft>
                <a:spcPts val="0"/>
              </a:spcAft>
              <a:buClr>
                <a:schemeClr val="accent3"/>
              </a:buClr>
              <a:buFont typeface="Wingdings 2"/>
              <a:buChar char=""/>
              <a:defRPr/>
            </a:pPr>
            <a:r>
              <a:rPr lang="en-GB" dirty="0" smtClean="0"/>
              <a:t>Grey literature.(theses, internal reports, non-peer reviewed journals, pharmaceutical industry files)</a:t>
            </a:r>
          </a:p>
          <a:p>
            <a:pPr marL="274320" indent="-274320" eaLnBrk="1" fontAlgn="auto" hangingPunct="1">
              <a:spcAft>
                <a:spcPts val="0"/>
              </a:spcAft>
              <a:buClr>
                <a:schemeClr val="accent3"/>
              </a:buClr>
              <a:buFont typeface="Wingdings 2"/>
              <a:buChar char=""/>
              <a:defRPr/>
            </a:pPr>
            <a:r>
              <a:rPr lang="en-GB" dirty="0" smtClean="0"/>
              <a:t>references</a:t>
            </a:r>
          </a:p>
          <a:p>
            <a:pPr marL="274320" indent="-274320" eaLnBrk="1" fontAlgn="auto" hangingPunct="1">
              <a:spcAft>
                <a:spcPts val="0"/>
              </a:spcAft>
              <a:buClr>
                <a:schemeClr val="accent3"/>
              </a:buClr>
              <a:buFont typeface="Wingdings 2"/>
              <a:buChar char=""/>
              <a:defRPr/>
            </a:pPr>
            <a:r>
              <a:rPr lang="en-GB" dirty="0" smtClean="0"/>
              <a:t>other unpublished sources – to exclude publication bias</a:t>
            </a:r>
          </a:p>
          <a:p>
            <a:pPr marL="274320" indent="-274320" eaLnBrk="1" fontAlgn="auto" hangingPunct="1">
              <a:spcAft>
                <a:spcPts val="0"/>
              </a:spcAft>
              <a:buClr>
                <a:schemeClr val="accent3"/>
              </a:buClr>
              <a:buFont typeface="Wingdings 2"/>
              <a:buChar char=""/>
              <a:defRPr/>
            </a:pPr>
            <a:r>
              <a:rPr lang="en-GB" dirty="0" smtClean="0"/>
              <a:t>raw data from published trials</a:t>
            </a:r>
          </a:p>
          <a:p>
            <a:pPr marL="274320" indent="-274320" eaLnBrk="1" fontAlgn="auto" hangingPunct="1">
              <a:spcAft>
                <a:spcPts val="0"/>
              </a:spcAft>
              <a:buClr>
                <a:schemeClr val="accent3"/>
              </a:buClr>
              <a:buFont typeface="Wingdings 2"/>
              <a:buChar char=""/>
              <a:defRPr/>
            </a:pPr>
            <a:endParaRPr lang="en-GB"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9506" name="Object 2">
            <a:hlinkClick r:id="" action="ppaction://ole?verb=0"/>
          </p:cNvPr>
          <p:cNvGraphicFramePr>
            <a:graphicFrameLocks/>
          </p:cNvGraphicFramePr>
          <p:nvPr/>
        </p:nvGraphicFramePr>
        <p:xfrm>
          <a:off x="827088" y="1628775"/>
          <a:ext cx="7319962" cy="4572000"/>
        </p:xfrm>
        <a:graphic>
          <a:graphicData uri="http://schemas.openxmlformats.org/presentationml/2006/ole">
            <p:oleObj spid="_x0000_s149506" name="Microsoft Drawing" r:id="rId3" imgW="5128920" imgH="4590720" progId="MSDraw">
              <p:embed/>
            </p:oleObj>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GB" dirty="0" smtClean="0"/>
              <a:t>Why bother with systematic reviews</a:t>
            </a:r>
            <a:endParaRPr lang="en-GB" dirty="0"/>
          </a:p>
        </p:txBody>
      </p:sp>
      <p:sp>
        <p:nvSpPr>
          <p:cNvPr id="3" name="Content Placeholder 2"/>
          <p:cNvSpPr>
            <a:spLocks noGrp="1"/>
          </p:cNvSpPr>
          <p:nvPr>
            <p:ph idx="1"/>
          </p:nvPr>
        </p:nvSpPr>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GB" dirty="0" smtClean="0"/>
              <a:t>To reduce large volumes of information to bite size pieces.</a:t>
            </a:r>
          </a:p>
          <a:p>
            <a:pPr marL="274320" indent="-274320" eaLnBrk="1" fontAlgn="auto" hangingPunct="1">
              <a:spcAft>
                <a:spcPts val="0"/>
              </a:spcAft>
              <a:buClr>
                <a:schemeClr val="accent3"/>
              </a:buClr>
              <a:buFont typeface="Wingdings 2"/>
              <a:buChar char=""/>
              <a:defRPr/>
            </a:pPr>
            <a:r>
              <a:rPr lang="en-GB" dirty="0" smtClean="0"/>
              <a:t>To allow decision makers to integrate critical pieces of biomedical information.</a:t>
            </a:r>
          </a:p>
          <a:p>
            <a:pPr marL="274320" indent="-274320" eaLnBrk="1" fontAlgn="auto" hangingPunct="1">
              <a:spcAft>
                <a:spcPts val="0"/>
              </a:spcAft>
              <a:buClr>
                <a:schemeClr val="accent3"/>
              </a:buClr>
              <a:buFont typeface="Wingdings 2"/>
              <a:buChar char=""/>
              <a:defRPr/>
            </a:pPr>
            <a:r>
              <a:rPr lang="en-GB" dirty="0" smtClean="0"/>
              <a:t>An efficient scientific technique which is often less costly than embarking on new research.</a:t>
            </a:r>
          </a:p>
          <a:p>
            <a:pPr marL="274320" indent="-274320" eaLnBrk="1" fontAlgn="auto" hangingPunct="1">
              <a:spcAft>
                <a:spcPts val="0"/>
              </a:spcAft>
              <a:buClr>
                <a:schemeClr val="accent3"/>
              </a:buClr>
              <a:buFont typeface="Wingdings 2"/>
              <a:buChar char=""/>
              <a:defRPr/>
            </a:pPr>
            <a:r>
              <a:rPr lang="en-GB" dirty="0" smtClean="0"/>
              <a:t>The </a:t>
            </a:r>
            <a:r>
              <a:rPr lang="en-GB" dirty="0" err="1" smtClean="0"/>
              <a:t>generalisability</a:t>
            </a:r>
            <a:r>
              <a:rPr lang="en-GB" dirty="0" smtClean="0"/>
              <a:t> of scientific findings can be established</a:t>
            </a:r>
          </a:p>
          <a:p>
            <a:pPr marL="274320" indent="-274320" eaLnBrk="1" fontAlgn="auto" hangingPunct="1">
              <a:spcAft>
                <a:spcPts val="0"/>
              </a:spcAft>
              <a:buClr>
                <a:schemeClr val="accent3"/>
              </a:buClr>
              <a:buFont typeface="Wingdings 2"/>
              <a:buChar char=""/>
              <a:defRPr/>
            </a:pPr>
            <a:r>
              <a:rPr lang="en-GB" dirty="0" smtClean="0"/>
              <a:t>To assess the consistency of relationships.</a:t>
            </a:r>
          </a:p>
          <a:p>
            <a:pPr marL="274320" indent="-274320" eaLnBrk="1" fontAlgn="auto" hangingPunct="1">
              <a:spcAft>
                <a:spcPts val="0"/>
              </a:spcAft>
              <a:buClr>
                <a:schemeClr val="accent3"/>
              </a:buClr>
              <a:buFont typeface="Wingdings 2"/>
              <a:buChar char=""/>
              <a:defRPr/>
            </a:pPr>
            <a:r>
              <a:rPr lang="en-GB" dirty="0" smtClean="0"/>
              <a:t>To explain data inconsistencies and conflicts in data.</a:t>
            </a:r>
          </a:p>
          <a:p>
            <a:pPr marL="274320" indent="-274320" eaLnBrk="1" fontAlgn="auto" hangingPunct="1">
              <a:spcAft>
                <a:spcPts val="0"/>
              </a:spcAft>
              <a:buClr>
                <a:schemeClr val="accent3"/>
              </a:buClr>
              <a:buFont typeface="Wingdings 2"/>
              <a:buChar char=""/>
              <a:defRPr/>
            </a:pPr>
            <a:r>
              <a:rPr lang="en-GB" dirty="0" smtClean="0"/>
              <a:t>Increased power.</a:t>
            </a:r>
          </a:p>
          <a:p>
            <a:pPr marL="274320" indent="-274320" eaLnBrk="1" fontAlgn="auto" hangingPunct="1">
              <a:spcAft>
                <a:spcPts val="0"/>
              </a:spcAft>
              <a:buClr>
                <a:schemeClr val="accent3"/>
              </a:buClr>
              <a:buFont typeface="Wingdings 2"/>
              <a:buChar char=""/>
              <a:defRPr/>
            </a:pPr>
            <a:r>
              <a:rPr lang="en-GB" dirty="0" smtClean="0"/>
              <a:t>Increased precision in estimates of effect.</a:t>
            </a:r>
          </a:p>
          <a:p>
            <a:pPr marL="274320" indent="-274320" eaLnBrk="1" fontAlgn="auto" hangingPunct="1">
              <a:spcAft>
                <a:spcPts val="0"/>
              </a:spcAft>
              <a:buClr>
                <a:schemeClr val="accent3"/>
              </a:buClr>
              <a:buFont typeface="Wingdings 2"/>
              <a:buChar char=""/>
              <a:defRPr/>
            </a:pPr>
            <a:r>
              <a:rPr lang="en-GB" dirty="0" smtClean="0"/>
              <a:t>To reduce random and systematic errors.</a:t>
            </a:r>
          </a:p>
          <a:p>
            <a:pPr marL="274320" indent="-274320" eaLnBrk="1" fontAlgn="auto" hangingPunct="1">
              <a:spcAft>
                <a:spcPts val="0"/>
              </a:spcAft>
              <a:buClr>
                <a:schemeClr val="accent3"/>
              </a:buClr>
              <a:buFont typeface="Wingdings 2"/>
              <a:buChar char=""/>
              <a:defRPr/>
            </a:pPr>
            <a:endParaRPr lang="en-GB"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p:cNvSpPr>
            <a:spLocks noGrp="1"/>
          </p:cNvSpPr>
          <p:nvPr>
            <p:ph type="title"/>
          </p:nvPr>
        </p:nvSpPr>
        <p:spPr/>
        <p:txBody>
          <a:bodyPr/>
          <a:lstStyle/>
          <a:p>
            <a:pPr eaLnBrk="1" hangingPunct="1"/>
            <a:r>
              <a:rPr lang="en-GB" smtClean="0"/>
              <a:t>Meta analysis</a:t>
            </a:r>
          </a:p>
        </p:txBody>
      </p:sp>
      <p:sp>
        <p:nvSpPr>
          <p:cNvPr id="151554" name="Content Placeholder 2"/>
          <p:cNvSpPr>
            <a:spLocks noGrp="1"/>
          </p:cNvSpPr>
          <p:nvPr>
            <p:ph idx="1"/>
          </p:nvPr>
        </p:nvSpPr>
        <p:spPr/>
        <p:txBody>
          <a:bodyPr/>
          <a:lstStyle/>
          <a:p>
            <a:pPr eaLnBrk="1" hangingPunct="1"/>
            <a:r>
              <a:rPr lang="en-GB" sz="2800" u="sng" smtClean="0">
                <a:solidFill>
                  <a:srgbClr val="000000"/>
                </a:solidFill>
                <a:cs typeface="Times New Roman" pitchFamily="18" charset="0"/>
              </a:rPr>
              <a:t>Meta-analysis</a:t>
            </a:r>
            <a:r>
              <a:rPr lang="en-GB" sz="2800" smtClean="0">
                <a:solidFill>
                  <a:srgbClr val="000000"/>
                </a:solidFill>
                <a:cs typeface="Times New Roman" pitchFamily="18" charset="0"/>
              </a:rPr>
              <a:t> :- a specific statistical technique for assembling all the results of several studies into a single numerical estimate</a:t>
            </a:r>
            <a:r>
              <a:rPr lang="en-GB" sz="2800" smtClean="0">
                <a:cs typeface="Arial" charset="0"/>
              </a:rPr>
              <a:t> – Forrest plot,blobbogram</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0530" name="Object 2"/>
          <p:cNvGraphicFramePr>
            <a:graphicFrameLocks/>
          </p:cNvGraphicFramePr>
          <p:nvPr/>
        </p:nvGraphicFramePr>
        <p:xfrm>
          <a:off x="2700338" y="981075"/>
          <a:ext cx="3746500" cy="3717925"/>
        </p:xfrm>
        <a:graphic>
          <a:graphicData uri="http://schemas.openxmlformats.org/presentationml/2006/ole">
            <p:oleObj spid="_x0000_s150530" name="Document" r:id="rId3" imgW="3746160" imgH="3717720" progId="Word.Document.8">
              <p:embed/>
            </p:oleObj>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1"/>
          <p:cNvSpPr>
            <a:spLocks noChangeArrowheads="1"/>
          </p:cNvSpPr>
          <p:nvPr/>
        </p:nvSpPr>
        <p:spPr bwMode="auto">
          <a:xfrm>
            <a:off x="755650" y="2133600"/>
            <a:ext cx="7632700" cy="4892675"/>
          </a:xfrm>
          <a:prstGeom prst="rect">
            <a:avLst/>
          </a:prstGeom>
          <a:noFill/>
          <a:ln w="9525">
            <a:noFill/>
            <a:miter lim="800000"/>
            <a:headEnd/>
            <a:tailEnd/>
          </a:ln>
        </p:spPr>
        <p:txBody>
          <a:bodyPr>
            <a:spAutoFit/>
          </a:bodyPr>
          <a:lstStyle/>
          <a:p>
            <a:r>
              <a:rPr lang="en-GB" sz="2400">
                <a:latin typeface="Constantia" pitchFamily="18" charset="0"/>
              </a:rPr>
              <a:t>The results of a systematic review of RCTs of a short, inexpensive course of a corticosteroid given to women about to give birth too early. The first of these RCTs was reported in 1972. The diagram summarises the evidence that would have been revealed had the available RCTs been reviewed systematically a decade later .</a:t>
            </a:r>
          </a:p>
          <a:p>
            <a:r>
              <a:rPr lang="en-GB" sz="2400">
                <a:latin typeface="Constantia" pitchFamily="18" charset="0"/>
              </a:rPr>
              <a:t>It indicates strongly that corticosteroids reduce the risk of babies dying from the complications of immaturity. By 1991, seven more trials had been reported, and the picture had become still stronger. This treatment reduces the odds of the babies of these women dying from the complications of immaturity by 30 to 50 per cent.</a:t>
            </a:r>
          </a:p>
        </p:txBody>
      </p:sp>
      <p:sp>
        <p:nvSpPr>
          <p:cNvPr id="3" name="Title 2"/>
          <p:cNvSpPr>
            <a:spLocks noGrp="1"/>
          </p:cNvSpPr>
          <p:nvPr>
            <p:ph type="title"/>
          </p:nvPr>
        </p:nvSpPr>
        <p:spPr/>
        <p:txBody>
          <a:bodyPr/>
          <a:lstStyle/>
          <a:p>
            <a:pPr eaLnBrk="1" fontAlgn="auto" hangingPunct="1">
              <a:spcAft>
                <a:spcPts val="0"/>
              </a:spcAft>
              <a:defRPr/>
            </a:pPr>
            <a:r>
              <a:rPr lang="en-GB" dirty="0" smtClean="0"/>
              <a:t>The Cochrane Logo</a:t>
            </a:r>
            <a:endParaRPr lang="en-GB"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1"/>
          <p:cNvSpPr>
            <a:spLocks noChangeArrowheads="1"/>
          </p:cNvSpPr>
          <p:nvPr/>
        </p:nvSpPr>
        <p:spPr bwMode="auto">
          <a:xfrm>
            <a:off x="1116013" y="765175"/>
            <a:ext cx="7343775" cy="4832350"/>
          </a:xfrm>
          <a:prstGeom prst="rect">
            <a:avLst/>
          </a:prstGeom>
          <a:noFill/>
          <a:ln w="9525">
            <a:noFill/>
            <a:miter lim="800000"/>
            <a:headEnd/>
            <a:tailEnd/>
          </a:ln>
        </p:spPr>
        <p:txBody>
          <a:bodyPr>
            <a:spAutoFit/>
          </a:bodyPr>
          <a:lstStyle/>
          <a:p>
            <a:r>
              <a:rPr lang="en-GB" sz="2800">
                <a:latin typeface="Constantia" pitchFamily="18" charset="0"/>
              </a:rPr>
              <a:t>Because no systematic review of these trials had been published until 1989, most obstetricians had not realised that the treatment was so effective. As a result, tens of thousands of premature babies had probably suffered and died unnecessarily (and needed more expensive treatment than was necessary). This is just one of many examples of the human costs resulting from failure to perform systematic, up-to-date reviews of RCTs of health care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GB" smtClean="0"/>
              <a:t>Hierarchy of evidence</a:t>
            </a:r>
          </a:p>
        </p:txBody>
      </p:sp>
      <p:sp>
        <p:nvSpPr>
          <p:cNvPr id="17410" name="Content Placeholder 2"/>
          <p:cNvSpPr>
            <a:spLocks noGrp="1"/>
          </p:cNvSpPr>
          <p:nvPr>
            <p:ph idx="1"/>
          </p:nvPr>
        </p:nvSpPr>
        <p:spPr/>
        <p:txBody>
          <a:bodyPr/>
          <a:lstStyle/>
          <a:p>
            <a:pPr eaLnBrk="1" hangingPunct="1"/>
            <a:r>
              <a:rPr lang="en-GB" sz="2400" smtClean="0"/>
              <a:t>(I-1)  a well done </a:t>
            </a:r>
            <a:r>
              <a:rPr lang="en-GB" sz="2400" smtClean="0">
                <a:solidFill>
                  <a:srgbClr val="953735"/>
                </a:solidFill>
              </a:rPr>
              <a:t>systematic review </a:t>
            </a:r>
            <a:r>
              <a:rPr lang="en-GB" sz="2400" smtClean="0"/>
              <a:t>of 2 or more RCTs</a:t>
            </a:r>
          </a:p>
          <a:p>
            <a:pPr eaLnBrk="1" hangingPunct="1"/>
            <a:r>
              <a:rPr lang="en-GB" sz="2400" smtClean="0"/>
              <a:t>(I-2)  a </a:t>
            </a:r>
            <a:r>
              <a:rPr lang="en-GB" sz="2400" smtClean="0">
                <a:solidFill>
                  <a:srgbClr val="632523"/>
                </a:solidFill>
              </a:rPr>
              <a:t>RCT</a:t>
            </a:r>
            <a:r>
              <a:rPr lang="en-GB" sz="2400" smtClean="0"/>
              <a:t>- randomised to groups, diff rx, analyse results</a:t>
            </a:r>
          </a:p>
          <a:p>
            <a:pPr eaLnBrk="1" hangingPunct="1"/>
            <a:r>
              <a:rPr lang="en-GB" sz="2400" smtClean="0"/>
              <a:t>(II-1) a </a:t>
            </a:r>
            <a:r>
              <a:rPr lang="en-GB" sz="2400" smtClean="0">
                <a:solidFill>
                  <a:srgbClr val="953735"/>
                </a:solidFill>
              </a:rPr>
              <a:t>cohort study </a:t>
            </a:r>
            <a:r>
              <a:rPr lang="en-GB" sz="2400" smtClean="0"/>
              <a:t>( prospective, following a well popn)</a:t>
            </a:r>
          </a:p>
          <a:p>
            <a:pPr eaLnBrk="1" hangingPunct="1"/>
            <a:r>
              <a:rPr lang="en-GB" sz="2400" smtClean="0"/>
              <a:t>(II-2) a </a:t>
            </a:r>
            <a:r>
              <a:rPr lang="en-GB" sz="2400" smtClean="0">
                <a:solidFill>
                  <a:srgbClr val="953735"/>
                </a:solidFill>
              </a:rPr>
              <a:t>case-control study </a:t>
            </a:r>
            <a:r>
              <a:rPr lang="en-GB" sz="2400" smtClean="0"/>
              <a:t>( retrospective, matches cases/controls, look back for associations)</a:t>
            </a:r>
          </a:p>
          <a:p>
            <a:pPr eaLnBrk="1" hangingPunct="1"/>
            <a:r>
              <a:rPr lang="en-GB" sz="2400" smtClean="0"/>
              <a:t>(II-3) a dramatic uncontrolled experiment</a:t>
            </a:r>
          </a:p>
          <a:p>
            <a:pPr eaLnBrk="1" hangingPunct="1"/>
            <a:r>
              <a:rPr lang="en-GB" sz="2400" smtClean="0"/>
              <a:t>(III) respected authorities, expert committees, etc..</a:t>
            </a:r>
          </a:p>
          <a:p>
            <a:pPr eaLnBrk="1" hangingPunct="1">
              <a:buFont typeface="Wingdings" pitchFamily="2" charset="2"/>
              <a:buNone/>
            </a:pPr>
            <a:r>
              <a:rPr lang="en-GB" sz="2400" smtClean="0"/>
              <a:t>(good old boys sitting heroically at tables?)</a:t>
            </a:r>
          </a:p>
          <a:p>
            <a:pPr eaLnBrk="1" hangingPunct="1"/>
            <a:r>
              <a:rPr lang="en-GB" sz="2400" smtClean="0"/>
              <a:t>(IV)....someone once told me- anecdotes, </a:t>
            </a:r>
            <a:r>
              <a:rPr lang="en-GB" sz="2400" smtClean="0">
                <a:solidFill>
                  <a:srgbClr val="953735"/>
                </a:solidFill>
              </a:rPr>
              <a:t>case report</a:t>
            </a:r>
          </a:p>
          <a:p>
            <a:pPr eaLnBrk="1" hangingPunct="1">
              <a:buFont typeface="Wingdings 2" pitchFamily="18" charset="2"/>
              <a:buNone/>
            </a:pPr>
            <a:endParaRPr lang="en-GB"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3" name="Picture 2"/>
          <p:cNvPicPr>
            <a:picLocks noChangeAspect="1" noChangeArrowheads="1"/>
          </p:cNvPicPr>
          <p:nvPr/>
        </p:nvPicPr>
        <p:blipFill>
          <a:blip r:embed="rId2"/>
          <a:srcRect/>
          <a:stretch>
            <a:fillRect/>
          </a:stretch>
        </p:blipFill>
        <p:spPr bwMode="auto">
          <a:xfrm>
            <a:off x="900113" y="765175"/>
            <a:ext cx="7429500" cy="550545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GB" dirty="0" smtClean="0">
                <a:solidFill>
                  <a:schemeClr val="accent1">
                    <a:satMod val="150000"/>
                  </a:schemeClr>
                </a:solidFill>
              </a:rPr>
              <a:t>Screening &amp; diagnostic tests</a:t>
            </a:r>
            <a:endParaRPr lang="en-GB" dirty="0">
              <a:solidFill>
                <a:schemeClr val="accent1">
                  <a:satMod val="150000"/>
                </a:schemeClr>
              </a:solidFill>
            </a:endParaRPr>
          </a:p>
        </p:txBody>
      </p:sp>
      <p:sp>
        <p:nvSpPr>
          <p:cNvPr id="157698" name="Subtitle 2"/>
          <p:cNvSpPr>
            <a:spLocks noGrp="1"/>
          </p:cNvSpPr>
          <p:nvPr>
            <p:ph type="subTitle" idx="1"/>
          </p:nvPr>
        </p:nvSpPr>
        <p:spPr>
          <a:xfrm>
            <a:off x="533400" y="3228975"/>
            <a:ext cx="7854950" cy="1752600"/>
          </a:xfrm>
        </p:spPr>
        <p:txBody>
          <a:bodyPr/>
          <a:lstStyle/>
          <a:p>
            <a:pPr marR="0" eaLnBrk="1" hangingPunct="1"/>
            <a:endParaRPr lang="en-GB"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itle 1"/>
          <p:cNvSpPr>
            <a:spLocks noGrp="1"/>
          </p:cNvSpPr>
          <p:nvPr>
            <p:ph type="title"/>
          </p:nvPr>
        </p:nvSpPr>
        <p:spPr/>
        <p:txBody>
          <a:bodyPr/>
          <a:lstStyle/>
          <a:p>
            <a:pPr eaLnBrk="1" hangingPunct="1"/>
            <a:r>
              <a:rPr lang="en-GB" smtClean="0"/>
              <a:t>Prevention</a:t>
            </a:r>
          </a:p>
        </p:txBody>
      </p:sp>
      <p:sp>
        <p:nvSpPr>
          <p:cNvPr id="159746" name="Content Placeholder 2"/>
          <p:cNvSpPr>
            <a:spLocks noGrp="1"/>
          </p:cNvSpPr>
          <p:nvPr>
            <p:ph idx="1"/>
          </p:nvPr>
        </p:nvSpPr>
        <p:spPr/>
        <p:txBody>
          <a:bodyPr/>
          <a:lstStyle/>
          <a:p>
            <a:pPr eaLnBrk="1" hangingPunct="1"/>
            <a:r>
              <a:rPr lang="en-GB" smtClean="0"/>
              <a:t>Primary – removing cause- legislation re passive smoking</a:t>
            </a:r>
          </a:p>
          <a:p>
            <a:pPr eaLnBrk="1" hangingPunct="1"/>
            <a:r>
              <a:rPr lang="en-GB" smtClean="0"/>
              <a:t>Secondary – identifying presymptomatic disease before damage is done – dm screening</a:t>
            </a:r>
          </a:p>
          <a:p>
            <a:pPr eaLnBrk="1" hangingPunct="1"/>
            <a:r>
              <a:rPr lang="en-GB" smtClean="0"/>
              <a:t>Tertiary – limiting complications /disability in established disease by regular surveillance – diabetic eye screening</a:t>
            </a:r>
          </a:p>
          <a:p>
            <a:pPr eaLnBrk="1" hangingPunct="1"/>
            <a:endParaRPr lang="en-GB" smtClean="0"/>
          </a:p>
          <a:p>
            <a:pPr eaLnBrk="1" hangingPunct="1"/>
            <a:endParaRPr lang="en-GB"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itle 1"/>
          <p:cNvSpPr>
            <a:spLocks noGrp="1"/>
          </p:cNvSpPr>
          <p:nvPr>
            <p:ph type="title"/>
          </p:nvPr>
        </p:nvSpPr>
        <p:spPr/>
        <p:txBody>
          <a:bodyPr/>
          <a:lstStyle/>
          <a:p>
            <a:pPr eaLnBrk="1" hangingPunct="1"/>
            <a:r>
              <a:rPr lang="en-GB" smtClean="0"/>
              <a:t>Screening</a:t>
            </a:r>
          </a:p>
        </p:txBody>
      </p:sp>
      <p:sp>
        <p:nvSpPr>
          <p:cNvPr id="161794" name="Content Placeholder 2"/>
          <p:cNvSpPr>
            <a:spLocks noGrp="1"/>
          </p:cNvSpPr>
          <p:nvPr>
            <p:ph idx="1"/>
          </p:nvPr>
        </p:nvSpPr>
        <p:spPr/>
        <p:txBody>
          <a:bodyPr/>
          <a:lstStyle/>
          <a:p>
            <a:pPr eaLnBrk="1" hangingPunct="1"/>
            <a:r>
              <a:rPr lang="en-GB" smtClean="0"/>
              <a:t>Screening is a process of identifying apparently </a:t>
            </a:r>
            <a:r>
              <a:rPr lang="en-GB" smtClean="0">
                <a:solidFill>
                  <a:srgbClr val="C00000"/>
                </a:solidFill>
              </a:rPr>
              <a:t>healthy</a:t>
            </a:r>
            <a:r>
              <a:rPr lang="en-GB" smtClean="0"/>
              <a:t> people who may be at increased risk of or in early stages of a disease or condition. </a:t>
            </a:r>
          </a:p>
          <a:p>
            <a:pPr eaLnBrk="1" hangingPunct="1"/>
            <a:r>
              <a:rPr lang="en-GB" smtClean="0"/>
              <a:t>They can then be </a:t>
            </a:r>
            <a:r>
              <a:rPr lang="en-GB" smtClean="0">
                <a:solidFill>
                  <a:srgbClr val="C00000"/>
                </a:solidFill>
              </a:rPr>
              <a:t>offered information, further tests and appropriate treatment </a:t>
            </a:r>
            <a:r>
              <a:rPr lang="en-GB" smtClean="0"/>
              <a:t>to reduce their risk and/or any complications arising from the disease or condition- ie </a:t>
            </a:r>
            <a:r>
              <a:rPr lang="en-GB" smtClean="0">
                <a:solidFill>
                  <a:srgbClr val="C00000"/>
                </a:solidFill>
              </a:rPr>
              <a:t>improve outcome</a:t>
            </a:r>
          </a:p>
          <a:p>
            <a:pPr eaLnBrk="1" hangingPunct="1"/>
            <a:r>
              <a:rPr lang="en-GB" smtClean="0"/>
              <a:t>Or, in some cases, </a:t>
            </a:r>
            <a:r>
              <a:rPr lang="en-GB" smtClean="0">
                <a:solidFill>
                  <a:srgbClr val="C00000"/>
                </a:solidFill>
              </a:rPr>
              <a:t>to provide information </a:t>
            </a:r>
            <a:r>
              <a:rPr lang="en-GB" smtClean="0"/>
              <a:t>eg Down’s screening</a:t>
            </a:r>
          </a:p>
          <a:p>
            <a:pPr eaLnBrk="1" hangingPunct="1">
              <a:buFont typeface="Wingdings 2" pitchFamily="18" charset="2"/>
              <a:buNone/>
            </a:pPr>
            <a:endParaRPr lang="en-GB" i="1"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itle 1"/>
          <p:cNvSpPr>
            <a:spLocks noGrp="1"/>
          </p:cNvSpPr>
          <p:nvPr>
            <p:ph type="title"/>
          </p:nvPr>
        </p:nvSpPr>
        <p:spPr/>
        <p:txBody>
          <a:bodyPr/>
          <a:lstStyle/>
          <a:p>
            <a:pPr eaLnBrk="1" hangingPunct="1"/>
            <a:r>
              <a:rPr lang="en-GB" sz="4400" smtClean="0"/>
              <a:t> Some screening tests</a:t>
            </a:r>
          </a:p>
        </p:txBody>
      </p:sp>
      <p:sp>
        <p:nvSpPr>
          <p:cNvPr id="9219"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Char char=""/>
              <a:defRPr/>
            </a:pPr>
            <a:r>
              <a:rPr lang="en-GB" dirty="0" smtClean="0"/>
              <a:t> antenatal – anomaly scan, infectious diseases in </a:t>
            </a:r>
            <a:r>
              <a:rPr lang="en-GB" dirty="0" err="1" smtClean="0"/>
              <a:t>preg</a:t>
            </a:r>
            <a:endParaRPr lang="en-GB" dirty="0" smtClean="0"/>
          </a:p>
          <a:p>
            <a:pPr marL="274320" indent="-274320" eaLnBrk="1" fontAlgn="auto" hangingPunct="1">
              <a:spcAft>
                <a:spcPts val="0"/>
              </a:spcAft>
              <a:buClr>
                <a:schemeClr val="accent3"/>
              </a:buClr>
              <a:buFont typeface="Wingdings 2"/>
              <a:buChar char=""/>
              <a:defRPr/>
            </a:pPr>
            <a:r>
              <a:rPr lang="en-GB" dirty="0" smtClean="0"/>
              <a:t> new born –neonatal exam, blood spot ( </a:t>
            </a:r>
            <a:r>
              <a:rPr lang="en-GB" dirty="0" err="1" smtClean="0"/>
              <a:t>pku</a:t>
            </a:r>
            <a:r>
              <a:rPr lang="en-GB" dirty="0" smtClean="0"/>
              <a:t>, </a:t>
            </a:r>
            <a:r>
              <a:rPr lang="en-GB" dirty="0" err="1" smtClean="0"/>
              <a:t>cf</a:t>
            </a:r>
            <a:r>
              <a:rPr lang="en-GB" dirty="0" smtClean="0"/>
              <a:t>, sickle /</a:t>
            </a:r>
            <a:r>
              <a:rPr lang="en-GB" dirty="0" err="1" smtClean="0"/>
              <a:t>thal</a:t>
            </a:r>
            <a:r>
              <a:rPr lang="en-GB" dirty="0" smtClean="0"/>
              <a:t>, </a:t>
            </a:r>
            <a:r>
              <a:rPr lang="en-GB" dirty="0" err="1" smtClean="0"/>
              <a:t>cht</a:t>
            </a:r>
            <a:r>
              <a:rPr lang="en-GB" dirty="0" smtClean="0"/>
              <a:t>, </a:t>
            </a:r>
            <a:r>
              <a:rPr lang="en-GB" dirty="0" err="1" smtClean="0"/>
              <a:t>mcadd</a:t>
            </a:r>
            <a:r>
              <a:rPr lang="en-GB" dirty="0" smtClean="0"/>
              <a:t>), newborn hearing screening programme</a:t>
            </a:r>
          </a:p>
          <a:p>
            <a:pPr marL="274320" indent="-274320" eaLnBrk="1" fontAlgn="auto" hangingPunct="1">
              <a:spcAft>
                <a:spcPts val="0"/>
              </a:spcAft>
              <a:buClr>
                <a:schemeClr val="accent3"/>
              </a:buClr>
              <a:buFont typeface="Wingdings 2"/>
              <a:buChar char=""/>
              <a:defRPr/>
            </a:pPr>
            <a:r>
              <a:rPr lang="en-GB" dirty="0" smtClean="0"/>
              <a:t>cancer screening – cervical , breast, bowel; prostate cancer</a:t>
            </a:r>
          </a:p>
          <a:p>
            <a:pPr marL="274320" indent="-274320" eaLnBrk="1" fontAlgn="auto" hangingPunct="1">
              <a:spcAft>
                <a:spcPts val="0"/>
              </a:spcAft>
              <a:buClr>
                <a:schemeClr val="accent3"/>
              </a:buClr>
              <a:buFont typeface="Wingdings 2"/>
              <a:buChar char=""/>
              <a:defRPr/>
            </a:pPr>
            <a:r>
              <a:rPr lang="en-GB" dirty="0" smtClean="0"/>
              <a:t>Diabetes - eyes</a:t>
            </a:r>
          </a:p>
          <a:p>
            <a:pPr marL="274320" indent="-274320" eaLnBrk="1" fontAlgn="auto" hangingPunct="1">
              <a:spcAft>
                <a:spcPts val="0"/>
              </a:spcAft>
              <a:buClr>
                <a:schemeClr val="accent3"/>
              </a:buClr>
              <a:buFont typeface="Wingdings 2"/>
              <a:buChar char=""/>
              <a:defRPr/>
            </a:pPr>
            <a:r>
              <a:rPr lang="en-GB" dirty="0" smtClean="0"/>
              <a:t>abdominal aortic  aneurysm screening</a:t>
            </a:r>
          </a:p>
          <a:p>
            <a:pPr marL="274320" indent="-274320" eaLnBrk="1" fontAlgn="auto" hangingPunct="1">
              <a:spcAft>
                <a:spcPts val="0"/>
              </a:spcAft>
              <a:buClr>
                <a:schemeClr val="accent3"/>
              </a:buClr>
              <a:buFont typeface="Wingdings 2"/>
              <a:buChar char=""/>
              <a:defRPr/>
            </a:pPr>
            <a:r>
              <a:rPr lang="en-GB" dirty="0" smtClean="0"/>
              <a:t>Chlamydia</a:t>
            </a:r>
          </a:p>
          <a:p>
            <a:pPr marL="274320" indent="-274320" eaLnBrk="1" fontAlgn="auto" hangingPunct="1">
              <a:spcAft>
                <a:spcPts val="0"/>
              </a:spcAft>
              <a:buClr>
                <a:schemeClr val="accent3"/>
              </a:buClr>
              <a:buFont typeface="Wingdings 2"/>
              <a:buChar char=""/>
              <a:defRPr/>
            </a:pPr>
            <a:r>
              <a:rPr lang="en-GB" dirty="0" smtClean="0"/>
              <a:t>‘PSA’</a:t>
            </a:r>
          </a:p>
          <a:p>
            <a:pPr marL="274320" indent="-274320" eaLnBrk="1" fontAlgn="auto" hangingPunct="1">
              <a:spcAft>
                <a:spcPts val="0"/>
              </a:spcAft>
              <a:buClr>
                <a:schemeClr val="accent3"/>
              </a:buClr>
              <a:buFont typeface="Wingdings 2"/>
              <a:buChar char=""/>
              <a:defRPr/>
            </a:pPr>
            <a:endParaRPr lang="en-GB"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89" name="Picture 2" descr="Timeline v6"/>
          <p:cNvPicPr>
            <a:picLocks noChangeAspect="1" noChangeArrowheads="1"/>
          </p:cNvPicPr>
          <p:nvPr/>
        </p:nvPicPr>
        <p:blipFill>
          <a:blip r:embed="rId2"/>
          <a:srcRect/>
          <a:stretch>
            <a:fillRect/>
          </a:stretch>
        </p:blipFill>
        <p:spPr bwMode="auto">
          <a:xfrm>
            <a:off x="755650" y="836613"/>
            <a:ext cx="7620000" cy="542925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3" name="Picture 2" descr="NHS Screening Timeline, v4"/>
          <p:cNvPicPr>
            <a:picLocks noChangeAspect="1" noChangeArrowheads="1"/>
          </p:cNvPicPr>
          <p:nvPr/>
        </p:nvPicPr>
        <p:blipFill>
          <a:blip r:embed="rId2"/>
          <a:srcRect/>
          <a:stretch>
            <a:fillRect/>
          </a:stretch>
        </p:blipFill>
        <p:spPr bwMode="auto">
          <a:xfrm>
            <a:off x="2124075" y="-531813"/>
            <a:ext cx="4500563" cy="7580313"/>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GB" dirty="0" smtClean="0">
                <a:solidFill>
                  <a:schemeClr val="accent1">
                    <a:satMod val="150000"/>
                  </a:schemeClr>
                </a:solidFill>
              </a:rPr>
              <a:t>Wilson &amp; </a:t>
            </a:r>
            <a:r>
              <a:rPr lang="en-GB" dirty="0" err="1" smtClean="0">
                <a:solidFill>
                  <a:schemeClr val="accent1">
                    <a:satMod val="150000"/>
                  </a:schemeClr>
                </a:solidFill>
              </a:rPr>
              <a:t>Junger</a:t>
            </a:r>
            <a:r>
              <a:rPr lang="en-GB" dirty="0" smtClean="0">
                <a:solidFill>
                  <a:schemeClr val="accent1">
                    <a:satMod val="150000"/>
                  </a:schemeClr>
                </a:solidFill>
              </a:rPr>
              <a:t> Criteria</a:t>
            </a:r>
            <a:endParaRPr lang="en-GB" dirty="0">
              <a:solidFill>
                <a:schemeClr val="accent1">
                  <a:satMod val="150000"/>
                </a:schemeClr>
              </a:solidFill>
            </a:endParaRPr>
          </a:p>
        </p:txBody>
      </p:sp>
      <p:sp>
        <p:nvSpPr>
          <p:cNvPr id="1024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GB" sz="2400" dirty="0" smtClean="0"/>
              <a:t>Important public health problem</a:t>
            </a:r>
          </a:p>
          <a:p>
            <a:pPr marL="274320" indent="-274320" eaLnBrk="1" fontAlgn="auto" hangingPunct="1">
              <a:spcAft>
                <a:spcPts val="0"/>
              </a:spcAft>
              <a:buClr>
                <a:schemeClr val="accent3"/>
              </a:buClr>
              <a:buFont typeface="Wingdings 2"/>
              <a:buChar char=""/>
              <a:defRPr/>
            </a:pPr>
            <a:r>
              <a:rPr lang="en-GB" sz="2400" dirty="0" smtClean="0"/>
              <a:t>Natural history of disease should be understood</a:t>
            </a:r>
          </a:p>
          <a:p>
            <a:pPr marL="274320" indent="-274320" eaLnBrk="1" fontAlgn="auto" hangingPunct="1">
              <a:spcAft>
                <a:spcPts val="0"/>
              </a:spcAft>
              <a:buClr>
                <a:schemeClr val="accent3"/>
              </a:buClr>
              <a:buFont typeface="Wingdings 2"/>
              <a:buChar char=""/>
              <a:defRPr/>
            </a:pPr>
            <a:r>
              <a:rPr lang="en-GB" sz="2400" dirty="0" smtClean="0"/>
              <a:t>Treatment at an early stage should be more benefit than treatment at a later stage</a:t>
            </a:r>
          </a:p>
          <a:p>
            <a:pPr marL="274320" indent="-274320" eaLnBrk="1" fontAlgn="auto" hangingPunct="1">
              <a:spcAft>
                <a:spcPts val="0"/>
              </a:spcAft>
              <a:buClr>
                <a:schemeClr val="accent3"/>
              </a:buClr>
              <a:buFont typeface="Wingdings 2"/>
              <a:buChar char=""/>
              <a:defRPr/>
            </a:pPr>
            <a:r>
              <a:rPr lang="en-GB" sz="2400" dirty="0" smtClean="0"/>
              <a:t>Should be a suitable test – </a:t>
            </a:r>
            <a:r>
              <a:rPr lang="en-GB" sz="2400" dirty="0" err="1" smtClean="0"/>
              <a:t>sens</a:t>
            </a:r>
            <a:r>
              <a:rPr lang="en-GB" sz="2400" dirty="0" smtClean="0"/>
              <a:t>, spec, safe, easy to interpret</a:t>
            </a:r>
          </a:p>
          <a:p>
            <a:pPr marL="274320" indent="-274320" eaLnBrk="1" fontAlgn="auto" hangingPunct="1">
              <a:spcAft>
                <a:spcPts val="0"/>
              </a:spcAft>
              <a:buClr>
                <a:schemeClr val="accent3"/>
              </a:buClr>
              <a:buFont typeface="Wingdings 2"/>
              <a:buChar char=""/>
              <a:defRPr/>
            </a:pPr>
            <a:r>
              <a:rPr lang="en-GB" sz="2400" dirty="0" smtClean="0"/>
              <a:t>Test should be acceptable to the population</a:t>
            </a:r>
          </a:p>
          <a:p>
            <a:pPr marL="274320" indent="-274320" eaLnBrk="1" fontAlgn="auto" hangingPunct="1">
              <a:spcAft>
                <a:spcPts val="0"/>
              </a:spcAft>
              <a:buClr>
                <a:schemeClr val="accent3"/>
              </a:buClr>
              <a:buFont typeface="Wingdings 2"/>
              <a:buChar char=""/>
              <a:defRPr/>
            </a:pPr>
            <a:r>
              <a:rPr lang="en-GB" sz="2400" dirty="0" smtClean="0"/>
              <a:t>Should be adequate facilities for diagnosis and treatment.</a:t>
            </a:r>
          </a:p>
          <a:p>
            <a:pPr marL="274320" indent="-274320" eaLnBrk="1" fontAlgn="auto" hangingPunct="1">
              <a:spcAft>
                <a:spcPts val="0"/>
              </a:spcAft>
              <a:buClr>
                <a:schemeClr val="accent3"/>
              </a:buClr>
              <a:buFont typeface="Wingdings 2"/>
              <a:buChar char=""/>
              <a:defRPr/>
            </a:pPr>
            <a:r>
              <a:rPr lang="en-GB" sz="2400" dirty="0" smtClean="0"/>
              <a:t>Intervals of testing identified and understood</a:t>
            </a:r>
          </a:p>
          <a:p>
            <a:pPr marL="274320" indent="-274320" eaLnBrk="1" fontAlgn="auto" hangingPunct="1">
              <a:spcAft>
                <a:spcPts val="0"/>
              </a:spcAft>
              <a:buClr>
                <a:schemeClr val="accent3"/>
              </a:buClr>
              <a:buFont typeface="Wingdings 2"/>
              <a:buChar char=""/>
              <a:defRPr/>
            </a:pPr>
            <a:r>
              <a:rPr lang="en-GB" sz="2400" dirty="0" smtClean="0"/>
              <a:t>There should be a recognizable early stage</a:t>
            </a:r>
          </a:p>
          <a:p>
            <a:pPr marL="274320" indent="-274320" eaLnBrk="1" fontAlgn="auto" hangingPunct="1">
              <a:spcAft>
                <a:spcPts val="0"/>
              </a:spcAft>
              <a:buClr>
                <a:schemeClr val="accent3"/>
              </a:buClr>
              <a:buFont typeface="Wingdings 2"/>
              <a:buChar char=""/>
              <a:defRPr/>
            </a:pPr>
            <a:r>
              <a:rPr lang="en-GB" sz="2400" dirty="0" smtClean="0"/>
              <a:t>The chance of psychological harm to those screened should be less than the chance of benefit.</a:t>
            </a:r>
          </a:p>
          <a:p>
            <a:pPr marL="274320" indent="-274320" eaLnBrk="1" fontAlgn="auto" hangingPunct="1">
              <a:spcAft>
                <a:spcPts val="0"/>
              </a:spcAft>
              <a:buClr>
                <a:schemeClr val="accent3"/>
              </a:buClr>
              <a:buFont typeface="Wingdings 2"/>
              <a:buChar char=""/>
              <a:defRPr/>
            </a:pPr>
            <a:r>
              <a:rPr lang="en-GB" sz="2400" dirty="0" smtClean="0"/>
              <a:t>Cost balanced against the benefit provided</a:t>
            </a:r>
          </a:p>
          <a:p>
            <a:pPr marL="274320" indent="-274320" eaLnBrk="1" fontAlgn="auto" hangingPunct="1">
              <a:spcAft>
                <a:spcPts val="0"/>
              </a:spcAft>
              <a:buClr>
                <a:schemeClr val="accent3"/>
              </a:buClr>
              <a:buFont typeface="Wingdings 2"/>
              <a:buChar char=""/>
              <a:defRPr/>
            </a:pPr>
            <a:endParaRPr lang="en-GB"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4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24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itle 6"/>
          <p:cNvSpPr>
            <a:spLocks noGrp="1"/>
          </p:cNvSpPr>
          <p:nvPr>
            <p:ph type="title"/>
          </p:nvPr>
        </p:nvSpPr>
        <p:spPr/>
        <p:txBody>
          <a:bodyPr/>
          <a:lstStyle/>
          <a:p>
            <a:pPr eaLnBrk="1" hangingPunct="1"/>
            <a:endParaRPr lang="en-GB" smtClean="0"/>
          </a:p>
        </p:txBody>
      </p:sp>
      <p:sp>
        <p:nvSpPr>
          <p:cNvPr id="8" name="Content Placeholder 7"/>
          <p:cNvSpPr>
            <a:spLocks noGrp="1"/>
          </p:cNvSpPr>
          <p:nvPr>
            <p:ph idx="1"/>
          </p:nvPr>
        </p:nvSpPr>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GB" dirty="0" smtClean="0"/>
              <a:t>CONDITION: </a:t>
            </a:r>
          </a:p>
          <a:p>
            <a:pPr marL="274320" indent="-274320" eaLnBrk="1" fontAlgn="auto" hangingPunct="1">
              <a:spcAft>
                <a:spcPts val="0"/>
              </a:spcAft>
              <a:buClr>
                <a:schemeClr val="accent3"/>
              </a:buClr>
              <a:buFont typeface="Wingdings 2"/>
              <a:buChar char=""/>
              <a:defRPr/>
            </a:pPr>
            <a:r>
              <a:rPr lang="en-GB" dirty="0" err="1" smtClean="0"/>
              <a:t>Common,Important,Diagnosable,Have</a:t>
            </a:r>
            <a:r>
              <a:rPr lang="en-GB" dirty="0" smtClean="0"/>
              <a:t> a latent interval</a:t>
            </a:r>
          </a:p>
          <a:p>
            <a:pPr marL="274320" indent="-274320" eaLnBrk="1" fontAlgn="auto" hangingPunct="1">
              <a:spcAft>
                <a:spcPts val="0"/>
              </a:spcAft>
              <a:buClr>
                <a:schemeClr val="accent3"/>
              </a:buClr>
              <a:buFont typeface="Wingdings 2"/>
              <a:buChar char=""/>
              <a:defRPr/>
            </a:pPr>
            <a:endParaRPr lang="en-GB" dirty="0" smtClean="0"/>
          </a:p>
          <a:p>
            <a:pPr marL="274320" indent="-274320" eaLnBrk="1" fontAlgn="auto" hangingPunct="1">
              <a:spcAft>
                <a:spcPts val="0"/>
              </a:spcAft>
              <a:buClr>
                <a:schemeClr val="accent3"/>
              </a:buClr>
              <a:buFont typeface="Wingdings 2"/>
              <a:buChar char=""/>
              <a:defRPr/>
            </a:pPr>
            <a:r>
              <a:rPr lang="en-GB" dirty="0" smtClean="0"/>
              <a:t>TEST</a:t>
            </a:r>
          </a:p>
          <a:p>
            <a:pPr marL="274320" indent="-274320" eaLnBrk="1" fontAlgn="auto" hangingPunct="1">
              <a:spcAft>
                <a:spcPts val="0"/>
              </a:spcAft>
              <a:buClr>
                <a:schemeClr val="accent3"/>
              </a:buClr>
              <a:buFont typeface="Wingdings 2"/>
              <a:buChar char=""/>
              <a:defRPr/>
            </a:pPr>
            <a:r>
              <a:rPr lang="en-GB" dirty="0" smtClean="0"/>
              <a:t>Cheap and simple, Continuous – intervals of testing identified and </a:t>
            </a:r>
            <a:r>
              <a:rPr lang="en-GB" dirty="0" err="1" smtClean="0"/>
              <a:t>understood,Targeted</a:t>
            </a:r>
            <a:r>
              <a:rPr lang="en-GB" dirty="0" smtClean="0"/>
              <a:t> towards a high risk group.</a:t>
            </a:r>
          </a:p>
          <a:p>
            <a:pPr marL="274320" indent="-274320" eaLnBrk="1" fontAlgn="auto" hangingPunct="1">
              <a:spcAft>
                <a:spcPts val="0"/>
              </a:spcAft>
              <a:buClr>
                <a:schemeClr val="accent3"/>
              </a:buClr>
              <a:buFont typeface="Wingdings 2"/>
              <a:buChar char=""/>
              <a:defRPr/>
            </a:pPr>
            <a:endParaRPr lang="en-GB" dirty="0" smtClean="0"/>
          </a:p>
          <a:p>
            <a:pPr marL="274320" indent="-274320" eaLnBrk="1" fontAlgn="auto" hangingPunct="1">
              <a:spcAft>
                <a:spcPts val="0"/>
              </a:spcAft>
              <a:buClr>
                <a:schemeClr val="accent3"/>
              </a:buClr>
              <a:buFont typeface="Wingdings 2"/>
              <a:buChar char=""/>
              <a:defRPr/>
            </a:pPr>
            <a:r>
              <a:rPr lang="en-GB" dirty="0" smtClean="0"/>
              <a:t>AND</a:t>
            </a:r>
          </a:p>
          <a:p>
            <a:pPr marL="274320" indent="-274320" eaLnBrk="1" fontAlgn="auto" hangingPunct="1">
              <a:spcAft>
                <a:spcPts val="0"/>
              </a:spcAft>
              <a:buClr>
                <a:schemeClr val="accent3"/>
              </a:buClr>
              <a:buFont typeface="Wingdings 2"/>
              <a:buChar char=""/>
              <a:defRPr/>
            </a:pPr>
            <a:r>
              <a:rPr lang="en-GB" dirty="0" smtClean="0"/>
              <a:t>Disease should be readily </a:t>
            </a:r>
            <a:r>
              <a:rPr lang="en-GB" dirty="0" err="1" smtClean="0"/>
              <a:t>treatable,Tests</a:t>
            </a:r>
            <a:r>
              <a:rPr lang="en-GB" dirty="0" smtClean="0"/>
              <a:t> should be sensitive, specific, safe , acceptable and easy to </a:t>
            </a:r>
            <a:r>
              <a:rPr lang="en-GB" dirty="0" err="1" smtClean="0"/>
              <a:t>interpret,Benefits</a:t>
            </a:r>
            <a:r>
              <a:rPr lang="en-GB" dirty="0" smtClean="0"/>
              <a:t> outweigh costs</a:t>
            </a:r>
            <a:endParaRPr lang="en-GB"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Title 1"/>
          <p:cNvSpPr>
            <a:spLocks noGrp="1"/>
          </p:cNvSpPr>
          <p:nvPr>
            <p:ph type="title"/>
          </p:nvPr>
        </p:nvSpPr>
        <p:spPr/>
        <p:txBody>
          <a:bodyPr/>
          <a:lstStyle/>
          <a:p>
            <a:pPr eaLnBrk="1" hangingPunct="1"/>
            <a:endParaRPr lang="en-GB" smtClean="0"/>
          </a:p>
        </p:txBody>
      </p:sp>
      <p:sp>
        <p:nvSpPr>
          <p:cNvPr id="3" name="Content Placeholder 2"/>
          <p:cNvSpPr>
            <a:spLocks noGrp="1"/>
          </p:cNvSpPr>
          <p:nvPr>
            <p:ph idx="1"/>
          </p:nvPr>
        </p:nvSpPr>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GB" b="1" i="1" dirty="0" smtClean="0">
                <a:solidFill>
                  <a:srgbClr val="7030A0"/>
                </a:solidFill>
              </a:rPr>
              <a:t>Sensitivity</a:t>
            </a:r>
            <a:r>
              <a:rPr lang="en-GB" i="1" dirty="0" smtClean="0">
                <a:solidFill>
                  <a:srgbClr val="7030A0"/>
                </a:solidFill>
              </a:rPr>
              <a:t> – TRUE POSITIVES: TESTS ABILITY TO CORRECTLY IDENTIFY THOSE WITH DISEASE  </a:t>
            </a:r>
          </a:p>
          <a:p>
            <a:pPr marL="274320" indent="-274320" eaLnBrk="1" fontAlgn="auto" hangingPunct="1">
              <a:spcAft>
                <a:spcPts val="0"/>
              </a:spcAft>
              <a:buClr>
                <a:schemeClr val="accent3"/>
              </a:buClr>
              <a:buFont typeface="Wingdings 2"/>
              <a:buChar char=""/>
              <a:defRPr/>
            </a:pPr>
            <a:r>
              <a:rPr lang="en-GB" b="1" i="1" dirty="0" smtClean="0">
                <a:solidFill>
                  <a:srgbClr val="7030A0"/>
                </a:solidFill>
              </a:rPr>
              <a:t> IF POSITIVE, YOU PROBABLY DO HAVE CONDITION</a:t>
            </a:r>
            <a:endParaRPr lang="en-GB" dirty="0" smtClean="0">
              <a:solidFill>
                <a:srgbClr val="7030A0"/>
              </a:solidFill>
            </a:endParaRPr>
          </a:p>
          <a:p>
            <a:pPr marL="274320" indent="-274320" eaLnBrk="1" fontAlgn="auto" hangingPunct="1">
              <a:spcAft>
                <a:spcPts val="0"/>
              </a:spcAft>
              <a:buClr>
                <a:schemeClr val="accent3"/>
              </a:buClr>
              <a:buFont typeface="Wingdings 2"/>
              <a:buChar char=""/>
              <a:defRPr/>
            </a:pPr>
            <a:r>
              <a:rPr lang="en-GB" b="1" i="1" dirty="0" smtClean="0"/>
              <a:t> </a:t>
            </a:r>
            <a:endParaRPr lang="en-GB" dirty="0" smtClean="0"/>
          </a:p>
          <a:p>
            <a:pPr marL="274320" indent="-274320" eaLnBrk="1" fontAlgn="auto" hangingPunct="1">
              <a:spcAft>
                <a:spcPts val="0"/>
              </a:spcAft>
              <a:buClr>
                <a:schemeClr val="accent3"/>
              </a:buClr>
              <a:buFont typeface="Wingdings 2"/>
              <a:buChar char=""/>
              <a:defRPr/>
            </a:pPr>
            <a:r>
              <a:rPr lang="en-GB" b="1" i="1" dirty="0" smtClean="0">
                <a:solidFill>
                  <a:schemeClr val="accent3">
                    <a:lumMod val="50000"/>
                  </a:schemeClr>
                </a:solidFill>
              </a:rPr>
              <a:t>Specificity</a:t>
            </a:r>
            <a:r>
              <a:rPr lang="en-GB" i="1" dirty="0" smtClean="0">
                <a:solidFill>
                  <a:schemeClr val="accent3">
                    <a:lumMod val="50000"/>
                  </a:schemeClr>
                </a:solidFill>
              </a:rPr>
              <a:t> –TRUE NEGATIVES - TESTS ABILITY TO CORRECTLY EXCLUDE THOSE WITHOUT DISEASE</a:t>
            </a:r>
          </a:p>
          <a:p>
            <a:pPr marL="274320" indent="-274320" eaLnBrk="1" fontAlgn="auto" hangingPunct="1">
              <a:spcAft>
                <a:spcPts val="0"/>
              </a:spcAft>
              <a:buClr>
                <a:schemeClr val="accent3"/>
              </a:buClr>
              <a:buFont typeface="Wingdings 2"/>
              <a:buChar char=""/>
              <a:defRPr/>
            </a:pPr>
            <a:r>
              <a:rPr lang="en-GB" b="1" i="1" dirty="0" smtClean="0">
                <a:solidFill>
                  <a:schemeClr val="accent3">
                    <a:lumMod val="50000"/>
                  </a:schemeClr>
                </a:solidFill>
              </a:rPr>
              <a:t>IF TEST IS NEGATIVE, YOU PROBABLY DON’T HAVE CANCER</a:t>
            </a:r>
            <a:endParaRPr lang="en-GB" dirty="0" smtClean="0">
              <a:solidFill>
                <a:schemeClr val="accent3">
                  <a:lumMod val="50000"/>
                </a:schemeClr>
              </a:solidFill>
            </a:endParaRPr>
          </a:p>
          <a:p>
            <a:pPr marL="274320" indent="-274320" eaLnBrk="1" fontAlgn="auto" hangingPunct="1">
              <a:spcAft>
                <a:spcPts val="0"/>
              </a:spcAft>
              <a:buClr>
                <a:schemeClr val="accent3"/>
              </a:buClr>
              <a:buFont typeface="Wingdings 2"/>
              <a:buChar char=""/>
              <a:defRPr/>
            </a:pPr>
            <a:r>
              <a:rPr lang="en-GB" b="1" i="1" dirty="0" smtClean="0"/>
              <a:t> </a:t>
            </a:r>
            <a:endParaRPr lang="en-GB" dirty="0" smtClean="0"/>
          </a:p>
          <a:p>
            <a:pPr marL="274320" indent="-274320" eaLnBrk="1" fontAlgn="auto" hangingPunct="1">
              <a:spcAft>
                <a:spcPts val="0"/>
              </a:spcAft>
              <a:buClr>
                <a:schemeClr val="accent3"/>
              </a:buClr>
              <a:buFont typeface="Wingdings 2"/>
              <a:buChar char=""/>
              <a:defRPr/>
            </a:pPr>
            <a:r>
              <a:rPr lang="en-GB" b="1" i="1" dirty="0" smtClean="0"/>
              <a:t>Incidence –</a:t>
            </a:r>
            <a:r>
              <a:rPr lang="en-GB" i="1" dirty="0" smtClean="0"/>
              <a:t> No. of new cases in a given population over a given period of time.</a:t>
            </a:r>
            <a:endParaRPr lang="en-GB" dirty="0" smtClean="0"/>
          </a:p>
          <a:p>
            <a:pPr marL="274320" indent="-274320" eaLnBrk="1" fontAlgn="auto" hangingPunct="1">
              <a:spcAft>
                <a:spcPts val="0"/>
              </a:spcAft>
              <a:buClr>
                <a:schemeClr val="accent3"/>
              </a:buClr>
              <a:buFont typeface="Wingdings 2"/>
              <a:buChar char=""/>
              <a:defRPr/>
            </a:pPr>
            <a:r>
              <a:rPr lang="en-GB" b="1" i="1" dirty="0" smtClean="0"/>
              <a:t> </a:t>
            </a:r>
            <a:endParaRPr lang="en-GB" dirty="0" smtClean="0"/>
          </a:p>
          <a:p>
            <a:pPr marL="274320" indent="-274320" eaLnBrk="1" fontAlgn="auto" hangingPunct="1">
              <a:spcAft>
                <a:spcPts val="0"/>
              </a:spcAft>
              <a:buClr>
                <a:schemeClr val="accent3"/>
              </a:buClr>
              <a:buFont typeface="Wingdings 2"/>
              <a:buChar char=""/>
              <a:defRPr/>
            </a:pPr>
            <a:r>
              <a:rPr lang="en-GB" b="1" i="1" dirty="0" smtClean="0"/>
              <a:t>Prevalence –</a:t>
            </a:r>
            <a:r>
              <a:rPr lang="en-GB" i="1" dirty="0" smtClean="0"/>
              <a:t> The proportion of people with a finding or disease in a given population at a given time</a:t>
            </a:r>
            <a:r>
              <a:rPr lang="en-GB" b="1" i="1" dirty="0" smtClean="0"/>
              <a:t>	</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GB" dirty="0" smtClean="0"/>
              <a:t>Statistical Studies </a:t>
            </a:r>
            <a:endParaRPr lang="en-GB" dirty="0"/>
          </a:p>
        </p:txBody>
      </p:sp>
      <p:sp>
        <p:nvSpPr>
          <p:cNvPr id="18434" name="Subtitle 2"/>
          <p:cNvSpPr>
            <a:spLocks noGrp="1"/>
          </p:cNvSpPr>
          <p:nvPr>
            <p:ph type="subTitle" idx="1"/>
          </p:nvPr>
        </p:nvSpPr>
        <p:spPr>
          <a:xfrm>
            <a:off x="533400" y="3228975"/>
            <a:ext cx="7854950" cy="1752600"/>
          </a:xfrm>
        </p:spPr>
        <p:txBody>
          <a:bodyPr/>
          <a:lstStyle/>
          <a:p>
            <a:pPr marR="0" eaLnBrk="1" hangingPunct="1"/>
            <a:endParaRPr lang="en-GB"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pPr eaLnBrk="1" fontAlgn="auto" hangingPunct="1">
              <a:spcAft>
                <a:spcPts val="0"/>
              </a:spcAft>
              <a:defRPr/>
            </a:pPr>
            <a:r>
              <a:rPr lang="en-GB" dirty="0" smtClean="0">
                <a:solidFill>
                  <a:schemeClr val="accent4">
                    <a:lumMod val="75000"/>
                  </a:schemeClr>
                </a:solidFill>
              </a:rPr>
              <a:t>Sensitivity</a:t>
            </a:r>
          </a:p>
        </p:txBody>
      </p:sp>
      <p:sp>
        <p:nvSpPr>
          <p:cNvPr id="172034" name="Content Placeholder 2"/>
          <p:cNvSpPr>
            <a:spLocks noGrp="1"/>
          </p:cNvSpPr>
          <p:nvPr>
            <p:ph idx="1"/>
          </p:nvPr>
        </p:nvSpPr>
        <p:spPr/>
        <p:txBody>
          <a:bodyPr/>
          <a:lstStyle/>
          <a:p>
            <a:pPr eaLnBrk="1" hangingPunct="1">
              <a:lnSpc>
                <a:spcPct val="90000"/>
              </a:lnSpc>
            </a:pPr>
            <a:r>
              <a:rPr lang="en-GB" sz="2800" smtClean="0">
                <a:solidFill>
                  <a:srgbClr val="7030A0"/>
                </a:solidFill>
              </a:rPr>
              <a:t>The test’s ability to correctly identify those people with disease </a:t>
            </a:r>
          </a:p>
          <a:p>
            <a:pPr eaLnBrk="1" hangingPunct="1">
              <a:lnSpc>
                <a:spcPct val="90000"/>
              </a:lnSpc>
              <a:buFont typeface="Wingdings 2" pitchFamily="18" charset="2"/>
              <a:buNone/>
            </a:pPr>
            <a:endParaRPr lang="en-GB" smtClean="0">
              <a:solidFill>
                <a:srgbClr val="7030A0"/>
              </a:solidFill>
            </a:endParaRPr>
          </a:p>
          <a:p>
            <a:pPr eaLnBrk="1" hangingPunct="1">
              <a:lnSpc>
                <a:spcPct val="90000"/>
              </a:lnSpc>
              <a:buFont typeface="Symbol" pitchFamily="18" charset="2"/>
              <a:buNone/>
            </a:pPr>
            <a:endParaRPr lang="en-GB" smtClean="0">
              <a:solidFill>
                <a:srgbClr val="7030A0"/>
              </a:solidFill>
            </a:endParaRPr>
          </a:p>
          <a:p>
            <a:pPr eaLnBrk="1" hangingPunct="1">
              <a:lnSpc>
                <a:spcPct val="90000"/>
              </a:lnSpc>
            </a:pPr>
            <a:r>
              <a:rPr lang="en-GB" smtClean="0">
                <a:solidFill>
                  <a:srgbClr val="7030A0"/>
                </a:solidFill>
              </a:rPr>
              <a:t>So  =               </a:t>
            </a:r>
            <a:r>
              <a:rPr lang="en-GB" u="sng" smtClean="0">
                <a:solidFill>
                  <a:srgbClr val="7030A0"/>
                </a:solidFill>
              </a:rPr>
              <a:t>True Positives                                                                  </a:t>
            </a:r>
          </a:p>
          <a:p>
            <a:pPr eaLnBrk="1" hangingPunct="1">
              <a:lnSpc>
                <a:spcPct val="90000"/>
              </a:lnSpc>
              <a:buFont typeface="Symbol" pitchFamily="18" charset="2"/>
              <a:buNone/>
            </a:pPr>
            <a:r>
              <a:rPr lang="en-GB" smtClean="0">
                <a:solidFill>
                  <a:srgbClr val="7030A0"/>
                </a:solidFill>
              </a:rPr>
              <a:t>           True Positives + False negatives</a:t>
            </a:r>
          </a:p>
          <a:p>
            <a:pPr eaLnBrk="1" hangingPunct="1">
              <a:lnSpc>
                <a:spcPct val="90000"/>
              </a:lnSpc>
              <a:buFont typeface="Symbol" pitchFamily="18" charset="2"/>
              <a:buNone/>
            </a:pPr>
            <a:endParaRPr lang="en-GB" smtClean="0">
              <a:solidFill>
                <a:srgbClr val="7030A0"/>
              </a:solidFill>
            </a:endParaRPr>
          </a:p>
          <a:p>
            <a:pPr eaLnBrk="1" hangingPunct="1">
              <a:lnSpc>
                <a:spcPct val="90000"/>
              </a:lnSpc>
              <a:buFont typeface="Symbol" pitchFamily="18" charset="2"/>
              <a:buNone/>
            </a:pPr>
            <a:r>
              <a:rPr lang="en-GB" smtClean="0">
                <a:solidFill>
                  <a:srgbClr val="7030A0"/>
                </a:solidFill>
              </a:rPr>
              <a:t>i.e. all those who truly have the disease</a:t>
            </a:r>
          </a:p>
          <a:p>
            <a:pPr eaLnBrk="1" hangingPunct="1"/>
            <a:endParaRPr lang="en-GB" sz="2400" smtClean="0">
              <a:solidFill>
                <a:srgbClr val="FFFF00"/>
              </a:solidFill>
            </a:endParaRPr>
          </a:p>
          <a:p>
            <a:pPr eaLnBrk="1" hangingPunct="1"/>
            <a:endParaRPr lang="en-GB"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pPr eaLnBrk="1" fontAlgn="auto" hangingPunct="1">
              <a:spcAft>
                <a:spcPts val="0"/>
              </a:spcAft>
              <a:defRPr/>
            </a:pPr>
            <a:r>
              <a:rPr lang="en-GB" sz="5400" dirty="0" smtClean="0">
                <a:solidFill>
                  <a:schemeClr val="accent3">
                    <a:lumMod val="75000"/>
                  </a:schemeClr>
                </a:solidFill>
              </a:rPr>
              <a:t>Specificity</a:t>
            </a:r>
            <a:endParaRPr lang="en-GB" dirty="0" smtClean="0">
              <a:solidFill>
                <a:schemeClr val="accent3">
                  <a:lumMod val="75000"/>
                </a:schemeClr>
              </a:solidFill>
            </a:endParaRPr>
          </a:p>
        </p:txBody>
      </p:sp>
      <p:sp>
        <p:nvSpPr>
          <p:cNvPr id="12291"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r>
              <a:rPr lang="en-GB" sz="2400" dirty="0" smtClean="0">
                <a:solidFill>
                  <a:schemeClr val="accent3">
                    <a:lumMod val="75000"/>
                  </a:schemeClr>
                </a:solidFill>
              </a:rPr>
              <a:t>The test’s ability to correctly exclude those people without disease </a:t>
            </a:r>
          </a:p>
          <a:p>
            <a:pPr marL="274320" indent="-274320" eaLnBrk="1" fontAlgn="auto" hangingPunct="1">
              <a:spcAft>
                <a:spcPts val="0"/>
              </a:spcAft>
              <a:buClr>
                <a:schemeClr val="accent3"/>
              </a:buClr>
              <a:buFont typeface="Wingdings 2"/>
              <a:buChar char=""/>
              <a:defRPr/>
            </a:pPr>
            <a:endParaRPr lang="en-GB" sz="2400" dirty="0" smtClean="0">
              <a:solidFill>
                <a:schemeClr val="accent3">
                  <a:lumMod val="75000"/>
                </a:schemeClr>
              </a:solidFill>
            </a:endParaRPr>
          </a:p>
          <a:p>
            <a:pPr marL="274320" indent="-274320" eaLnBrk="1" fontAlgn="auto" hangingPunct="1">
              <a:spcAft>
                <a:spcPts val="0"/>
              </a:spcAft>
              <a:buClr>
                <a:schemeClr val="accent3"/>
              </a:buClr>
              <a:buFont typeface="Wingdings 2"/>
              <a:buChar char=""/>
              <a:defRPr/>
            </a:pPr>
            <a:r>
              <a:rPr lang="en-GB" sz="2400" dirty="0" smtClean="0">
                <a:solidFill>
                  <a:schemeClr val="accent3">
                    <a:lumMod val="75000"/>
                  </a:schemeClr>
                </a:solidFill>
              </a:rPr>
              <a:t>So =                 </a:t>
            </a:r>
            <a:r>
              <a:rPr lang="en-GB" sz="2400" u="sng" dirty="0" smtClean="0">
                <a:solidFill>
                  <a:schemeClr val="accent3">
                    <a:lumMod val="75000"/>
                  </a:schemeClr>
                </a:solidFill>
              </a:rPr>
              <a:t>True Negatives</a:t>
            </a:r>
          </a:p>
          <a:p>
            <a:pPr marL="274320" indent="-274320" eaLnBrk="1" fontAlgn="auto" hangingPunct="1">
              <a:spcAft>
                <a:spcPts val="0"/>
              </a:spcAft>
              <a:buClr>
                <a:schemeClr val="accent3"/>
              </a:buClr>
              <a:buFont typeface="Symbol" pitchFamily="18" charset="2"/>
              <a:buNone/>
              <a:defRPr/>
            </a:pPr>
            <a:r>
              <a:rPr lang="en-GB" sz="2400" dirty="0" smtClean="0">
                <a:solidFill>
                  <a:schemeClr val="accent3">
                    <a:lumMod val="75000"/>
                  </a:schemeClr>
                </a:solidFill>
              </a:rPr>
              <a:t>              True Negatives + False Positives</a:t>
            </a:r>
            <a:r>
              <a:rPr lang="en-GB" sz="2400" u="sng" dirty="0" smtClean="0">
                <a:solidFill>
                  <a:schemeClr val="accent3">
                    <a:lumMod val="75000"/>
                  </a:schemeClr>
                </a:solidFill>
              </a:rPr>
              <a:t>   </a:t>
            </a:r>
          </a:p>
          <a:p>
            <a:pPr marL="274320" indent="-274320" eaLnBrk="1" fontAlgn="auto" hangingPunct="1">
              <a:spcAft>
                <a:spcPts val="0"/>
              </a:spcAft>
              <a:buClr>
                <a:schemeClr val="accent3"/>
              </a:buClr>
              <a:buFont typeface="Symbol" pitchFamily="18" charset="2"/>
              <a:buNone/>
              <a:defRPr/>
            </a:pPr>
            <a:endParaRPr lang="en-GB" sz="2400" u="sng" dirty="0" smtClean="0">
              <a:solidFill>
                <a:schemeClr val="accent3">
                  <a:lumMod val="75000"/>
                </a:schemeClr>
              </a:solidFill>
            </a:endParaRPr>
          </a:p>
          <a:p>
            <a:pPr marL="274320" indent="-274320" eaLnBrk="1" fontAlgn="auto" hangingPunct="1">
              <a:spcAft>
                <a:spcPts val="0"/>
              </a:spcAft>
              <a:buClr>
                <a:schemeClr val="accent3"/>
              </a:buClr>
              <a:buFont typeface="Symbol" pitchFamily="18" charset="2"/>
              <a:buNone/>
              <a:defRPr/>
            </a:pPr>
            <a:r>
              <a:rPr lang="en-GB" sz="2400" dirty="0" smtClean="0">
                <a:solidFill>
                  <a:schemeClr val="accent3">
                    <a:lumMod val="75000"/>
                  </a:schemeClr>
                </a:solidFill>
              </a:rPr>
              <a:t>i.e. all those who truly don’t have the disease</a:t>
            </a:r>
            <a:r>
              <a:rPr lang="en-GB" sz="2400" u="sng" dirty="0" smtClean="0">
                <a:solidFill>
                  <a:schemeClr val="accent3">
                    <a:lumMod val="75000"/>
                  </a:schemeClr>
                </a:solidFill>
              </a:rPr>
              <a:t> </a:t>
            </a:r>
          </a:p>
          <a:p>
            <a:pPr marL="274320" indent="-274320" eaLnBrk="1" fontAlgn="auto" hangingPunct="1">
              <a:spcAft>
                <a:spcPts val="0"/>
              </a:spcAft>
              <a:buClr>
                <a:schemeClr val="accent3"/>
              </a:buClr>
              <a:buFont typeface="Symbol" pitchFamily="18" charset="2"/>
              <a:buNone/>
              <a:defRPr/>
            </a:pPr>
            <a:r>
              <a:rPr lang="en-GB" sz="2400" u="sng" dirty="0" smtClean="0"/>
              <a:t>   </a:t>
            </a:r>
          </a:p>
          <a:p>
            <a:pPr marL="274320" indent="-274320" eaLnBrk="1" fontAlgn="auto" hangingPunct="1">
              <a:spcAft>
                <a:spcPts val="0"/>
              </a:spcAft>
              <a:buClr>
                <a:schemeClr val="accent3"/>
              </a:buClr>
              <a:buFont typeface="Wingdings 2"/>
              <a:buChar char=""/>
              <a:defRPr/>
            </a:pPr>
            <a:endParaRPr lang="en-GB" dirty="0"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itle 1"/>
          <p:cNvSpPr>
            <a:spLocks noGrp="1"/>
          </p:cNvSpPr>
          <p:nvPr>
            <p:ph type="title"/>
          </p:nvPr>
        </p:nvSpPr>
        <p:spPr/>
        <p:txBody>
          <a:bodyPr/>
          <a:lstStyle/>
          <a:p>
            <a:pPr eaLnBrk="1" hangingPunct="1"/>
            <a:r>
              <a:rPr lang="en-GB" smtClean="0"/>
              <a:t>Positive Predictive Value</a:t>
            </a:r>
          </a:p>
        </p:txBody>
      </p:sp>
      <p:sp>
        <p:nvSpPr>
          <p:cNvPr id="176130" name="Content Placeholder 2"/>
          <p:cNvSpPr>
            <a:spLocks noGrp="1"/>
          </p:cNvSpPr>
          <p:nvPr>
            <p:ph idx="1"/>
          </p:nvPr>
        </p:nvSpPr>
        <p:spPr/>
        <p:txBody>
          <a:bodyPr/>
          <a:lstStyle/>
          <a:p>
            <a:pPr eaLnBrk="1" hangingPunct="1"/>
            <a:r>
              <a:rPr lang="en-GB" smtClean="0"/>
              <a:t>If the test is positive, what chance is there that the person does have the disease really</a:t>
            </a:r>
          </a:p>
          <a:p>
            <a:pPr eaLnBrk="1" hangingPunct="1"/>
            <a:endParaRPr lang="en-GB" smtClean="0"/>
          </a:p>
          <a:p>
            <a:pPr eaLnBrk="1" hangingPunct="1"/>
            <a:r>
              <a:rPr lang="en-GB" smtClean="0"/>
              <a:t>=                 </a:t>
            </a:r>
            <a:r>
              <a:rPr lang="en-GB" u="sng" smtClean="0"/>
              <a:t>True Positives</a:t>
            </a:r>
          </a:p>
          <a:p>
            <a:pPr eaLnBrk="1" hangingPunct="1">
              <a:buFont typeface="Symbol" pitchFamily="18" charset="2"/>
              <a:buNone/>
            </a:pPr>
            <a:r>
              <a:rPr lang="en-GB" smtClean="0"/>
              <a:t>          True positives + False Positives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Title 1"/>
          <p:cNvSpPr>
            <a:spLocks noGrp="1"/>
          </p:cNvSpPr>
          <p:nvPr>
            <p:ph type="title"/>
          </p:nvPr>
        </p:nvSpPr>
        <p:spPr/>
        <p:txBody>
          <a:bodyPr/>
          <a:lstStyle/>
          <a:p>
            <a:pPr eaLnBrk="1" hangingPunct="1"/>
            <a:r>
              <a:rPr lang="en-GB" smtClean="0"/>
              <a:t>Negative Predictive value</a:t>
            </a:r>
          </a:p>
        </p:txBody>
      </p:sp>
      <p:sp>
        <p:nvSpPr>
          <p:cNvPr id="178178" name="Content Placeholder 2"/>
          <p:cNvSpPr>
            <a:spLocks noGrp="1"/>
          </p:cNvSpPr>
          <p:nvPr>
            <p:ph idx="1"/>
          </p:nvPr>
        </p:nvSpPr>
        <p:spPr/>
        <p:txBody>
          <a:bodyPr/>
          <a:lstStyle/>
          <a:p>
            <a:pPr eaLnBrk="1" hangingPunct="1"/>
            <a:r>
              <a:rPr lang="en-GB" smtClean="0"/>
              <a:t>If the test is negative, what chance is there that the person doesn’t have the disease.</a:t>
            </a:r>
          </a:p>
          <a:p>
            <a:pPr eaLnBrk="1" hangingPunct="1"/>
            <a:endParaRPr lang="en-GB" smtClean="0"/>
          </a:p>
          <a:p>
            <a:pPr eaLnBrk="1" hangingPunct="1"/>
            <a:r>
              <a:rPr lang="en-GB" smtClean="0"/>
              <a:t> =                 </a:t>
            </a:r>
            <a:r>
              <a:rPr lang="en-GB" u="sng" smtClean="0"/>
              <a:t>True negative</a:t>
            </a:r>
          </a:p>
          <a:p>
            <a:pPr eaLnBrk="1" hangingPunct="1">
              <a:buFont typeface="Symbol" pitchFamily="18" charset="2"/>
              <a:buNone/>
            </a:pPr>
            <a:r>
              <a:rPr lang="en-GB" smtClean="0"/>
              <a:t>          True negative + False negative</a:t>
            </a:r>
          </a:p>
          <a:p>
            <a:pPr eaLnBrk="1" hangingPunct="1"/>
            <a:endParaRPr lang="en-GB"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itle 1"/>
          <p:cNvSpPr>
            <a:spLocks noGrp="1"/>
          </p:cNvSpPr>
          <p:nvPr>
            <p:ph type="title"/>
          </p:nvPr>
        </p:nvSpPr>
        <p:spPr/>
        <p:txBody>
          <a:bodyPr/>
          <a:lstStyle/>
          <a:p>
            <a:pPr eaLnBrk="1" hangingPunct="1"/>
            <a:r>
              <a:rPr lang="en-GB" smtClean="0"/>
              <a:t>Accuracy</a:t>
            </a:r>
          </a:p>
        </p:txBody>
      </p:sp>
      <p:sp>
        <p:nvSpPr>
          <p:cNvPr id="179202" name="Content Placeholder 2"/>
          <p:cNvSpPr>
            <a:spLocks noGrp="1"/>
          </p:cNvSpPr>
          <p:nvPr>
            <p:ph idx="1"/>
          </p:nvPr>
        </p:nvSpPr>
        <p:spPr/>
        <p:txBody>
          <a:bodyPr/>
          <a:lstStyle/>
          <a:p>
            <a:pPr eaLnBrk="1" hangingPunct="1"/>
            <a:r>
              <a:rPr lang="en-GB" smtClean="0"/>
              <a:t>What proportion of tests have the correct result</a:t>
            </a:r>
          </a:p>
          <a:p>
            <a:pPr eaLnBrk="1" hangingPunct="1"/>
            <a:endParaRPr lang="en-GB" smtClean="0"/>
          </a:p>
          <a:p>
            <a:pPr eaLnBrk="1" hangingPunct="1"/>
            <a:r>
              <a:rPr lang="en-GB" smtClean="0"/>
              <a:t>=              </a:t>
            </a:r>
            <a:r>
              <a:rPr lang="en-GB" sz="2800" u="sng" smtClean="0"/>
              <a:t>True positive + True negative</a:t>
            </a:r>
          </a:p>
          <a:p>
            <a:pPr algn="ctr" eaLnBrk="1" hangingPunct="1">
              <a:buFont typeface="Symbol" pitchFamily="18" charset="2"/>
              <a:buNone/>
            </a:pPr>
            <a:r>
              <a:rPr lang="en-GB" sz="2800" smtClean="0"/>
              <a:t>    True negative+true positive+false negative+false positive</a:t>
            </a:r>
          </a:p>
          <a:p>
            <a:pPr eaLnBrk="1" hangingPunct="1"/>
            <a:endParaRPr lang="en-GB"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itle 1"/>
          <p:cNvSpPr>
            <a:spLocks noGrp="1"/>
          </p:cNvSpPr>
          <p:nvPr>
            <p:ph type="title"/>
          </p:nvPr>
        </p:nvSpPr>
        <p:spPr/>
        <p:txBody>
          <a:bodyPr/>
          <a:lstStyle/>
          <a:p>
            <a:pPr eaLnBrk="1" hangingPunct="1"/>
            <a:endParaRPr lang="en-GB" smtClean="0"/>
          </a:p>
        </p:txBody>
      </p:sp>
      <p:graphicFrame>
        <p:nvGraphicFramePr>
          <p:cNvPr id="4" name="Content Placeholder 3"/>
          <p:cNvGraphicFramePr>
            <a:graphicFrameLocks noGrp="1"/>
          </p:cNvGraphicFramePr>
          <p:nvPr>
            <p:ph idx="1"/>
          </p:nvPr>
        </p:nvGraphicFramePr>
        <p:xfrm>
          <a:off x="457200" y="1935163"/>
          <a:ext cx="8229600" cy="3932237"/>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endParaRPr lang="en-GB" dirty="0"/>
                    </a:p>
                  </a:txBody>
                  <a:tcPr/>
                </a:tc>
                <a:tc>
                  <a:txBody>
                    <a:bodyPr/>
                    <a:lstStyle/>
                    <a:p>
                      <a:r>
                        <a:rPr lang="en-GB" dirty="0" smtClean="0"/>
                        <a:t>DISEASE PRESENT</a:t>
                      </a:r>
                      <a:endParaRPr lang="en-GB" dirty="0"/>
                    </a:p>
                  </a:txBody>
                  <a:tcPr/>
                </a:tc>
                <a:tc>
                  <a:txBody>
                    <a:bodyPr/>
                    <a:lstStyle/>
                    <a:p>
                      <a:r>
                        <a:rPr lang="en-GB" dirty="0" smtClean="0"/>
                        <a:t>DISEASE </a:t>
                      </a:r>
                    </a:p>
                    <a:p>
                      <a:r>
                        <a:rPr lang="en-GB" dirty="0" smtClean="0"/>
                        <a:t>ABSENT</a:t>
                      </a:r>
                      <a:endParaRPr lang="en-GB" dirty="0"/>
                    </a:p>
                  </a:txBody>
                  <a:tcPr/>
                </a:tc>
                <a:tc>
                  <a:txBody>
                    <a:bodyPr/>
                    <a:lstStyle/>
                    <a:p>
                      <a:endParaRPr lang="en-GB"/>
                    </a:p>
                  </a:txBody>
                  <a:tcPr/>
                </a:tc>
              </a:tr>
              <a:tr h="370840">
                <a:tc>
                  <a:txBody>
                    <a:bodyPr/>
                    <a:lstStyle/>
                    <a:p>
                      <a:r>
                        <a:rPr lang="en-GB" dirty="0" smtClean="0"/>
                        <a:t>TEST POSITIVE</a:t>
                      </a:r>
                      <a:endParaRPr lang="en-GB" dirty="0"/>
                    </a:p>
                  </a:txBody>
                  <a:tcPr/>
                </a:tc>
                <a:tc>
                  <a:txBody>
                    <a:bodyPr/>
                    <a:lstStyle/>
                    <a:p>
                      <a:r>
                        <a:rPr lang="en-GB" dirty="0" smtClean="0"/>
                        <a:t>           a</a:t>
                      </a:r>
                    </a:p>
                    <a:p>
                      <a:r>
                        <a:rPr lang="en-GB" b="1" dirty="0" smtClean="0">
                          <a:solidFill>
                            <a:srgbClr val="C00000"/>
                          </a:solidFill>
                        </a:rPr>
                        <a:t>TRUE</a:t>
                      </a:r>
                      <a:r>
                        <a:rPr lang="en-GB" b="1" baseline="0" dirty="0" smtClean="0">
                          <a:solidFill>
                            <a:srgbClr val="C00000"/>
                          </a:solidFill>
                        </a:rPr>
                        <a:t> POSITIVE </a:t>
                      </a:r>
                      <a:endParaRPr lang="en-GB" b="1" dirty="0">
                        <a:solidFill>
                          <a:srgbClr val="C00000"/>
                        </a:solidFill>
                      </a:endParaRPr>
                    </a:p>
                  </a:txBody>
                  <a:tcPr/>
                </a:tc>
                <a:tc>
                  <a:txBody>
                    <a:bodyPr/>
                    <a:lstStyle/>
                    <a:p>
                      <a:r>
                        <a:rPr lang="en-GB" dirty="0" smtClean="0"/>
                        <a:t>            b</a:t>
                      </a:r>
                    </a:p>
                    <a:p>
                      <a:r>
                        <a:rPr lang="en-GB" dirty="0" smtClean="0"/>
                        <a:t>FALSE POSITIVE</a:t>
                      </a:r>
                      <a:endParaRPr lang="en-GB" dirty="0"/>
                    </a:p>
                  </a:txBody>
                  <a:tcPr/>
                </a:tc>
                <a:tc>
                  <a:txBody>
                    <a:bodyPr/>
                    <a:lstStyle/>
                    <a:p>
                      <a:r>
                        <a:rPr lang="en-GB" dirty="0" smtClean="0"/>
                        <a:t>         </a:t>
                      </a:r>
                      <a:r>
                        <a:rPr lang="en-GB" dirty="0" err="1" smtClean="0"/>
                        <a:t>a+b</a:t>
                      </a:r>
                      <a:endParaRPr lang="en-GB" dirty="0" smtClean="0"/>
                    </a:p>
                    <a:p>
                      <a:r>
                        <a:rPr lang="en-GB" dirty="0" smtClean="0"/>
                        <a:t>TOTAL</a:t>
                      </a:r>
                      <a:r>
                        <a:rPr lang="en-GB" baseline="0" dirty="0" smtClean="0"/>
                        <a:t> WITH POSITIVE TEST</a:t>
                      </a:r>
                      <a:endParaRPr lang="en-GB" dirty="0"/>
                    </a:p>
                  </a:txBody>
                  <a:tcPr/>
                </a:tc>
              </a:tr>
              <a:tr h="370840">
                <a:tc>
                  <a:txBody>
                    <a:bodyPr/>
                    <a:lstStyle/>
                    <a:p>
                      <a:r>
                        <a:rPr lang="en-GB" dirty="0" smtClean="0"/>
                        <a:t>TEST NEGATIVE</a:t>
                      </a:r>
                      <a:endParaRPr lang="en-GB" dirty="0"/>
                    </a:p>
                  </a:txBody>
                  <a:tcPr/>
                </a:tc>
                <a:tc>
                  <a:txBody>
                    <a:bodyPr/>
                    <a:lstStyle/>
                    <a:p>
                      <a:r>
                        <a:rPr lang="en-GB" dirty="0" smtClean="0"/>
                        <a:t>           c</a:t>
                      </a:r>
                    </a:p>
                    <a:p>
                      <a:r>
                        <a:rPr lang="en-GB" dirty="0" smtClean="0"/>
                        <a:t>FALSE</a:t>
                      </a:r>
                      <a:r>
                        <a:rPr lang="en-GB" baseline="0" dirty="0" smtClean="0"/>
                        <a:t> NEGATIVE</a:t>
                      </a:r>
                      <a:endParaRPr lang="en-GB" dirty="0"/>
                    </a:p>
                  </a:txBody>
                  <a:tcPr/>
                </a:tc>
                <a:tc>
                  <a:txBody>
                    <a:bodyPr/>
                    <a:lstStyle/>
                    <a:p>
                      <a:r>
                        <a:rPr lang="en-GB" dirty="0" smtClean="0"/>
                        <a:t>             d</a:t>
                      </a:r>
                    </a:p>
                    <a:p>
                      <a:r>
                        <a:rPr lang="en-GB" b="1" dirty="0" smtClean="0">
                          <a:solidFill>
                            <a:srgbClr val="C00000"/>
                          </a:solidFill>
                        </a:rPr>
                        <a:t>TRUE</a:t>
                      </a:r>
                      <a:r>
                        <a:rPr lang="en-GB" b="1" baseline="0" dirty="0" smtClean="0">
                          <a:solidFill>
                            <a:srgbClr val="C00000"/>
                          </a:solidFill>
                        </a:rPr>
                        <a:t> NEGATIVE</a:t>
                      </a:r>
                      <a:endParaRPr lang="en-GB" b="1" dirty="0">
                        <a:solidFill>
                          <a:srgbClr val="C00000"/>
                        </a:solidFill>
                      </a:endParaRPr>
                    </a:p>
                  </a:txBody>
                  <a:tcPr/>
                </a:tc>
                <a:tc>
                  <a:txBody>
                    <a:bodyPr/>
                    <a:lstStyle/>
                    <a:p>
                      <a:r>
                        <a:rPr lang="en-GB" dirty="0" smtClean="0"/>
                        <a:t>         </a:t>
                      </a:r>
                      <a:r>
                        <a:rPr lang="en-GB" dirty="0" err="1" smtClean="0"/>
                        <a:t>c+d</a:t>
                      </a:r>
                      <a:endParaRPr lang="en-GB" dirty="0" smtClean="0"/>
                    </a:p>
                    <a:p>
                      <a:r>
                        <a:rPr lang="en-GB" dirty="0" smtClean="0"/>
                        <a:t>TOTAL</a:t>
                      </a:r>
                      <a:r>
                        <a:rPr lang="en-GB" baseline="0" dirty="0" smtClean="0"/>
                        <a:t> WITH NEGATIVE TEST</a:t>
                      </a:r>
                      <a:endParaRPr lang="en-GB" dirty="0"/>
                    </a:p>
                  </a:txBody>
                  <a:tcPr/>
                </a:tc>
              </a:tr>
              <a:tr h="370840">
                <a:tc>
                  <a:txBody>
                    <a:bodyPr/>
                    <a:lstStyle/>
                    <a:p>
                      <a:endParaRPr lang="en-GB"/>
                    </a:p>
                  </a:txBody>
                  <a:tcPr/>
                </a:tc>
                <a:tc>
                  <a:txBody>
                    <a:bodyPr/>
                    <a:lstStyle/>
                    <a:p>
                      <a:r>
                        <a:rPr lang="en-GB" dirty="0" smtClean="0"/>
                        <a:t>       </a:t>
                      </a:r>
                      <a:r>
                        <a:rPr lang="en-GB" dirty="0" err="1" smtClean="0"/>
                        <a:t>a+c</a:t>
                      </a:r>
                      <a:endParaRPr lang="en-GB" dirty="0" smtClean="0"/>
                    </a:p>
                    <a:p>
                      <a:r>
                        <a:rPr lang="en-GB" dirty="0" smtClean="0"/>
                        <a:t>TOTAL WITH DISEASE AS PER GOLD STANDARD</a:t>
                      </a:r>
                      <a:endParaRPr lang="en-GB" dirty="0"/>
                    </a:p>
                  </a:txBody>
                  <a:tcPr/>
                </a:tc>
                <a:tc>
                  <a:txBody>
                    <a:bodyPr/>
                    <a:lstStyle/>
                    <a:p>
                      <a:r>
                        <a:rPr lang="en-GB" dirty="0" smtClean="0"/>
                        <a:t>           </a:t>
                      </a:r>
                      <a:r>
                        <a:rPr lang="en-GB" dirty="0" err="1" smtClean="0"/>
                        <a:t>b+d</a:t>
                      </a:r>
                      <a:endParaRPr lang="en-GB" dirty="0" smtClean="0"/>
                    </a:p>
                    <a:p>
                      <a:r>
                        <a:rPr lang="en-GB" dirty="0" smtClean="0"/>
                        <a:t>TOTAL DISEASE FREE</a:t>
                      </a:r>
                      <a:endParaRPr lang="en-GB" dirty="0"/>
                    </a:p>
                  </a:txBody>
                  <a:tcPr/>
                </a:tc>
                <a:tc>
                  <a:txBody>
                    <a:bodyPr/>
                    <a:lstStyle/>
                    <a:p>
                      <a:r>
                        <a:rPr lang="en-GB" dirty="0" err="1" smtClean="0"/>
                        <a:t>a+b+c+d</a:t>
                      </a:r>
                      <a:endParaRPr lang="en-GB" dirty="0" smtClean="0"/>
                    </a:p>
                    <a:p>
                      <a:endParaRPr lang="en-GB" dirty="0" smtClean="0"/>
                    </a:p>
                    <a:p>
                      <a:r>
                        <a:rPr lang="en-GB" dirty="0" smtClean="0"/>
                        <a:t>TOTAL ALL</a:t>
                      </a:r>
                      <a:endParaRPr lang="en-GB" dirty="0"/>
                    </a:p>
                  </a:txBody>
                  <a:tcP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itle 1"/>
          <p:cNvSpPr>
            <a:spLocks noGrp="1"/>
          </p:cNvSpPr>
          <p:nvPr>
            <p:ph type="title"/>
          </p:nvPr>
        </p:nvSpPr>
        <p:spPr/>
        <p:txBody>
          <a:bodyPr/>
          <a:lstStyle/>
          <a:p>
            <a:pPr eaLnBrk="1" hangingPunct="1"/>
            <a:r>
              <a:rPr lang="en-GB" smtClean="0"/>
              <a:t>Urinalysis to prove diabetes</a:t>
            </a:r>
          </a:p>
        </p:txBody>
      </p:sp>
      <p:graphicFrame>
        <p:nvGraphicFramePr>
          <p:cNvPr id="4" name="Content Placeholder 3"/>
          <p:cNvGraphicFramePr>
            <a:graphicFrameLocks noGrp="1"/>
          </p:cNvGraphicFramePr>
          <p:nvPr>
            <p:ph idx="1"/>
          </p:nvPr>
        </p:nvGraphicFramePr>
        <p:xfrm>
          <a:off x="457200" y="1935163"/>
          <a:ext cx="8229600" cy="3292475"/>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endParaRPr lang="en-GB" sz="2400" dirty="0"/>
                    </a:p>
                  </a:txBody>
                  <a:tcPr/>
                </a:tc>
                <a:tc>
                  <a:txBody>
                    <a:bodyPr/>
                    <a:lstStyle/>
                    <a:p>
                      <a:r>
                        <a:rPr lang="en-GB" sz="2400" dirty="0" smtClean="0"/>
                        <a:t>DIABETIC</a:t>
                      </a:r>
                      <a:endParaRPr lang="en-GB" sz="2400" dirty="0"/>
                    </a:p>
                  </a:txBody>
                  <a:tcPr/>
                </a:tc>
                <a:tc>
                  <a:txBody>
                    <a:bodyPr/>
                    <a:lstStyle/>
                    <a:p>
                      <a:r>
                        <a:rPr lang="en-GB" sz="2400" dirty="0" smtClean="0"/>
                        <a:t>NOT DIABETIC</a:t>
                      </a:r>
                      <a:endParaRPr lang="en-GB" sz="2400" dirty="0"/>
                    </a:p>
                  </a:txBody>
                  <a:tcPr/>
                </a:tc>
                <a:tc>
                  <a:txBody>
                    <a:bodyPr/>
                    <a:lstStyle/>
                    <a:p>
                      <a:r>
                        <a:rPr lang="en-GB" sz="2400" dirty="0" smtClean="0"/>
                        <a:t>TOTAL</a:t>
                      </a:r>
                      <a:endParaRPr lang="en-GB" sz="2400" dirty="0"/>
                    </a:p>
                  </a:txBody>
                  <a:tcPr/>
                </a:tc>
              </a:tr>
              <a:tr h="370840">
                <a:tc>
                  <a:txBody>
                    <a:bodyPr/>
                    <a:lstStyle/>
                    <a:p>
                      <a:r>
                        <a:rPr lang="en-GB" sz="2400" dirty="0" smtClean="0"/>
                        <a:t>GLYCOSURIA</a:t>
                      </a:r>
                      <a:endParaRPr lang="en-GB" sz="2400" dirty="0"/>
                    </a:p>
                  </a:txBody>
                  <a:tcPr/>
                </a:tc>
                <a:tc>
                  <a:txBody>
                    <a:bodyPr/>
                    <a:lstStyle/>
                    <a:p>
                      <a:r>
                        <a:rPr lang="en-GB" sz="2400" dirty="0" smtClean="0"/>
                        <a:t>6 </a:t>
                      </a:r>
                      <a:r>
                        <a:rPr lang="en-GB" sz="2400" baseline="0" dirty="0" smtClean="0"/>
                        <a:t>       a</a:t>
                      </a:r>
                      <a:endParaRPr lang="en-GB" sz="2400" dirty="0"/>
                    </a:p>
                  </a:txBody>
                  <a:tcPr/>
                </a:tc>
                <a:tc>
                  <a:txBody>
                    <a:bodyPr/>
                    <a:lstStyle/>
                    <a:p>
                      <a:r>
                        <a:rPr lang="en-GB" sz="2400" dirty="0" smtClean="0"/>
                        <a:t>7           b</a:t>
                      </a:r>
                      <a:endParaRPr lang="en-GB" sz="2400" dirty="0"/>
                    </a:p>
                  </a:txBody>
                  <a:tcPr/>
                </a:tc>
                <a:tc>
                  <a:txBody>
                    <a:bodyPr/>
                    <a:lstStyle/>
                    <a:p>
                      <a:r>
                        <a:rPr lang="en-GB" sz="2400" dirty="0" smtClean="0"/>
                        <a:t>13         </a:t>
                      </a:r>
                      <a:r>
                        <a:rPr lang="en-GB" sz="2400" dirty="0" err="1" smtClean="0"/>
                        <a:t>a+b</a:t>
                      </a:r>
                      <a:endParaRPr lang="en-GB" sz="2400" dirty="0"/>
                    </a:p>
                  </a:txBody>
                  <a:tcPr/>
                </a:tc>
              </a:tr>
              <a:tr h="370840">
                <a:tc>
                  <a:txBody>
                    <a:bodyPr/>
                    <a:lstStyle/>
                    <a:p>
                      <a:r>
                        <a:rPr lang="en-GB" sz="2400" dirty="0" smtClean="0"/>
                        <a:t>NO GLYCOSURIA</a:t>
                      </a:r>
                      <a:endParaRPr lang="en-GB" sz="2400" dirty="0"/>
                    </a:p>
                  </a:txBody>
                  <a:tcPr/>
                </a:tc>
                <a:tc>
                  <a:txBody>
                    <a:bodyPr/>
                    <a:lstStyle/>
                    <a:p>
                      <a:r>
                        <a:rPr lang="en-GB" sz="2400" dirty="0" smtClean="0"/>
                        <a:t>21       c</a:t>
                      </a:r>
                      <a:endParaRPr lang="en-GB" sz="2400" dirty="0"/>
                    </a:p>
                  </a:txBody>
                  <a:tcPr/>
                </a:tc>
                <a:tc>
                  <a:txBody>
                    <a:bodyPr/>
                    <a:lstStyle/>
                    <a:p>
                      <a:r>
                        <a:rPr lang="en-GB" sz="2400" dirty="0" smtClean="0"/>
                        <a:t>966       d</a:t>
                      </a:r>
                      <a:endParaRPr lang="en-GB" sz="2400" dirty="0"/>
                    </a:p>
                  </a:txBody>
                  <a:tcPr/>
                </a:tc>
                <a:tc>
                  <a:txBody>
                    <a:bodyPr/>
                    <a:lstStyle/>
                    <a:p>
                      <a:r>
                        <a:rPr lang="en-GB" sz="2400" dirty="0" smtClean="0"/>
                        <a:t>987      </a:t>
                      </a:r>
                      <a:r>
                        <a:rPr lang="en-GB" sz="2400" dirty="0" err="1" smtClean="0"/>
                        <a:t>c+d</a:t>
                      </a:r>
                      <a:endParaRPr lang="en-GB" sz="2400" dirty="0"/>
                    </a:p>
                  </a:txBody>
                  <a:tcPr/>
                </a:tc>
              </a:tr>
              <a:tr h="370840">
                <a:tc>
                  <a:txBody>
                    <a:bodyPr/>
                    <a:lstStyle/>
                    <a:p>
                      <a:r>
                        <a:rPr lang="en-GB" sz="2400" dirty="0" smtClean="0"/>
                        <a:t>TOTAL </a:t>
                      </a:r>
                      <a:endParaRPr lang="en-GB" sz="2400" dirty="0"/>
                    </a:p>
                  </a:txBody>
                  <a:tcPr/>
                </a:tc>
                <a:tc>
                  <a:txBody>
                    <a:bodyPr/>
                    <a:lstStyle/>
                    <a:p>
                      <a:r>
                        <a:rPr lang="en-GB" sz="2400" dirty="0" smtClean="0"/>
                        <a:t>27       </a:t>
                      </a:r>
                      <a:r>
                        <a:rPr lang="en-GB" sz="2400" dirty="0" err="1" smtClean="0"/>
                        <a:t>a+c</a:t>
                      </a:r>
                      <a:endParaRPr lang="en-GB" sz="2400" dirty="0"/>
                    </a:p>
                  </a:txBody>
                  <a:tcPr/>
                </a:tc>
                <a:tc>
                  <a:txBody>
                    <a:bodyPr/>
                    <a:lstStyle/>
                    <a:p>
                      <a:r>
                        <a:rPr lang="en-GB" sz="2400" dirty="0" smtClean="0"/>
                        <a:t>973       </a:t>
                      </a:r>
                      <a:r>
                        <a:rPr lang="en-GB" sz="2400" dirty="0" err="1" smtClean="0"/>
                        <a:t>b+d</a:t>
                      </a:r>
                      <a:endParaRPr lang="en-GB" sz="2400" dirty="0"/>
                    </a:p>
                  </a:txBody>
                  <a:tcPr/>
                </a:tc>
                <a:tc>
                  <a:txBody>
                    <a:bodyPr/>
                    <a:lstStyle/>
                    <a:p>
                      <a:r>
                        <a:rPr lang="en-GB" sz="2400" dirty="0" smtClean="0"/>
                        <a:t>1000</a:t>
                      </a:r>
                      <a:endParaRPr lang="en-GB" sz="2400" dirty="0"/>
                    </a:p>
                  </a:txBody>
                  <a:tcPr/>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Title 3"/>
          <p:cNvSpPr>
            <a:spLocks noGrp="1"/>
          </p:cNvSpPr>
          <p:nvPr>
            <p:ph type="title"/>
          </p:nvPr>
        </p:nvSpPr>
        <p:spPr>
          <a:xfrm>
            <a:off x="457200" y="704850"/>
            <a:ext cx="8229600" cy="1143000"/>
          </a:xfrm>
        </p:spPr>
        <p:txBody>
          <a:bodyPr/>
          <a:lstStyle/>
          <a:p>
            <a:pPr eaLnBrk="1" hangingPunct="1"/>
            <a:endParaRPr lang="en-GB" smtClean="0"/>
          </a:p>
        </p:txBody>
      </p:sp>
      <p:sp>
        <p:nvSpPr>
          <p:cNvPr id="18435" name="Content Placeholder 2"/>
          <p:cNvSpPr>
            <a:spLocks noGrp="1"/>
          </p:cNvSpPr>
          <p:nvPr>
            <p:ph sz="half" idx="1"/>
          </p:nvPr>
        </p:nvSpPr>
        <p:spPr>
          <a:xfrm>
            <a:off x="457200" y="1920875"/>
            <a:ext cx="4038600" cy="4433888"/>
          </a:xfrm>
        </p:spPr>
        <p:txBody>
          <a:bodyPr>
            <a:normAutofit lnSpcReduction="10000"/>
          </a:bodyPr>
          <a:lstStyle/>
          <a:p>
            <a:pPr marL="274320" indent="-274320" eaLnBrk="1" fontAlgn="auto" hangingPunct="1">
              <a:lnSpc>
                <a:spcPct val="90000"/>
              </a:lnSpc>
              <a:spcAft>
                <a:spcPts val="0"/>
              </a:spcAft>
              <a:buClr>
                <a:schemeClr val="accent3"/>
              </a:buClr>
              <a:buFontTx/>
              <a:buNone/>
              <a:defRPr/>
            </a:pPr>
            <a:r>
              <a:rPr lang="en-GB" sz="2000" b="1" dirty="0" smtClean="0">
                <a:solidFill>
                  <a:srgbClr val="7030A0"/>
                </a:solidFill>
              </a:rPr>
              <a:t>Sensitivity = a/</a:t>
            </a:r>
            <a:r>
              <a:rPr lang="en-GB" sz="2000" b="1" dirty="0" err="1" smtClean="0">
                <a:solidFill>
                  <a:srgbClr val="7030A0"/>
                </a:solidFill>
              </a:rPr>
              <a:t>a+c</a:t>
            </a:r>
            <a:r>
              <a:rPr lang="en-GB" sz="2000" b="1" dirty="0" smtClean="0">
                <a:solidFill>
                  <a:srgbClr val="7030A0"/>
                </a:solidFill>
              </a:rPr>
              <a:t> = 6/27=22.2%</a:t>
            </a:r>
          </a:p>
          <a:p>
            <a:pPr marL="274320" indent="-274320" eaLnBrk="1" fontAlgn="auto" hangingPunct="1">
              <a:lnSpc>
                <a:spcPct val="90000"/>
              </a:lnSpc>
              <a:spcAft>
                <a:spcPts val="0"/>
              </a:spcAft>
              <a:buClr>
                <a:schemeClr val="accent3"/>
              </a:buClr>
              <a:buFontTx/>
              <a:buNone/>
              <a:defRPr/>
            </a:pPr>
            <a:endParaRPr lang="en-GB" sz="2000" b="1" dirty="0" smtClean="0">
              <a:solidFill>
                <a:srgbClr val="7030A0"/>
              </a:solidFill>
            </a:endParaRPr>
          </a:p>
          <a:p>
            <a:pPr marL="274320" indent="-274320" eaLnBrk="1" fontAlgn="auto" hangingPunct="1">
              <a:lnSpc>
                <a:spcPct val="90000"/>
              </a:lnSpc>
              <a:spcAft>
                <a:spcPts val="0"/>
              </a:spcAft>
              <a:buClr>
                <a:schemeClr val="accent3"/>
              </a:buClr>
              <a:buFontTx/>
              <a:buNone/>
              <a:defRPr/>
            </a:pPr>
            <a:r>
              <a:rPr lang="en-GB" sz="2000" b="1" dirty="0" smtClean="0"/>
              <a:t> </a:t>
            </a:r>
            <a:r>
              <a:rPr lang="en-GB" sz="2000" b="1" dirty="0" smtClean="0">
                <a:solidFill>
                  <a:schemeClr val="accent3">
                    <a:lumMod val="75000"/>
                  </a:schemeClr>
                </a:solidFill>
              </a:rPr>
              <a:t>Specificity = d/</a:t>
            </a:r>
            <a:r>
              <a:rPr lang="en-GB" sz="2000" b="1" dirty="0" err="1" smtClean="0">
                <a:solidFill>
                  <a:schemeClr val="accent3">
                    <a:lumMod val="75000"/>
                  </a:schemeClr>
                </a:solidFill>
              </a:rPr>
              <a:t>b+d</a:t>
            </a:r>
            <a:r>
              <a:rPr lang="en-GB" sz="2000" b="1" dirty="0" smtClean="0">
                <a:solidFill>
                  <a:schemeClr val="accent3">
                    <a:lumMod val="75000"/>
                  </a:schemeClr>
                </a:solidFill>
              </a:rPr>
              <a:t> = </a:t>
            </a:r>
          </a:p>
          <a:p>
            <a:pPr marL="274320" indent="-274320" eaLnBrk="1" fontAlgn="auto" hangingPunct="1">
              <a:lnSpc>
                <a:spcPct val="90000"/>
              </a:lnSpc>
              <a:spcAft>
                <a:spcPts val="0"/>
              </a:spcAft>
              <a:buClr>
                <a:schemeClr val="accent3"/>
              </a:buClr>
              <a:buFontTx/>
              <a:buNone/>
              <a:defRPr/>
            </a:pPr>
            <a:r>
              <a:rPr lang="en-GB" sz="2000" b="1" dirty="0" smtClean="0">
                <a:solidFill>
                  <a:schemeClr val="accent3">
                    <a:lumMod val="75000"/>
                  </a:schemeClr>
                </a:solidFill>
              </a:rPr>
              <a:t>966/973 =99.3%</a:t>
            </a:r>
          </a:p>
          <a:p>
            <a:pPr marL="274320" indent="-274320" eaLnBrk="1" fontAlgn="auto" hangingPunct="1">
              <a:lnSpc>
                <a:spcPct val="90000"/>
              </a:lnSpc>
              <a:spcAft>
                <a:spcPts val="0"/>
              </a:spcAft>
              <a:buClr>
                <a:schemeClr val="accent3"/>
              </a:buClr>
              <a:buFontTx/>
              <a:buNone/>
              <a:defRPr/>
            </a:pPr>
            <a:endParaRPr lang="en-GB" sz="2000" b="1" dirty="0" smtClean="0"/>
          </a:p>
          <a:p>
            <a:pPr marL="274320" indent="-274320" eaLnBrk="1" fontAlgn="auto" hangingPunct="1">
              <a:lnSpc>
                <a:spcPct val="90000"/>
              </a:lnSpc>
              <a:spcAft>
                <a:spcPts val="0"/>
              </a:spcAft>
              <a:buClr>
                <a:schemeClr val="accent3"/>
              </a:buClr>
              <a:buFontTx/>
              <a:buNone/>
              <a:defRPr/>
            </a:pPr>
            <a:r>
              <a:rPr lang="en-GB" sz="2000" b="1" dirty="0" smtClean="0"/>
              <a:t>positive </a:t>
            </a:r>
            <a:r>
              <a:rPr lang="en-GB" sz="2000" b="1" dirty="0" err="1" smtClean="0"/>
              <a:t>predicitive</a:t>
            </a:r>
            <a:r>
              <a:rPr lang="en-GB" sz="2000" b="1" dirty="0" smtClean="0"/>
              <a:t> value = 6/13 = 46.2%</a:t>
            </a:r>
          </a:p>
          <a:p>
            <a:pPr marL="274320" indent="-274320" eaLnBrk="1" fontAlgn="auto" hangingPunct="1">
              <a:lnSpc>
                <a:spcPct val="90000"/>
              </a:lnSpc>
              <a:spcAft>
                <a:spcPts val="0"/>
              </a:spcAft>
              <a:buClr>
                <a:schemeClr val="accent3"/>
              </a:buClr>
              <a:buFontTx/>
              <a:buNone/>
              <a:defRPr/>
            </a:pPr>
            <a:endParaRPr lang="en-GB" sz="2000" b="1" dirty="0" smtClean="0"/>
          </a:p>
          <a:p>
            <a:pPr marL="274320" indent="-274320" eaLnBrk="1" fontAlgn="auto" hangingPunct="1">
              <a:lnSpc>
                <a:spcPct val="90000"/>
              </a:lnSpc>
              <a:spcAft>
                <a:spcPts val="0"/>
              </a:spcAft>
              <a:buClr>
                <a:schemeClr val="accent3"/>
              </a:buClr>
              <a:buFontTx/>
              <a:buNone/>
              <a:defRPr/>
            </a:pPr>
            <a:r>
              <a:rPr lang="en-GB" sz="2000" b="1" dirty="0" smtClean="0"/>
              <a:t>negative </a:t>
            </a:r>
            <a:r>
              <a:rPr lang="en-GB" sz="2000" b="1" dirty="0" err="1" smtClean="0"/>
              <a:t>predicitve</a:t>
            </a:r>
            <a:r>
              <a:rPr lang="en-GB" sz="2000" b="1" dirty="0" smtClean="0"/>
              <a:t> value = d/</a:t>
            </a:r>
            <a:r>
              <a:rPr lang="en-GB" sz="2000" b="1" dirty="0" err="1" smtClean="0"/>
              <a:t>c+d</a:t>
            </a:r>
            <a:r>
              <a:rPr lang="en-GB" sz="2000" b="1" dirty="0" smtClean="0"/>
              <a:t> = 966/987=97.9%.</a:t>
            </a:r>
          </a:p>
          <a:p>
            <a:pPr marL="274320" indent="-274320" eaLnBrk="1" fontAlgn="auto" hangingPunct="1">
              <a:lnSpc>
                <a:spcPct val="90000"/>
              </a:lnSpc>
              <a:spcAft>
                <a:spcPts val="0"/>
              </a:spcAft>
              <a:buClr>
                <a:schemeClr val="accent3"/>
              </a:buClr>
              <a:buFontTx/>
              <a:buNone/>
              <a:defRPr/>
            </a:pPr>
            <a:endParaRPr lang="en-GB" sz="2000" b="1" dirty="0" smtClean="0"/>
          </a:p>
          <a:p>
            <a:pPr marL="274320" indent="-274320" eaLnBrk="1" fontAlgn="auto" hangingPunct="1">
              <a:lnSpc>
                <a:spcPct val="90000"/>
              </a:lnSpc>
              <a:spcAft>
                <a:spcPts val="0"/>
              </a:spcAft>
              <a:buClr>
                <a:schemeClr val="accent3"/>
              </a:buClr>
              <a:buFontTx/>
              <a:buNone/>
              <a:defRPr/>
            </a:pPr>
            <a:endParaRPr lang="en-GB" sz="2000" b="1" dirty="0" smtClean="0"/>
          </a:p>
          <a:p>
            <a:pPr marL="274320" indent="-274320" eaLnBrk="1" fontAlgn="auto" hangingPunct="1">
              <a:spcAft>
                <a:spcPts val="0"/>
              </a:spcAft>
              <a:buClr>
                <a:schemeClr val="accent3"/>
              </a:buClr>
              <a:buFont typeface="Wingdings 2"/>
              <a:buChar char=""/>
              <a:defRPr/>
            </a:pPr>
            <a:r>
              <a:rPr lang="en-GB" sz="2000" dirty="0" smtClean="0"/>
              <a:t>Accuracy : </a:t>
            </a:r>
            <a:r>
              <a:rPr lang="en-GB" sz="2000" dirty="0" err="1" smtClean="0"/>
              <a:t>a+d</a:t>
            </a:r>
            <a:r>
              <a:rPr lang="en-GB" sz="2000" dirty="0" smtClean="0"/>
              <a:t>/ </a:t>
            </a:r>
            <a:r>
              <a:rPr lang="en-GB" sz="2000" dirty="0" err="1" smtClean="0"/>
              <a:t>a+b+c+d</a:t>
            </a:r>
            <a:r>
              <a:rPr lang="en-GB" sz="2000" dirty="0" smtClean="0"/>
              <a:t>= 6+966/1000=97.2%</a:t>
            </a:r>
          </a:p>
        </p:txBody>
      </p:sp>
      <p:graphicFrame>
        <p:nvGraphicFramePr>
          <p:cNvPr id="6" name="Content Placeholder 5"/>
          <p:cNvGraphicFramePr>
            <a:graphicFrameLocks noGrp="1"/>
          </p:cNvGraphicFramePr>
          <p:nvPr>
            <p:ph sz="half" idx="2"/>
          </p:nvPr>
        </p:nvGraphicFramePr>
        <p:xfrm>
          <a:off x="4648200" y="1920875"/>
          <a:ext cx="4038600" cy="2560638"/>
        </p:xfrm>
        <a:graphic>
          <a:graphicData uri="http://schemas.openxmlformats.org/drawingml/2006/table">
            <a:tbl>
              <a:tblPr firstRow="1" bandRow="1">
                <a:tableStyleId>{5C22544A-7EE6-4342-B048-85BDC9FD1C3A}</a:tableStyleId>
              </a:tblPr>
              <a:tblGrid>
                <a:gridCol w="1009650"/>
                <a:gridCol w="1009650"/>
                <a:gridCol w="1009650"/>
                <a:gridCol w="1009650"/>
              </a:tblGrid>
              <a:tr h="370840">
                <a:tc>
                  <a:txBody>
                    <a:bodyPr/>
                    <a:lstStyle/>
                    <a:p>
                      <a:endParaRPr lang="en-GB" sz="2400" dirty="0"/>
                    </a:p>
                  </a:txBody>
                  <a:tcPr/>
                </a:tc>
                <a:tc>
                  <a:txBody>
                    <a:bodyPr/>
                    <a:lstStyle/>
                    <a:p>
                      <a:r>
                        <a:rPr lang="en-GB" sz="2400" dirty="0" smtClean="0"/>
                        <a:t>DM+</a:t>
                      </a:r>
                      <a:endParaRPr lang="en-GB" sz="2400" dirty="0"/>
                    </a:p>
                  </a:txBody>
                  <a:tcPr/>
                </a:tc>
                <a:tc>
                  <a:txBody>
                    <a:bodyPr/>
                    <a:lstStyle/>
                    <a:p>
                      <a:r>
                        <a:rPr lang="en-GB" sz="2400" baseline="0" dirty="0" smtClean="0"/>
                        <a:t>DM-</a:t>
                      </a:r>
                      <a:endParaRPr lang="en-GB" sz="2400" dirty="0"/>
                    </a:p>
                  </a:txBody>
                  <a:tcPr/>
                </a:tc>
                <a:tc>
                  <a:txBody>
                    <a:bodyPr/>
                    <a:lstStyle/>
                    <a:p>
                      <a:endParaRPr lang="en-GB" sz="2400" dirty="0"/>
                    </a:p>
                  </a:txBody>
                  <a:tcPr/>
                </a:tc>
              </a:tr>
              <a:tr h="370840">
                <a:tc>
                  <a:txBody>
                    <a:bodyPr/>
                    <a:lstStyle/>
                    <a:p>
                      <a:r>
                        <a:rPr lang="en-GB" sz="2400" dirty="0" smtClean="0"/>
                        <a:t>Urine+</a:t>
                      </a:r>
                      <a:endParaRPr lang="en-GB" sz="2400" dirty="0"/>
                    </a:p>
                  </a:txBody>
                  <a:tcPr/>
                </a:tc>
                <a:tc>
                  <a:txBody>
                    <a:bodyPr/>
                    <a:lstStyle/>
                    <a:p>
                      <a:r>
                        <a:rPr lang="en-GB" sz="2400" b="1" dirty="0" smtClean="0">
                          <a:solidFill>
                            <a:schemeClr val="accent4">
                              <a:lumMod val="75000"/>
                            </a:schemeClr>
                          </a:solidFill>
                        </a:rPr>
                        <a:t>6</a:t>
                      </a:r>
                      <a:endParaRPr lang="en-GB" sz="2400" b="1" dirty="0">
                        <a:solidFill>
                          <a:schemeClr val="accent4">
                            <a:lumMod val="75000"/>
                          </a:schemeClr>
                        </a:solidFill>
                      </a:endParaRPr>
                    </a:p>
                  </a:txBody>
                  <a:tcPr/>
                </a:tc>
                <a:tc>
                  <a:txBody>
                    <a:bodyPr/>
                    <a:lstStyle/>
                    <a:p>
                      <a:r>
                        <a:rPr lang="en-GB" sz="2400" dirty="0" smtClean="0"/>
                        <a:t>7</a:t>
                      </a:r>
                      <a:endParaRPr lang="en-GB" sz="2400" dirty="0"/>
                    </a:p>
                  </a:txBody>
                  <a:tcPr/>
                </a:tc>
                <a:tc>
                  <a:txBody>
                    <a:bodyPr/>
                    <a:lstStyle/>
                    <a:p>
                      <a:r>
                        <a:rPr lang="en-GB" sz="2400" dirty="0" smtClean="0"/>
                        <a:t>13</a:t>
                      </a:r>
                      <a:endParaRPr lang="en-GB" sz="2400" dirty="0"/>
                    </a:p>
                  </a:txBody>
                  <a:tcPr/>
                </a:tc>
              </a:tr>
              <a:tr h="370840">
                <a:tc>
                  <a:txBody>
                    <a:bodyPr/>
                    <a:lstStyle/>
                    <a:p>
                      <a:r>
                        <a:rPr lang="en-GB" sz="2400" dirty="0" smtClean="0"/>
                        <a:t>Urine</a:t>
                      </a:r>
                      <a:r>
                        <a:rPr lang="en-GB" sz="2400" baseline="0" dirty="0" smtClean="0"/>
                        <a:t> -</a:t>
                      </a:r>
                      <a:endParaRPr lang="en-GB" sz="2400" dirty="0"/>
                    </a:p>
                  </a:txBody>
                  <a:tcPr/>
                </a:tc>
                <a:tc>
                  <a:txBody>
                    <a:bodyPr/>
                    <a:lstStyle/>
                    <a:p>
                      <a:r>
                        <a:rPr lang="en-GB" sz="2400" dirty="0" smtClean="0"/>
                        <a:t>21</a:t>
                      </a:r>
                      <a:endParaRPr lang="en-GB" sz="2400" dirty="0"/>
                    </a:p>
                  </a:txBody>
                  <a:tcPr/>
                </a:tc>
                <a:tc>
                  <a:txBody>
                    <a:bodyPr/>
                    <a:lstStyle/>
                    <a:p>
                      <a:r>
                        <a:rPr lang="en-GB" sz="2400" b="1" dirty="0" smtClean="0">
                          <a:solidFill>
                            <a:schemeClr val="accent3">
                              <a:lumMod val="75000"/>
                            </a:schemeClr>
                          </a:solidFill>
                        </a:rPr>
                        <a:t>966</a:t>
                      </a:r>
                      <a:endParaRPr lang="en-GB" sz="2400" b="1" dirty="0">
                        <a:solidFill>
                          <a:schemeClr val="accent3">
                            <a:lumMod val="75000"/>
                          </a:schemeClr>
                        </a:solidFill>
                      </a:endParaRPr>
                    </a:p>
                  </a:txBody>
                  <a:tcPr/>
                </a:tc>
                <a:tc>
                  <a:txBody>
                    <a:bodyPr/>
                    <a:lstStyle/>
                    <a:p>
                      <a:r>
                        <a:rPr lang="en-GB" sz="2400" dirty="0" smtClean="0"/>
                        <a:t>987</a:t>
                      </a:r>
                      <a:endParaRPr lang="en-GB" sz="2400" dirty="0"/>
                    </a:p>
                  </a:txBody>
                  <a:tcPr/>
                </a:tc>
              </a:tr>
              <a:tr h="370840">
                <a:tc>
                  <a:txBody>
                    <a:bodyPr/>
                    <a:lstStyle/>
                    <a:p>
                      <a:endParaRPr lang="en-GB" sz="2400" dirty="0"/>
                    </a:p>
                  </a:txBody>
                  <a:tcPr/>
                </a:tc>
                <a:tc>
                  <a:txBody>
                    <a:bodyPr/>
                    <a:lstStyle/>
                    <a:p>
                      <a:r>
                        <a:rPr lang="en-GB" sz="2400" dirty="0" smtClean="0"/>
                        <a:t>27</a:t>
                      </a:r>
                      <a:endParaRPr lang="en-GB" sz="2400" dirty="0"/>
                    </a:p>
                  </a:txBody>
                  <a:tcPr/>
                </a:tc>
                <a:tc>
                  <a:txBody>
                    <a:bodyPr/>
                    <a:lstStyle/>
                    <a:p>
                      <a:r>
                        <a:rPr lang="en-GB" sz="2400" dirty="0" smtClean="0"/>
                        <a:t>973</a:t>
                      </a:r>
                      <a:endParaRPr lang="en-GB" sz="2400" dirty="0"/>
                    </a:p>
                  </a:txBody>
                  <a:tcPr/>
                </a:tc>
                <a:tc>
                  <a:txBody>
                    <a:bodyPr/>
                    <a:lstStyle/>
                    <a:p>
                      <a:r>
                        <a:rPr lang="en-GB" sz="2400" dirty="0" smtClean="0"/>
                        <a:t>1000</a:t>
                      </a:r>
                      <a:endParaRPr lang="en-GB" sz="2400" dirty="0"/>
                    </a:p>
                  </a:txBody>
                  <a:tcPr/>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704850"/>
            <a:ext cx="8229600" cy="1143000"/>
          </a:xfrm>
        </p:spPr>
        <p:txBody>
          <a:bodyPr>
            <a:normAutofit fontScale="90000"/>
          </a:bodyPr>
          <a:lstStyle/>
          <a:p>
            <a:pPr eaLnBrk="1" fontAlgn="auto" hangingPunct="1">
              <a:spcAft>
                <a:spcPts val="0"/>
              </a:spcAft>
              <a:defRPr/>
            </a:pPr>
            <a:r>
              <a:rPr lang="en-GB" sz="4000" smtClean="0"/>
              <a:t>USING ECG IN PTS WITH CHEST PAIN TO PREDICT CORONARY ARTERY STENOSIS</a:t>
            </a:r>
          </a:p>
        </p:txBody>
      </p:sp>
      <p:graphicFrame>
        <p:nvGraphicFramePr>
          <p:cNvPr id="4" name="Content Placeholder 3"/>
          <p:cNvGraphicFramePr>
            <a:graphicFrameLocks noGrp="1"/>
          </p:cNvGraphicFramePr>
          <p:nvPr>
            <p:ph sz="half" idx="1"/>
          </p:nvPr>
        </p:nvGraphicFramePr>
        <p:xfrm>
          <a:off x="457200" y="1920875"/>
          <a:ext cx="4038600" cy="2473325"/>
        </p:xfrm>
        <a:graphic>
          <a:graphicData uri="http://schemas.openxmlformats.org/drawingml/2006/table">
            <a:tbl>
              <a:tblPr firstRow="1" bandRow="1">
                <a:tableStyleId>{5C22544A-7EE6-4342-B048-85BDC9FD1C3A}</a:tableStyleId>
              </a:tblPr>
              <a:tblGrid>
                <a:gridCol w="1009650"/>
                <a:gridCol w="1009650"/>
                <a:gridCol w="1009650"/>
                <a:gridCol w="1009650"/>
              </a:tblGrid>
              <a:tr h="370840">
                <a:tc>
                  <a:txBody>
                    <a:bodyPr/>
                    <a:lstStyle/>
                    <a:p>
                      <a:endParaRPr lang="en-GB" sz="1800" dirty="0"/>
                    </a:p>
                  </a:txBody>
                  <a:tcPr marL="44873" marR="44873"/>
                </a:tc>
                <a:tc>
                  <a:txBody>
                    <a:bodyPr/>
                    <a:lstStyle/>
                    <a:p>
                      <a:r>
                        <a:rPr lang="en-GB" sz="1800" dirty="0" smtClean="0"/>
                        <a:t>CAS</a:t>
                      </a:r>
                      <a:r>
                        <a:rPr lang="en-GB" sz="1800" baseline="0" dirty="0" smtClean="0"/>
                        <a:t> </a:t>
                      </a:r>
                      <a:r>
                        <a:rPr lang="en-GB" sz="1800" dirty="0" smtClean="0"/>
                        <a:t>ON ANGIO</a:t>
                      </a:r>
                      <a:endParaRPr lang="en-GB" sz="1800" dirty="0"/>
                    </a:p>
                  </a:txBody>
                  <a:tcPr marL="44873" marR="44873"/>
                </a:tc>
                <a:tc>
                  <a:txBody>
                    <a:bodyPr/>
                    <a:lstStyle/>
                    <a:p>
                      <a:r>
                        <a:rPr lang="en-GB" sz="1600" dirty="0" smtClean="0"/>
                        <a:t>NORMAL</a:t>
                      </a:r>
                      <a:r>
                        <a:rPr lang="en-GB" sz="1600" baseline="0" dirty="0" smtClean="0"/>
                        <a:t> VESSELS</a:t>
                      </a:r>
                      <a:r>
                        <a:rPr lang="en-GB" sz="1600" dirty="0" smtClean="0"/>
                        <a:t> ON ANGIO</a:t>
                      </a:r>
                      <a:endParaRPr lang="en-GB" sz="1600" dirty="0"/>
                    </a:p>
                  </a:txBody>
                  <a:tcPr marL="44873" marR="44873"/>
                </a:tc>
                <a:tc>
                  <a:txBody>
                    <a:bodyPr/>
                    <a:lstStyle/>
                    <a:p>
                      <a:r>
                        <a:rPr lang="en-GB" sz="1800" dirty="0" smtClean="0"/>
                        <a:t>TOTAL</a:t>
                      </a:r>
                      <a:endParaRPr lang="en-GB" sz="1800" dirty="0"/>
                    </a:p>
                  </a:txBody>
                  <a:tcPr marL="44873" marR="44873"/>
                </a:tc>
              </a:tr>
              <a:tr h="370840">
                <a:tc>
                  <a:txBody>
                    <a:bodyPr/>
                    <a:lstStyle/>
                    <a:p>
                      <a:r>
                        <a:rPr lang="en-GB" sz="1400" dirty="0" smtClean="0"/>
                        <a:t>ECG CHANGES</a:t>
                      </a:r>
                      <a:endParaRPr lang="en-GB" sz="1400" dirty="0"/>
                    </a:p>
                  </a:txBody>
                  <a:tcPr marL="44873" marR="44873"/>
                </a:tc>
                <a:tc>
                  <a:txBody>
                    <a:bodyPr/>
                    <a:lstStyle/>
                    <a:p>
                      <a:r>
                        <a:rPr lang="en-GB" sz="2400" dirty="0" smtClean="0"/>
                        <a:t>137         </a:t>
                      </a:r>
                      <a:endParaRPr lang="en-GB" sz="2400" dirty="0"/>
                    </a:p>
                  </a:txBody>
                  <a:tcPr marL="44873" marR="44873"/>
                </a:tc>
                <a:tc>
                  <a:txBody>
                    <a:bodyPr/>
                    <a:lstStyle/>
                    <a:p>
                      <a:r>
                        <a:rPr lang="en-GB" sz="2800" dirty="0" smtClean="0"/>
                        <a:t>11</a:t>
                      </a:r>
                      <a:endParaRPr lang="en-GB" sz="2800" dirty="0"/>
                    </a:p>
                  </a:txBody>
                  <a:tcPr marL="44873" marR="44873"/>
                </a:tc>
                <a:tc>
                  <a:txBody>
                    <a:bodyPr/>
                    <a:lstStyle/>
                    <a:p>
                      <a:endParaRPr lang="en-GB" sz="1800" dirty="0"/>
                    </a:p>
                  </a:txBody>
                  <a:tcPr marL="44873" marR="44873"/>
                </a:tc>
              </a:tr>
              <a:tr h="370840">
                <a:tc>
                  <a:txBody>
                    <a:bodyPr/>
                    <a:lstStyle/>
                    <a:p>
                      <a:r>
                        <a:rPr lang="en-GB" sz="1400" dirty="0" smtClean="0"/>
                        <a:t>NO ECG CHANGES</a:t>
                      </a:r>
                      <a:endParaRPr lang="en-GB" sz="1400" dirty="0"/>
                    </a:p>
                  </a:txBody>
                  <a:tcPr marL="44873" marR="44873"/>
                </a:tc>
                <a:tc>
                  <a:txBody>
                    <a:bodyPr/>
                    <a:lstStyle/>
                    <a:p>
                      <a:r>
                        <a:rPr lang="en-GB" sz="2400" dirty="0" smtClean="0"/>
                        <a:t>90</a:t>
                      </a:r>
                      <a:endParaRPr lang="en-GB" sz="2400" dirty="0"/>
                    </a:p>
                  </a:txBody>
                  <a:tcPr marL="44873" marR="44873"/>
                </a:tc>
                <a:tc>
                  <a:txBody>
                    <a:bodyPr/>
                    <a:lstStyle/>
                    <a:p>
                      <a:r>
                        <a:rPr lang="en-GB" sz="2400" dirty="0" smtClean="0"/>
                        <a:t>112</a:t>
                      </a:r>
                      <a:endParaRPr lang="en-GB" sz="2400" dirty="0"/>
                    </a:p>
                  </a:txBody>
                  <a:tcPr marL="44873" marR="44873"/>
                </a:tc>
                <a:tc>
                  <a:txBody>
                    <a:bodyPr/>
                    <a:lstStyle/>
                    <a:p>
                      <a:endParaRPr lang="en-GB" sz="1800" dirty="0"/>
                    </a:p>
                  </a:txBody>
                  <a:tcPr marL="44873" marR="44873"/>
                </a:tc>
              </a:tr>
              <a:tr h="370840">
                <a:tc>
                  <a:txBody>
                    <a:bodyPr/>
                    <a:lstStyle/>
                    <a:p>
                      <a:r>
                        <a:rPr lang="en-GB" sz="1800" dirty="0" smtClean="0"/>
                        <a:t>TOTAL</a:t>
                      </a:r>
                      <a:endParaRPr lang="en-GB" sz="1800" dirty="0"/>
                    </a:p>
                  </a:txBody>
                  <a:tcPr marL="44873" marR="44873"/>
                </a:tc>
                <a:tc>
                  <a:txBody>
                    <a:bodyPr/>
                    <a:lstStyle/>
                    <a:p>
                      <a:endParaRPr lang="en-GB" sz="1800"/>
                    </a:p>
                  </a:txBody>
                  <a:tcPr marL="44873" marR="44873"/>
                </a:tc>
                <a:tc>
                  <a:txBody>
                    <a:bodyPr/>
                    <a:lstStyle/>
                    <a:p>
                      <a:endParaRPr lang="en-GB" sz="1800"/>
                    </a:p>
                  </a:txBody>
                  <a:tcPr marL="44873" marR="44873"/>
                </a:tc>
                <a:tc>
                  <a:txBody>
                    <a:bodyPr/>
                    <a:lstStyle/>
                    <a:p>
                      <a:endParaRPr lang="en-GB" sz="1800" dirty="0"/>
                    </a:p>
                  </a:txBody>
                  <a:tcPr marL="44873" marR="44873"/>
                </a:tc>
              </a:tr>
            </a:tbl>
          </a:graphicData>
        </a:graphic>
      </p:graphicFrame>
      <p:sp>
        <p:nvSpPr>
          <p:cNvPr id="185373" name="Content Placeholder 4"/>
          <p:cNvSpPr>
            <a:spLocks noGrp="1"/>
          </p:cNvSpPr>
          <p:nvPr>
            <p:ph sz="half" idx="2"/>
          </p:nvPr>
        </p:nvSpPr>
        <p:spPr>
          <a:xfrm>
            <a:off x="4648200" y="1920875"/>
            <a:ext cx="4038600" cy="4433888"/>
          </a:xfrm>
        </p:spPr>
        <p:txBody>
          <a:bodyPr/>
          <a:lstStyle/>
          <a:p>
            <a:pPr eaLnBrk="1" hangingPunct="1"/>
            <a:r>
              <a:rPr lang="en-GB" smtClean="0"/>
              <a:t>Complete table</a:t>
            </a:r>
          </a:p>
          <a:p>
            <a:pPr eaLnBrk="1" hangingPunct="1"/>
            <a:r>
              <a:rPr lang="en-GB" smtClean="0"/>
              <a:t>Sensitivity</a:t>
            </a:r>
          </a:p>
          <a:p>
            <a:pPr eaLnBrk="1" hangingPunct="1"/>
            <a:r>
              <a:rPr lang="en-GB" smtClean="0"/>
              <a:t>Specificity</a:t>
            </a:r>
          </a:p>
          <a:p>
            <a:pPr eaLnBrk="1" hangingPunct="1"/>
            <a:r>
              <a:rPr lang="en-GB" smtClean="0"/>
              <a:t>PPV</a:t>
            </a:r>
          </a:p>
          <a:p>
            <a:pPr eaLnBrk="1" hangingPunct="1"/>
            <a:r>
              <a:rPr lang="en-GB" smtClean="0"/>
              <a:t>NPV</a:t>
            </a:r>
          </a:p>
          <a:p>
            <a:pPr eaLnBrk="1" hangingPunct="1"/>
            <a:endParaRPr lang="en-GB"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Title 1"/>
          <p:cNvSpPr>
            <a:spLocks noGrp="1"/>
          </p:cNvSpPr>
          <p:nvPr>
            <p:ph type="title"/>
          </p:nvPr>
        </p:nvSpPr>
        <p:spPr/>
        <p:txBody>
          <a:bodyPr/>
          <a:lstStyle/>
          <a:p>
            <a:pPr eaLnBrk="1" hangingPunct="1"/>
            <a:endParaRPr lang="en-GB" smtClean="0"/>
          </a:p>
        </p:txBody>
      </p:sp>
      <p:sp>
        <p:nvSpPr>
          <p:cNvPr id="186370" name="Rectangle 3"/>
          <p:cNvSpPr>
            <a:spLocks noGrp="1" noChangeArrowheads="1"/>
          </p:cNvSpPr>
          <p:nvPr>
            <p:ph idx="1"/>
          </p:nvPr>
        </p:nvSpPr>
        <p:spPr/>
        <p:txBody>
          <a:bodyPr lIns="90488" tIns="44450" rIns="90488" bIns="44450"/>
          <a:lstStyle/>
          <a:p>
            <a:pPr eaLnBrk="1" hangingPunct="1">
              <a:lnSpc>
                <a:spcPct val="90000"/>
              </a:lnSpc>
              <a:buFontTx/>
              <a:buNone/>
            </a:pPr>
            <a:r>
              <a:rPr lang="en-GB" sz="3600" smtClean="0"/>
              <a:t>		 					</a:t>
            </a:r>
            <a:r>
              <a:rPr lang="en-GB" sz="2400" b="1" smtClean="0"/>
              <a:t>DISEASE</a:t>
            </a:r>
            <a:endParaRPr lang="en-GB" smtClean="0"/>
          </a:p>
          <a:p>
            <a:pPr eaLnBrk="1" hangingPunct="1">
              <a:lnSpc>
                <a:spcPct val="90000"/>
              </a:lnSpc>
              <a:buFontTx/>
              <a:buNone/>
            </a:pPr>
            <a:r>
              <a:rPr lang="en-GB" smtClean="0"/>
              <a:t>						</a:t>
            </a:r>
            <a:r>
              <a:rPr lang="en-GB" sz="2000" b="1" smtClean="0"/>
              <a:t>PRESENT	ABSENT</a:t>
            </a:r>
          </a:p>
          <a:p>
            <a:pPr eaLnBrk="1" hangingPunct="1">
              <a:lnSpc>
                <a:spcPct val="90000"/>
              </a:lnSpc>
              <a:buFontTx/>
              <a:buNone/>
            </a:pPr>
            <a:endParaRPr lang="en-GB" sz="2000" b="1" smtClean="0"/>
          </a:p>
          <a:p>
            <a:pPr eaLnBrk="1" hangingPunct="1">
              <a:lnSpc>
                <a:spcPct val="90000"/>
              </a:lnSpc>
              <a:buFontTx/>
              <a:buNone/>
            </a:pPr>
            <a:r>
              <a:rPr lang="en-GB" sz="2000" b="1" smtClean="0"/>
              <a:t>		</a:t>
            </a:r>
            <a:r>
              <a:rPr lang="en-GB" sz="2400" b="1" smtClean="0"/>
              <a:t>TEST		</a:t>
            </a:r>
            <a:r>
              <a:rPr lang="en-GB" sz="2000" b="1" smtClean="0"/>
              <a:t>POSITIVE	      </a:t>
            </a:r>
            <a:r>
              <a:rPr lang="en-GB" sz="2000" b="1" smtClean="0">
                <a:solidFill>
                  <a:srgbClr val="C00000"/>
                </a:solidFill>
              </a:rPr>
              <a:t>137</a:t>
            </a:r>
            <a:r>
              <a:rPr lang="en-GB" sz="2000" b="1" smtClean="0"/>
              <a:t>		     11</a:t>
            </a:r>
          </a:p>
          <a:p>
            <a:pPr eaLnBrk="1" hangingPunct="1">
              <a:lnSpc>
                <a:spcPct val="90000"/>
              </a:lnSpc>
              <a:buFontTx/>
              <a:buNone/>
            </a:pPr>
            <a:endParaRPr lang="en-GB" sz="2000" b="1" smtClean="0"/>
          </a:p>
          <a:p>
            <a:pPr eaLnBrk="1" hangingPunct="1">
              <a:lnSpc>
                <a:spcPct val="90000"/>
              </a:lnSpc>
              <a:buFontTx/>
              <a:buNone/>
            </a:pPr>
            <a:r>
              <a:rPr lang="en-GB" sz="2000" b="1" smtClean="0"/>
              <a:t>				NEGATIVE	      90		     </a:t>
            </a:r>
            <a:r>
              <a:rPr lang="en-GB" sz="2000" b="1" smtClean="0">
                <a:solidFill>
                  <a:srgbClr val="C00000"/>
                </a:solidFill>
              </a:rPr>
              <a:t>112</a:t>
            </a:r>
          </a:p>
          <a:p>
            <a:pPr eaLnBrk="1" hangingPunct="1">
              <a:lnSpc>
                <a:spcPct val="90000"/>
              </a:lnSpc>
              <a:buFontTx/>
              <a:buNone/>
            </a:pPr>
            <a:endParaRPr lang="en-GB" sz="2000" b="1" smtClean="0">
              <a:solidFill>
                <a:schemeClr val="accent2"/>
              </a:solidFill>
            </a:endParaRPr>
          </a:p>
          <a:p>
            <a:pPr eaLnBrk="1" hangingPunct="1">
              <a:lnSpc>
                <a:spcPct val="90000"/>
              </a:lnSpc>
              <a:buFontTx/>
              <a:buNone/>
            </a:pPr>
            <a:r>
              <a:rPr lang="en-GB" sz="2000" b="1" smtClean="0"/>
              <a:t>Sensitivity = a/a+c = 137/137+90 = 60%</a:t>
            </a:r>
          </a:p>
          <a:p>
            <a:pPr eaLnBrk="1" hangingPunct="1">
              <a:lnSpc>
                <a:spcPct val="90000"/>
              </a:lnSpc>
              <a:buFontTx/>
              <a:buNone/>
            </a:pPr>
            <a:r>
              <a:rPr lang="en-GB" sz="2000" b="1" smtClean="0"/>
              <a:t>Specificity = d/b+d = 112/11+112= 91%;</a:t>
            </a:r>
          </a:p>
          <a:p>
            <a:pPr eaLnBrk="1" hangingPunct="1">
              <a:lnSpc>
                <a:spcPct val="90000"/>
              </a:lnSpc>
              <a:buFontTx/>
              <a:buNone/>
            </a:pPr>
            <a:r>
              <a:rPr lang="en-GB" sz="2000" b="1" smtClean="0"/>
              <a:t>positive predicitive value = 137/137+11= 93%; </a:t>
            </a:r>
          </a:p>
          <a:p>
            <a:pPr eaLnBrk="1" hangingPunct="1">
              <a:lnSpc>
                <a:spcPct val="90000"/>
              </a:lnSpc>
              <a:buFontTx/>
              <a:buNone/>
            </a:pPr>
            <a:r>
              <a:rPr lang="en-GB" sz="2000" b="1" smtClean="0"/>
              <a:t>negative predicitve value = 112/90+112 = 55%.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GB" sz="4800" dirty="0" smtClean="0">
                <a:solidFill>
                  <a:schemeClr val="tx1"/>
                </a:solidFill>
              </a:rPr>
              <a:t> </a:t>
            </a:r>
            <a:r>
              <a:rPr lang="en-GB" sz="4800" dirty="0" smtClean="0">
                <a:solidFill>
                  <a:schemeClr val="accent5">
                    <a:lumMod val="50000"/>
                  </a:schemeClr>
                </a:solidFill>
              </a:rPr>
              <a:t>Cross sectional studies</a:t>
            </a:r>
            <a:r>
              <a:rPr lang="en-GB" sz="4800" dirty="0" smtClean="0">
                <a:solidFill>
                  <a:schemeClr val="tx1"/>
                </a:solidFill>
              </a:rPr>
              <a:t> </a:t>
            </a:r>
            <a:endParaRPr lang="en-GB" sz="4800" dirty="0">
              <a:solidFill>
                <a:schemeClr val="tx1"/>
              </a:solidFill>
            </a:endParaRPr>
          </a:p>
        </p:txBody>
      </p:sp>
      <p:sp>
        <p:nvSpPr>
          <p:cNvPr id="19458" name="Content Placeholder 2"/>
          <p:cNvSpPr>
            <a:spLocks noGrp="1"/>
          </p:cNvSpPr>
          <p:nvPr>
            <p:ph idx="1"/>
          </p:nvPr>
        </p:nvSpPr>
        <p:spPr/>
        <p:txBody>
          <a:bodyPr/>
          <a:lstStyle/>
          <a:p>
            <a:pPr eaLnBrk="1" hangingPunct="1"/>
            <a:r>
              <a:rPr lang="en-GB" smtClean="0"/>
              <a:t>Observational</a:t>
            </a:r>
          </a:p>
          <a:p>
            <a:pPr eaLnBrk="1" hangingPunct="1"/>
            <a:r>
              <a:rPr lang="en-GB" smtClean="0"/>
              <a:t>Describe how things are now- snap shot in time</a:t>
            </a:r>
          </a:p>
          <a:p>
            <a:pPr eaLnBrk="1" hangingPunct="1"/>
            <a:r>
              <a:rPr lang="en-GB" smtClean="0"/>
              <a:t>Look at samples of populations or special groups</a:t>
            </a:r>
          </a:p>
          <a:p>
            <a:pPr eaLnBrk="1" hangingPunct="1"/>
            <a:r>
              <a:rPr lang="en-GB" smtClean="0"/>
              <a:t>Do not have a separate control or comparison group</a:t>
            </a:r>
          </a:p>
          <a:p>
            <a:pPr eaLnBrk="1" hangingPunct="1"/>
            <a:r>
              <a:rPr lang="en-GB" smtClean="0"/>
              <a:t>The term survey refers to the method</a:t>
            </a:r>
          </a:p>
          <a:p>
            <a:pPr eaLnBrk="1" hangingPunct="1"/>
            <a:r>
              <a:rPr lang="en-GB" smtClean="0"/>
              <a:t>Key word: cross sectional</a:t>
            </a:r>
          </a:p>
          <a:p>
            <a:pPr eaLnBrk="1" hangingPunct="1"/>
            <a:r>
              <a:rPr lang="en-GB" smtClean="0"/>
              <a:t>Various ways of selecting sample.</a:t>
            </a:r>
          </a:p>
          <a:p>
            <a:pPr eaLnBrk="1" hangingPunct="1"/>
            <a:r>
              <a:rPr lang="en-GB" sz="2400" b="1" smtClean="0">
                <a:solidFill>
                  <a:srgbClr val="9234DB"/>
                </a:solidFill>
              </a:rPr>
              <a:t>- hypothesis </a:t>
            </a:r>
            <a:r>
              <a:rPr lang="en-GB" sz="2400" b="1" u="sng" smtClean="0">
                <a:solidFill>
                  <a:srgbClr val="9234DB"/>
                </a:solidFill>
              </a:rPr>
              <a:t>FORMING</a:t>
            </a:r>
            <a:r>
              <a:rPr lang="en-GB" sz="2400" b="1" smtClean="0">
                <a:solidFill>
                  <a:srgbClr val="9234DB"/>
                </a:solidFill>
              </a:rPr>
              <a:t> - cannot indicate cause &amp; effect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Title 1"/>
          <p:cNvSpPr>
            <a:spLocks noGrp="1"/>
          </p:cNvSpPr>
          <p:nvPr>
            <p:ph type="title"/>
          </p:nvPr>
        </p:nvSpPr>
        <p:spPr/>
        <p:txBody>
          <a:bodyPr/>
          <a:lstStyle/>
          <a:p>
            <a:pPr eaLnBrk="1" hangingPunct="1"/>
            <a:r>
              <a:rPr lang="en-GB" smtClean="0"/>
              <a:t>Chlamydia</a:t>
            </a:r>
          </a:p>
        </p:txBody>
      </p:sp>
      <p:sp>
        <p:nvSpPr>
          <p:cNvPr id="188418" name="Content Placeholder 2"/>
          <p:cNvSpPr>
            <a:spLocks noGrp="1"/>
          </p:cNvSpPr>
          <p:nvPr>
            <p:ph idx="1"/>
          </p:nvPr>
        </p:nvSpPr>
        <p:spPr/>
        <p:txBody>
          <a:bodyPr/>
          <a:lstStyle/>
          <a:p>
            <a:pPr eaLnBrk="1" hangingPunct="1">
              <a:lnSpc>
                <a:spcPct val="90000"/>
              </a:lnSpc>
              <a:buFont typeface="Wingdings" pitchFamily="2" charset="2"/>
              <a:buNone/>
            </a:pPr>
            <a:r>
              <a:rPr lang="en-GB" smtClean="0"/>
              <a:t>With leukocyte esterase dipstix (LED) for chlamydia vs ‘gold standard’</a:t>
            </a:r>
          </a:p>
          <a:p>
            <a:pPr eaLnBrk="1" hangingPunct="1">
              <a:lnSpc>
                <a:spcPct val="90000"/>
              </a:lnSpc>
              <a:buFont typeface="Wingdings" pitchFamily="2" charset="2"/>
              <a:buNone/>
            </a:pPr>
            <a:r>
              <a:rPr lang="en-GB" smtClean="0"/>
              <a:t>In a GUM clinic 500 patients were tested, 100 tested positive with gold standard, 90 tested positive with LED. Of these 90, 5 were in fact negative with the gold standard.</a:t>
            </a:r>
          </a:p>
          <a:p>
            <a:pPr eaLnBrk="1" hangingPunct="1">
              <a:lnSpc>
                <a:spcPct val="90000"/>
              </a:lnSpc>
              <a:buFont typeface="Wingdings" pitchFamily="2" charset="2"/>
              <a:buNone/>
            </a:pPr>
            <a:r>
              <a:rPr lang="en-GB" smtClean="0"/>
              <a:t>What is the sensitivity and specificity of LED?</a:t>
            </a:r>
          </a:p>
          <a:p>
            <a:pPr eaLnBrk="1" hangingPunct="1">
              <a:lnSpc>
                <a:spcPct val="90000"/>
              </a:lnSpc>
              <a:buFont typeface="Wingdings" pitchFamily="2" charset="2"/>
              <a:buNone/>
            </a:pPr>
            <a:r>
              <a:rPr lang="en-GB" smtClean="0"/>
              <a:t>What is PPV?</a:t>
            </a:r>
          </a:p>
          <a:p>
            <a:pPr eaLnBrk="1" hangingPunct="1">
              <a:lnSpc>
                <a:spcPct val="90000"/>
              </a:lnSpc>
              <a:buFont typeface="Wingdings" pitchFamily="2" charset="2"/>
              <a:buNone/>
            </a:pPr>
            <a:endParaRPr lang="en-GB" smtClean="0"/>
          </a:p>
          <a:p>
            <a:pPr eaLnBrk="1" hangingPunct="1">
              <a:lnSpc>
                <a:spcPct val="90000"/>
              </a:lnSpc>
              <a:buFont typeface="Wingdings" pitchFamily="2" charset="2"/>
              <a:buNone/>
            </a:pPr>
            <a:endParaRPr lang="en-US" smtClean="0"/>
          </a:p>
          <a:p>
            <a:pPr eaLnBrk="1" hangingPunct="1"/>
            <a:endParaRPr lang="en-GB"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Title 4"/>
          <p:cNvSpPr>
            <a:spLocks noGrp="1"/>
          </p:cNvSpPr>
          <p:nvPr>
            <p:ph type="title"/>
          </p:nvPr>
        </p:nvSpPr>
        <p:spPr/>
        <p:txBody>
          <a:bodyPr/>
          <a:lstStyle/>
          <a:p>
            <a:pPr eaLnBrk="1" hangingPunct="1"/>
            <a:endParaRPr lang="en-GB" smtClean="0"/>
          </a:p>
        </p:txBody>
      </p:sp>
      <p:graphicFrame>
        <p:nvGraphicFramePr>
          <p:cNvPr id="4" name="Content Placeholder 3"/>
          <p:cNvGraphicFramePr>
            <a:graphicFrameLocks noGrp="1"/>
          </p:cNvGraphicFramePr>
          <p:nvPr>
            <p:ph idx="1"/>
          </p:nvPr>
        </p:nvGraphicFramePr>
        <p:xfrm>
          <a:off x="457200" y="1935163"/>
          <a:ext cx="8229600" cy="2316162"/>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endParaRPr lang="en-GB" dirty="0"/>
                    </a:p>
                  </a:txBody>
                  <a:tcPr marL="91439" marR="91439"/>
                </a:tc>
                <a:tc>
                  <a:txBody>
                    <a:bodyPr/>
                    <a:lstStyle/>
                    <a:p>
                      <a:r>
                        <a:rPr lang="en-GB" sz="1600" dirty="0" smtClean="0"/>
                        <a:t>Gold standard positive</a:t>
                      </a:r>
                      <a:endParaRPr lang="en-GB" sz="1600" dirty="0"/>
                    </a:p>
                  </a:txBody>
                  <a:tcPr marL="91439" marR="91439"/>
                </a:tc>
                <a:tc>
                  <a:txBody>
                    <a:bodyPr/>
                    <a:lstStyle/>
                    <a:p>
                      <a:r>
                        <a:rPr lang="en-GB" sz="1600" dirty="0" smtClean="0"/>
                        <a:t>Gold standard negative</a:t>
                      </a:r>
                      <a:endParaRPr lang="en-GB" sz="1600" dirty="0"/>
                    </a:p>
                  </a:txBody>
                  <a:tcPr marL="91439" marR="91439"/>
                </a:tc>
                <a:tc>
                  <a:txBody>
                    <a:bodyPr/>
                    <a:lstStyle/>
                    <a:p>
                      <a:r>
                        <a:rPr lang="en-GB" dirty="0" smtClean="0"/>
                        <a:t>Total tested</a:t>
                      </a:r>
                      <a:endParaRPr lang="en-GB" dirty="0"/>
                    </a:p>
                  </a:txBody>
                  <a:tcPr marL="91439" marR="91439"/>
                </a:tc>
              </a:tr>
              <a:tr h="370840">
                <a:tc>
                  <a:txBody>
                    <a:bodyPr/>
                    <a:lstStyle/>
                    <a:p>
                      <a:r>
                        <a:rPr lang="en-GB" sz="2400" dirty="0" smtClean="0"/>
                        <a:t>Test positive</a:t>
                      </a:r>
                      <a:endParaRPr lang="en-GB" sz="2400" dirty="0"/>
                    </a:p>
                  </a:txBody>
                  <a:tcPr marL="91439" marR="91439"/>
                </a:tc>
                <a:tc>
                  <a:txBody>
                    <a:bodyPr/>
                    <a:lstStyle/>
                    <a:p>
                      <a:r>
                        <a:rPr lang="en-GB" sz="2400" dirty="0" smtClean="0"/>
                        <a:t>85</a:t>
                      </a:r>
                      <a:endParaRPr lang="en-GB" sz="2400" dirty="0"/>
                    </a:p>
                  </a:txBody>
                  <a:tcPr marL="91439" marR="91439"/>
                </a:tc>
                <a:tc>
                  <a:txBody>
                    <a:bodyPr/>
                    <a:lstStyle/>
                    <a:p>
                      <a:r>
                        <a:rPr lang="en-GB" sz="2400" dirty="0" smtClean="0"/>
                        <a:t>5</a:t>
                      </a:r>
                      <a:endParaRPr lang="en-GB" sz="2400" dirty="0"/>
                    </a:p>
                  </a:txBody>
                  <a:tcPr marL="91439" marR="91439"/>
                </a:tc>
                <a:tc>
                  <a:txBody>
                    <a:bodyPr/>
                    <a:lstStyle/>
                    <a:p>
                      <a:r>
                        <a:rPr lang="en-GB" sz="2400" dirty="0" smtClean="0"/>
                        <a:t>90</a:t>
                      </a:r>
                      <a:endParaRPr lang="en-GB" sz="2400" dirty="0"/>
                    </a:p>
                  </a:txBody>
                  <a:tcPr marL="91439" marR="91439"/>
                </a:tc>
              </a:tr>
              <a:tr h="370840">
                <a:tc>
                  <a:txBody>
                    <a:bodyPr/>
                    <a:lstStyle/>
                    <a:p>
                      <a:r>
                        <a:rPr lang="en-GB" sz="2400" dirty="0" smtClean="0"/>
                        <a:t>Test</a:t>
                      </a:r>
                      <a:r>
                        <a:rPr lang="en-GB" sz="2400" baseline="0" dirty="0" smtClean="0"/>
                        <a:t> negative</a:t>
                      </a:r>
                      <a:endParaRPr lang="en-GB" sz="2400" dirty="0"/>
                    </a:p>
                  </a:txBody>
                  <a:tcPr marL="91439" marR="91439"/>
                </a:tc>
                <a:tc>
                  <a:txBody>
                    <a:bodyPr/>
                    <a:lstStyle/>
                    <a:p>
                      <a:r>
                        <a:rPr lang="en-GB" sz="2400" dirty="0" smtClean="0"/>
                        <a:t>15</a:t>
                      </a:r>
                      <a:endParaRPr lang="en-GB" sz="2400" dirty="0"/>
                    </a:p>
                  </a:txBody>
                  <a:tcPr marL="91439" marR="91439"/>
                </a:tc>
                <a:tc>
                  <a:txBody>
                    <a:bodyPr/>
                    <a:lstStyle/>
                    <a:p>
                      <a:r>
                        <a:rPr lang="en-GB" sz="2400" dirty="0" smtClean="0"/>
                        <a:t>395</a:t>
                      </a:r>
                      <a:endParaRPr lang="en-GB" sz="2400" dirty="0"/>
                    </a:p>
                  </a:txBody>
                  <a:tcPr marL="91439" marR="91439"/>
                </a:tc>
                <a:tc>
                  <a:txBody>
                    <a:bodyPr/>
                    <a:lstStyle/>
                    <a:p>
                      <a:r>
                        <a:rPr lang="en-GB" sz="2400" dirty="0" smtClean="0"/>
                        <a:t>410</a:t>
                      </a:r>
                      <a:endParaRPr lang="en-GB" sz="2400" dirty="0"/>
                    </a:p>
                  </a:txBody>
                  <a:tcPr marL="91439" marR="91439"/>
                </a:tc>
              </a:tr>
              <a:tr h="370840">
                <a:tc>
                  <a:txBody>
                    <a:bodyPr/>
                    <a:lstStyle/>
                    <a:p>
                      <a:r>
                        <a:rPr lang="en-GB" sz="2400" dirty="0" smtClean="0"/>
                        <a:t>Total </a:t>
                      </a:r>
                      <a:endParaRPr lang="en-GB" sz="2400" dirty="0"/>
                    </a:p>
                  </a:txBody>
                  <a:tcPr marL="91439" marR="91439"/>
                </a:tc>
                <a:tc>
                  <a:txBody>
                    <a:bodyPr/>
                    <a:lstStyle/>
                    <a:p>
                      <a:r>
                        <a:rPr lang="en-GB" sz="2400" dirty="0" smtClean="0"/>
                        <a:t> </a:t>
                      </a:r>
                      <a:r>
                        <a:rPr lang="en-GB" sz="2400" dirty="0" err="1" smtClean="0"/>
                        <a:t>chlam</a:t>
                      </a:r>
                      <a:r>
                        <a:rPr lang="en-GB" sz="2400" baseline="0" dirty="0" smtClean="0"/>
                        <a:t> 100</a:t>
                      </a:r>
                      <a:endParaRPr lang="en-GB" sz="2400" dirty="0"/>
                    </a:p>
                  </a:txBody>
                  <a:tcPr marL="91439" marR="91439"/>
                </a:tc>
                <a:tc>
                  <a:txBody>
                    <a:bodyPr/>
                    <a:lstStyle/>
                    <a:p>
                      <a:r>
                        <a:rPr lang="en-GB" sz="1800" dirty="0" smtClean="0"/>
                        <a:t>Without </a:t>
                      </a:r>
                      <a:r>
                        <a:rPr lang="en-GB" sz="1800" dirty="0" err="1" smtClean="0"/>
                        <a:t>chlam</a:t>
                      </a:r>
                      <a:r>
                        <a:rPr lang="en-GB" sz="2400" dirty="0" smtClean="0"/>
                        <a:t> 400</a:t>
                      </a:r>
                      <a:endParaRPr lang="en-GB" sz="2400" dirty="0"/>
                    </a:p>
                  </a:txBody>
                  <a:tcPr marL="91439" marR="91439"/>
                </a:tc>
                <a:tc>
                  <a:txBody>
                    <a:bodyPr/>
                    <a:lstStyle/>
                    <a:p>
                      <a:r>
                        <a:rPr lang="en-GB" sz="2400" dirty="0" smtClean="0"/>
                        <a:t>500</a:t>
                      </a:r>
                      <a:endParaRPr lang="en-GB" sz="2400" dirty="0"/>
                    </a:p>
                  </a:txBody>
                  <a:tcPr marL="91439" marR="91439"/>
                </a:tc>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Title 1"/>
          <p:cNvSpPr>
            <a:spLocks noGrp="1"/>
          </p:cNvSpPr>
          <p:nvPr>
            <p:ph type="title"/>
          </p:nvPr>
        </p:nvSpPr>
        <p:spPr/>
        <p:txBody>
          <a:bodyPr/>
          <a:lstStyle/>
          <a:p>
            <a:pPr eaLnBrk="1" hangingPunct="1"/>
            <a:r>
              <a:rPr lang="en-GB" smtClean="0"/>
              <a:t>Guthrie test</a:t>
            </a:r>
          </a:p>
        </p:txBody>
      </p:sp>
      <p:sp>
        <p:nvSpPr>
          <p:cNvPr id="192514" name="Content Placeholder 2"/>
          <p:cNvSpPr>
            <a:spLocks noGrp="1"/>
          </p:cNvSpPr>
          <p:nvPr>
            <p:ph idx="1"/>
          </p:nvPr>
        </p:nvSpPr>
        <p:spPr/>
        <p:txBody>
          <a:bodyPr/>
          <a:lstStyle/>
          <a:p>
            <a:pPr eaLnBrk="1" hangingPunct="1"/>
            <a:r>
              <a:rPr lang="en-GB" smtClean="0"/>
              <a:t>The Guthrie test for congenital hypothyroidism is 99% sensitive but has a positive predictive value of 6%.</a:t>
            </a:r>
          </a:p>
          <a:p>
            <a:pPr eaLnBrk="1" hangingPunct="1"/>
            <a:endParaRPr lang="en-GB" smtClean="0"/>
          </a:p>
          <a:p>
            <a:pPr eaLnBrk="1" hangingPunct="1"/>
            <a:r>
              <a:rPr lang="en-GB" smtClean="0"/>
              <a:t>What does this mean? Explain in plain english.</a:t>
            </a:r>
          </a:p>
          <a:p>
            <a:pPr eaLnBrk="1" hangingPunct="1"/>
            <a:endParaRPr lang="en-GB" smtClean="0"/>
          </a:p>
          <a:p>
            <a:pPr eaLnBrk="1" hangingPunct="1"/>
            <a:endParaRPr lang="en-GB"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p:txBody>
          <a:bodyPr/>
          <a:lstStyle/>
          <a:p>
            <a:pPr eaLnBrk="1" hangingPunct="1"/>
            <a:endParaRPr lang="en-GB" smtClean="0"/>
          </a:p>
        </p:txBody>
      </p:sp>
      <p:sp>
        <p:nvSpPr>
          <p:cNvPr id="193538" name="Content Placeholder 2"/>
          <p:cNvSpPr>
            <a:spLocks noGrp="1"/>
          </p:cNvSpPr>
          <p:nvPr>
            <p:ph idx="1"/>
          </p:nvPr>
        </p:nvSpPr>
        <p:spPr/>
        <p:txBody>
          <a:bodyPr/>
          <a:lstStyle/>
          <a:p>
            <a:pPr eaLnBrk="1" hangingPunct="1"/>
            <a:r>
              <a:rPr lang="en-GB" smtClean="0"/>
              <a:t>The test is able to identify 99 % of babies with the disease so a negative test is extremely reassuring  </a:t>
            </a:r>
          </a:p>
          <a:p>
            <a:pPr eaLnBrk="1" hangingPunct="1"/>
            <a:r>
              <a:rPr lang="en-GB" smtClean="0"/>
              <a:t>But,</a:t>
            </a:r>
          </a:p>
          <a:p>
            <a:pPr eaLnBrk="1" hangingPunct="1"/>
            <a:r>
              <a:rPr lang="en-GB" smtClean="0"/>
              <a:t>If the test is positive, the chances of you child being affected are 6% - ie if 100 babies were Guthrie positive, only 6 would actually have the disease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Title 1"/>
          <p:cNvSpPr>
            <a:spLocks noGrp="1"/>
          </p:cNvSpPr>
          <p:nvPr>
            <p:ph type="title"/>
          </p:nvPr>
        </p:nvSpPr>
        <p:spPr/>
        <p:txBody>
          <a:bodyPr/>
          <a:lstStyle/>
          <a:p>
            <a:pPr eaLnBrk="1" hangingPunct="1"/>
            <a:endParaRPr lang="en-GB" smtClean="0">
              <a:solidFill>
                <a:srgbClr val="347FD8"/>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GB" smtClean="0"/>
              <a:t>ANALYTICAL STUDIES</a:t>
            </a:r>
          </a:p>
        </p:txBody>
      </p:sp>
      <p:sp>
        <p:nvSpPr>
          <p:cNvPr id="20482" name="Content Placeholder 2"/>
          <p:cNvSpPr>
            <a:spLocks noGrp="1"/>
          </p:cNvSpPr>
          <p:nvPr>
            <p:ph idx="1"/>
          </p:nvPr>
        </p:nvSpPr>
        <p:spPr/>
        <p:txBody>
          <a:bodyPr/>
          <a:lstStyle/>
          <a:p>
            <a:pPr eaLnBrk="1" hangingPunct="1"/>
            <a:r>
              <a:rPr lang="en-GB" smtClean="0"/>
              <a:t>Try to determine whether a factor really  is involved in a disease or whether a particular intervention really does improve the treatment outcome .</a:t>
            </a:r>
          </a:p>
          <a:p>
            <a:pPr eaLnBrk="1" hangingPunct="1"/>
            <a:r>
              <a:rPr lang="en-GB" smtClean="0"/>
              <a:t>This outcome could happen by chance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GB" b="1" u="sng" smtClean="0">
                <a:solidFill>
                  <a:srgbClr val="FF0000"/>
                </a:solidFill>
              </a:rPr>
              <a:t>P- value</a:t>
            </a:r>
          </a:p>
        </p:txBody>
      </p:sp>
      <p:sp>
        <p:nvSpPr>
          <p:cNvPr id="21506" name="Content Placeholder 2"/>
          <p:cNvSpPr>
            <a:spLocks noGrp="1"/>
          </p:cNvSpPr>
          <p:nvPr>
            <p:ph idx="1"/>
          </p:nvPr>
        </p:nvSpPr>
        <p:spPr/>
        <p:txBody>
          <a:bodyPr/>
          <a:lstStyle/>
          <a:p>
            <a:pPr eaLnBrk="1" hangingPunct="1"/>
            <a:r>
              <a:rPr lang="en-GB" sz="2800" smtClean="0"/>
              <a:t>CHANCE - p = 1 in 20 (0.05). </a:t>
            </a:r>
          </a:p>
          <a:p>
            <a:pPr eaLnBrk="1" hangingPunct="1"/>
            <a:r>
              <a:rPr lang="en-GB" sz="2800" smtClean="0"/>
              <a:t>&gt; 1 in 20 (0.051) = not significant</a:t>
            </a:r>
          </a:p>
          <a:p>
            <a:pPr eaLnBrk="1" hangingPunct="1"/>
            <a:r>
              <a:rPr lang="en-GB" sz="2800" smtClean="0"/>
              <a:t>&lt; 1 in 20 (0.049) = statistically significant, unlikely to have occurred by chance</a:t>
            </a:r>
          </a:p>
          <a:p>
            <a:pPr eaLnBrk="1" hangingPunct="1"/>
            <a:r>
              <a:rPr lang="en-GB" smtClean="0"/>
              <a:t>&lt;1 in 100 – highly significant, highly unlikely to have occurred by chance</a:t>
            </a:r>
          </a:p>
          <a:p>
            <a:pPr eaLnBrk="1" hangingPunct="1"/>
            <a:r>
              <a:rPr lang="en-GB" smtClean="0"/>
              <a:t>&lt;1 in 1000 – very highly significant, very highly unlikely to have occurred by chance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GB" smtClean="0"/>
              <a:t>Confidence intervals</a:t>
            </a:r>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pitchFamily="2" charset="2"/>
              <a:buNone/>
              <a:defRPr/>
            </a:pPr>
            <a:endParaRPr lang="en-GB" sz="2400" b="1" dirty="0" smtClean="0"/>
          </a:p>
          <a:p>
            <a:pPr marL="274320" indent="-274320" eaLnBrk="1" fontAlgn="auto" hangingPunct="1">
              <a:spcAft>
                <a:spcPts val="0"/>
              </a:spcAft>
              <a:buClr>
                <a:schemeClr val="accent3"/>
              </a:buClr>
              <a:buFont typeface="Wingdings" pitchFamily="2" charset="2"/>
              <a:buNone/>
              <a:defRPr/>
            </a:pPr>
            <a:r>
              <a:rPr lang="en-GB" sz="2400" b="1" dirty="0" smtClean="0"/>
              <a:t>	This defines the range of values between which we could be 95% certain that this result would lie if this intervention was applied to the general population</a:t>
            </a:r>
            <a:r>
              <a:rPr lang="en-GB" sz="3200" dirty="0" smtClean="0"/>
              <a:t> </a:t>
            </a:r>
          </a:p>
          <a:p>
            <a:pPr marL="274320" indent="-274320" eaLnBrk="1" fontAlgn="auto" hangingPunct="1">
              <a:spcAft>
                <a:spcPts val="0"/>
              </a:spcAft>
              <a:buClr>
                <a:schemeClr val="accent3"/>
              </a:buClr>
              <a:buFont typeface="Wingdings 2"/>
              <a:buChar char=""/>
              <a:defRPr/>
            </a:pPr>
            <a:r>
              <a:rPr lang="en-GB" dirty="0" smtClean="0"/>
              <a:t> The larger the sample- the smaller the interval- we are more sure of the result.</a:t>
            </a:r>
          </a:p>
          <a:p>
            <a:pPr marL="274320" indent="-274320" eaLnBrk="1" fontAlgn="auto" hangingPunct="1">
              <a:spcAft>
                <a:spcPts val="0"/>
              </a:spcAft>
              <a:buClr>
                <a:schemeClr val="accent3"/>
              </a:buClr>
              <a:buFont typeface="Wingdings 2"/>
              <a:buChar char=""/>
              <a:defRPr/>
            </a:pPr>
            <a:r>
              <a:rPr lang="en-GB" dirty="0" smtClean="0"/>
              <a:t>Is measured at the mean </a:t>
            </a:r>
            <a:r>
              <a:rPr lang="en-GB" sz="1800" dirty="0" smtClean="0">
                <a:latin typeface="Math A" pitchFamily="18" charset="2"/>
                <a:sym typeface="Math B" pitchFamily="2" charset="2"/>
              </a:rPr>
              <a:t>+/- </a:t>
            </a:r>
            <a:r>
              <a:rPr lang="en-GB" dirty="0" smtClean="0"/>
              <a:t>2 standard deviations.</a:t>
            </a:r>
          </a:p>
          <a:p>
            <a:pPr marL="274320" indent="-274320" eaLnBrk="1" fontAlgn="auto" hangingPunct="1">
              <a:spcAft>
                <a:spcPts val="0"/>
              </a:spcAft>
              <a:buClr>
                <a:schemeClr val="accent3"/>
              </a:buClr>
              <a:buFont typeface="Symbol" pitchFamily="18" charset="2"/>
              <a:buNone/>
              <a:defRPr/>
            </a:pPr>
            <a:r>
              <a:rPr lang="en-GB" dirty="0" smtClean="0"/>
              <a:t>   (95% of the values lie  between these values)</a:t>
            </a:r>
          </a:p>
          <a:p>
            <a:pPr marL="274320" indent="-274320" eaLnBrk="1" fontAlgn="auto" hangingPunct="1">
              <a:spcAft>
                <a:spcPts val="0"/>
              </a:spcAft>
              <a:buClr>
                <a:schemeClr val="accent3"/>
              </a:buClr>
              <a:buFont typeface="Symbol" pitchFamily="18" charset="2"/>
              <a:buNone/>
              <a:defRPr/>
            </a:pPr>
            <a:endParaRPr lang="en-GB" dirty="0" smtClean="0"/>
          </a:p>
          <a:p>
            <a:pPr marL="274320" indent="-274320" eaLnBrk="1" fontAlgn="auto" hangingPunct="1">
              <a:spcAft>
                <a:spcPts val="0"/>
              </a:spcAft>
              <a:buClr>
                <a:schemeClr val="accent3"/>
              </a:buClr>
              <a:buFont typeface="Symbol" pitchFamily="18" charset="2"/>
              <a:buNone/>
              <a:defRPr/>
            </a:pPr>
            <a:r>
              <a:rPr lang="en-GB" dirty="0" smtClean="0"/>
              <a:t>SD is the way of measuring how far from the average mean the  values  are spread</a:t>
            </a:r>
          </a:p>
          <a:p>
            <a:pPr marL="274320" indent="-274320" eaLnBrk="1" fontAlgn="auto" hangingPunct="1">
              <a:spcAft>
                <a:spcPts val="0"/>
              </a:spcAft>
              <a:buClr>
                <a:schemeClr val="accent3"/>
              </a:buClr>
              <a:buFont typeface="Symbol" pitchFamily="18" charset="2"/>
              <a:buNone/>
              <a:defRPr/>
            </a:pPr>
            <a:endParaRPr lang="en-GB"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Flow</Template>
  <TotalTime>1339</TotalTime>
  <Words>2731</Words>
  <Application>Microsoft Office PowerPoint</Application>
  <PresentationFormat>On-screen Show (4:3)</PresentationFormat>
  <Paragraphs>475</Paragraphs>
  <Slides>64</Slides>
  <Notes>13</Notes>
  <HiddenSlides>0</HiddenSlides>
  <MMClips>0</MMClips>
  <ScaleCrop>false</ScaleCrop>
  <HeadingPairs>
    <vt:vector size="8" baseType="variant">
      <vt:variant>
        <vt:lpstr>Fonts Used</vt:lpstr>
      </vt:variant>
      <vt:variant>
        <vt:i4>10</vt:i4>
      </vt:variant>
      <vt:variant>
        <vt:lpstr>Design Template</vt:lpstr>
      </vt:variant>
      <vt:variant>
        <vt:i4>4</vt:i4>
      </vt:variant>
      <vt:variant>
        <vt:lpstr>Embedded OLE Servers</vt:lpstr>
      </vt:variant>
      <vt:variant>
        <vt:i4>2</vt:i4>
      </vt:variant>
      <vt:variant>
        <vt:lpstr>Slide Titles</vt:lpstr>
      </vt:variant>
      <vt:variant>
        <vt:i4>64</vt:i4>
      </vt:variant>
    </vt:vector>
  </HeadingPairs>
  <TitlesOfParts>
    <vt:vector size="80" baseType="lpstr">
      <vt:lpstr>Arial</vt:lpstr>
      <vt:lpstr>Calibri</vt:lpstr>
      <vt:lpstr>Constantia</vt:lpstr>
      <vt:lpstr>Wingdings 2</vt:lpstr>
      <vt:lpstr>Wingdings</vt:lpstr>
      <vt:lpstr>Math A</vt:lpstr>
      <vt:lpstr>Math B</vt:lpstr>
      <vt:lpstr>Symbol</vt:lpstr>
      <vt:lpstr>Monotype Sorts</vt:lpstr>
      <vt:lpstr>Times New Roman</vt:lpstr>
      <vt:lpstr>Flow</vt:lpstr>
      <vt:lpstr>Flow</vt:lpstr>
      <vt:lpstr>Flow</vt:lpstr>
      <vt:lpstr>Flow</vt:lpstr>
      <vt:lpstr>Document</vt:lpstr>
      <vt:lpstr>Microsoft Drawing</vt:lpstr>
      <vt:lpstr>Slide 1</vt:lpstr>
      <vt:lpstr>PROGRAMME</vt:lpstr>
      <vt:lpstr>Simple math</vt:lpstr>
      <vt:lpstr>Hierarchy of evidence</vt:lpstr>
      <vt:lpstr>Slide 5</vt:lpstr>
      <vt:lpstr> Cross sectional studies </vt:lpstr>
      <vt:lpstr>ANALYTICAL STUDIES</vt:lpstr>
      <vt:lpstr>P- value</vt:lpstr>
      <vt:lpstr>Confidence intervals</vt:lpstr>
      <vt:lpstr> Case Studies, Reports</vt:lpstr>
      <vt:lpstr>Case Control Studies</vt:lpstr>
      <vt:lpstr>Odds Ratio – a ratio of risk in case control studies suggesting association not causation</vt:lpstr>
      <vt:lpstr>Odds Ratio</vt:lpstr>
      <vt:lpstr>Odds ratio</vt:lpstr>
      <vt:lpstr>Cohort Studies</vt:lpstr>
      <vt:lpstr>Cohort studies</vt:lpstr>
      <vt:lpstr>Risk of getting cancer as a smoker compared to non smoker</vt:lpstr>
      <vt:lpstr>Eg Cohort Study</vt:lpstr>
      <vt:lpstr>What is bias?</vt:lpstr>
      <vt:lpstr>Bias (1)</vt:lpstr>
      <vt:lpstr>Bias (2)</vt:lpstr>
      <vt:lpstr>Confounding</vt:lpstr>
      <vt:lpstr>Confounding (2)</vt:lpstr>
      <vt:lpstr>Looking at use of pro-biotics post intercourse to prevent uti symptoms</vt:lpstr>
      <vt:lpstr>Slide 25</vt:lpstr>
      <vt:lpstr>Slide 26</vt:lpstr>
      <vt:lpstr>Slide 27</vt:lpstr>
      <vt:lpstr>Randomised Controlled Trials</vt:lpstr>
      <vt:lpstr>Why aren’t there more RCTs</vt:lpstr>
      <vt:lpstr>Slide 30</vt:lpstr>
      <vt:lpstr>What is a review?</vt:lpstr>
      <vt:lpstr>What is a systematic review</vt:lpstr>
      <vt:lpstr>Check list of data sources</vt:lpstr>
      <vt:lpstr>Slide 34</vt:lpstr>
      <vt:lpstr>Why bother with systematic reviews</vt:lpstr>
      <vt:lpstr>Meta analysis</vt:lpstr>
      <vt:lpstr>Slide 37</vt:lpstr>
      <vt:lpstr>Slide 38</vt:lpstr>
      <vt:lpstr>Slide 39</vt:lpstr>
      <vt:lpstr>Slide 40</vt:lpstr>
      <vt:lpstr>Slide 41</vt:lpstr>
      <vt:lpstr>Prevention</vt:lpstr>
      <vt:lpstr>Screening</vt:lpstr>
      <vt:lpstr> Some screening tests</vt:lpstr>
      <vt:lpstr>Slide 45</vt:lpstr>
      <vt:lpstr>Slide 46</vt:lpstr>
      <vt:lpstr>Wilson &amp; Junger Criteria</vt:lpstr>
      <vt:lpstr>Slide 48</vt:lpstr>
      <vt:lpstr>Slide 49</vt:lpstr>
      <vt:lpstr>Sensitivity</vt:lpstr>
      <vt:lpstr>Specificity</vt:lpstr>
      <vt:lpstr>Positive Predictive Value</vt:lpstr>
      <vt:lpstr>Negative Predictive value</vt:lpstr>
      <vt:lpstr>Accuracy</vt:lpstr>
      <vt:lpstr>Slide 55</vt:lpstr>
      <vt:lpstr>Urinalysis to prove diabetes</vt:lpstr>
      <vt:lpstr>Slide 57</vt:lpstr>
      <vt:lpstr>USING ECG IN PTS WITH CHEST PAIN TO PREDICT CORONARY ARTERY STENOSIS</vt:lpstr>
      <vt:lpstr>Slide 59</vt:lpstr>
      <vt:lpstr>Chlamydia</vt:lpstr>
      <vt:lpstr>Slide 61</vt:lpstr>
      <vt:lpstr>Guthrie test</vt:lpstr>
      <vt:lpstr>Slide 63</vt:lpstr>
      <vt:lpstr>Slide 64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ASSESS AN ABSTRACT</dc:title>
  <dc:creator>NoteBookUser</dc:creator>
  <cp:lastModifiedBy>Department of Information</cp:lastModifiedBy>
  <cp:revision>154</cp:revision>
  <dcterms:created xsi:type="dcterms:W3CDTF">2010-09-20T13:32:37Z</dcterms:created>
  <dcterms:modified xsi:type="dcterms:W3CDTF">2014-07-01T11:30:47Z</dcterms:modified>
</cp:coreProperties>
</file>